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4089" r:id="rId2"/>
  </p:sldMasterIdLst>
  <p:notesMasterIdLst>
    <p:notesMasterId r:id="rId34"/>
  </p:notesMasterIdLst>
  <p:sldIdLst>
    <p:sldId id="325" r:id="rId3"/>
    <p:sldId id="295" r:id="rId4"/>
    <p:sldId id="371" r:id="rId5"/>
    <p:sldId id="303" r:id="rId6"/>
    <p:sldId id="348" r:id="rId7"/>
    <p:sldId id="326" r:id="rId8"/>
    <p:sldId id="379" r:id="rId9"/>
    <p:sldId id="373" r:id="rId10"/>
    <p:sldId id="364" r:id="rId11"/>
    <p:sldId id="374" r:id="rId12"/>
    <p:sldId id="360" r:id="rId13"/>
    <p:sldId id="301" r:id="rId14"/>
    <p:sldId id="363" r:id="rId15"/>
    <p:sldId id="375" r:id="rId16"/>
    <p:sldId id="366" r:id="rId17"/>
    <p:sldId id="376" r:id="rId18"/>
    <p:sldId id="368" r:id="rId19"/>
    <p:sldId id="377" r:id="rId20"/>
    <p:sldId id="340" r:id="rId21"/>
    <p:sldId id="319" r:id="rId22"/>
    <p:sldId id="338" r:id="rId23"/>
    <p:sldId id="378" r:id="rId24"/>
    <p:sldId id="339" r:id="rId25"/>
    <p:sldId id="341" r:id="rId26"/>
    <p:sldId id="346" r:id="rId27"/>
    <p:sldId id="343" r:id="rId28"/>
    <p:sldId id="345" r:id="rId29"/>
    <p:sldId id="380" r:id="rId30"/>
    <p:sldId id="344" r:id="rId31"/>
    <p:sldId id="381" r:id="rId32"/>
    <p:sldId id="324" r:id="rId33"/>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6"/>
    <a:srgbClr val="9900FF"/>
    <a:srgbClr val="FF9900"/>
    <a:srgbClr val="0000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83" autoAdjust="0"/>
    <p:restoredTop sz="99693" autoAdjust="0"/>
  </p:normalViewPr>
  <p:slideViewPr>
    <p:cSldViewPr>
      <p:cViewPr>
        <p:scale>
          <a:sx n="75" d="100"/>
          <a:sy n="75" d="100"/>
        </p:scale>
        <p:origin x="-643" y="-106"/>
      </p:cViewPr>
      <p:guideLst>
        <p:guide orient="horz" pos="3430"/>
        <p:guide pos="5148"/>
      </p:guideLst>
    </p:cSldViewPr>
  </p:slideViewPr>
  <p:outlineViewPr>
    <p:cViewPr>
      <p:scale>
        <a:sx n="33" d="100"/>
        <a:sy n="33" d="100"/>
      </p:scale>
      <p:origin x="0" y="24"/>
    </p:cViewPr>
  </p:outlineViewPr>
  <p:notesTextViewPr>
    <p:cViewPr>
      <p:scale>
        <a:sx n="1" d="1"/>
        <a:sy n="1" d="1"/>
      </p:scale>
      <p:origin x="0" y="0"/>
    </p:cViewPr>
  </p:notesTextViewPr>
  <p:notesViewPr>
    <p:cSldViewPr>
      <p:cViewPr varScale="1">
        <p:scale>
          <a:sx n="70" d="100"/>
          <a:sy n="70" d="100"/>
        </p:scale>
        <p:origin x="-28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D5B1D67-DC92-442B-A85A-4DEC2C617A82}" type="datetimeFigureOut">
              <a:rPr lang="en-US"/>
              <a:pPr>
                <a:defRPr/>
              </a:pPr>
              <a:t>3/27/2017</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4F91BC7-ABCC-4BC4-B0BB-3397974363E3}" type="slidenum">
              <a:rPr lang="en-US"/>
              <a:pPr>
                <a:defRPr/>
              </a:pPr>
              <a:t>‹Nº›</a:t>
            </a:fld>
            <a:endParaRPr lang="en-US"/>
          </a:p>
        </p:txBody>
      </p:sp>
    </p:spTree>
    <p:extLst>
      <p:ext uri="{BB962C8B-B14F-4D97-AF65-F5344CB8AC3E}">
        <p14:creationId xmlns:p14="http://schemas.microsoft.com/office/powerpoint/2010/main" val="4049460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lnSpc>
                <a:spcPct val="110000"/>
              </a:lnSpc>
              <a:spcBef>
                <a:spcPct val="0"/>
              </a:spcBef>
            </a:pPr>
            <a:r>
              <a:rPr lang="es-MX" altLang="es-CR" smtClean="0">
                <a:latin typeface="Arial" charset="0"/>
                <a:cs typeface="Arial" charset="0"/>
              </a:rPr>
              <a:t>Señoras y señores, muy buenos días. </a:t>
            </a:r>
          </a:p>
          <a:p>
            <a:pPr algn="just" eaLnBrk="1" hangingPunct="1">
              <a:lnSpc>
                <a:spcPct val="110000"/>
              </a:lnSpc>
              <a:spcBef>
                <a:spcPct val="0"/>
              </a:spcBef>
            </a:pPr>
            <a:endParaRPr lang="es-MX" altLang="es-CR" smtClean="0">
              <a:latin typeface="Arial" charset="0"/>
              <a:cs typeface="Arial" charset="0"/>
            </a:endParaRPr>
          </a:p>
          <a:p>
            <a:pPr algn="just" eaLnBrk="1" hangingPunct="1">
              <a:lnSpc>
                <a:spcPct val="110000"/>
              </a:lnSpc>
              <a:spcBef>
                <a:spcPct val="0"/>
              </a:spcBef>
            </a:pPr>
            <a:r>
              <a:rPr lang="es-ES" altLang="es-CR" smtClean="0">
                <a:latin typeface="Arial" charset="0"/>
                <a:cs typeface="Arial" charset="0"/>
              </a:rPr>
              <a:t>Agradezco la invitación para acompañarlos en la celebración de este evento, y me permito transmitir a ustedes un afectuoso saludo del Dr. Bruno Ferrari, Secretario de Economía y de la Dra. Lorenza Martinez, Subsecretaria de Industria y Comercio.</a:t>
            </a:r>
          </a:p>
          <a:p>
            <a:pPr algn="just" eaLnBrk="1" hangingPunct="1">
              <a:lnSpc>
                <a:spcPct val="110000"/>
              </a:lnSpc>
              <a:spcBef>
                <a:spcPct val="0"/>
              </a:spcBef>
            </a:pPr>
            <a:endParaRPr lang="es-MX" altLang="es-CR" smtClean="0">
              <a:latin typeface="Arial" charset="0"/>
              <a:cs typeface="Arial" charset="0"/>
            </a:endParaRPr>
          </a:p>
          <a:p>
            <a:pPr algn="just" eaLnBrk="1" hangingPunct="1">
              <a:lnSpc>
                <a:spcPct val="110000"/>
              </a:lnSpc>
              <a:spcBef>
                <a:spcPct val="0"/>
              </a:spcBef>
            </a:pPr>
            <a:r>
              <a:rPr lang="es-ES" altLang="es-CR" smtClean="0">
                <a:latin typeface="Arial" charset="0"/>
                <a:cs typeface="Arial" charset="0"/>
              </a:rPr>
              <a:t>Iniciaré mi intervención con algunas consideraciones sobre el uso de energía en el ámbito global.</a:t>
            </a:r>
          </a:p>
          <a:p>
            <a:pPr algn="just" eaLnBrk="1" hangingPunct="1">
              <a:lnSpc>
                <a:spcPct val="110000"/>
              </a:lnSpc>
              <a:spcBef>
                <a:spcPct val="0"/>
              </a:spcBef>
            </a:pPr>
            <a:endParaRPr lang="es-MX" altLang="es-CR" smtClean="0">
              <a:latin typeface="Arial" charset="0"/>
              <a:cs typeface="Arial" charset="0"/>
            </a:endParaRPr>
          </a:p>
          <a:p>
            <a:pPr algn="just" eaLnBrk="1" hangingPunct="1">
              <a:lnSpc>
                <a:spcPct val="110000"/>
              </a:lnSpc>
              <a:spcBef>
                <a:spcPct val="0"/>
              </a:spcBef>
            </a:pPr>
            <a:r>
              <a:rPr lang="es-ES" altLang="es-CR" smtClean="0">
                <a:latin typeface="Arial" charset="0"/>
                <a:cs typeface="Arial" charset="0"/>
              </a:rPr>
              <a:t>El uso de energía es por naturaleza un tema que debe abordarse desde una perspectiva de largo plazo y que involucra por fuerza el concepto de sustentabilidad ambiental.</a:t>
            </a:r>
            <a:endParaRPr lang="es-MX" altLang="es-CR" smtClean="0">
              <a:latin typeface="Arial" charset="0"/>
              <a:cs typeface="Arial" charset="0"/>
            </a:endParaRPr>
          </a:p>
          <a:p>
            <a:pPr algn="just" eaLnBrk="1" hangingPunct="1">
              <a:lnSpc>
                <a:spcPct val="110000"/>
              </a:lnSpc>
              <a:spcBef>
                <a:spcPct val="0"/>
              </a:spcBef>
            </a:pPr>
            <a:endParaRPr lang="es-MX" altLang="es-CR" smtClean="0">
              <a:latin typeface="Arial" charset="0"/>
              <a:cs typeface="Arial" charset="0"/>
            </a:endParaRPr>
          </a:p>
        </p:txBody>
      </p:sp>
      <p:sp>
        <p:nvSpPr>
          <p:cNvPr id="32772"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2CB51FE-B8A5-4BAF-9303-FE97517DA397}" type="slidenum">
              <a:rPr lang="es-MX" smtClean="0"/>
              <a:pPr fontAlgn="base">
                <a:spcBef>
                  <a:spcPct val="0"/>
                </a:spcBef>
                <a:spcAft>
                  <a:spcPct val="0"/>
                </a:spcAft>
                <a:defRPr/>
              </a:pPr>
              <a:t>1</a:t>
            </a:fld>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R" altLang="es-CR" smtClean="0"/>
          </a:p>
        </p:txBody>
      </p:sp>
      <p:sp>
        <p:nvSpPr>
          <p:cNvPr id="33796"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188A2F3-D6AE-4801-92D1-50074F951B4E}"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R" altLang="es-CR" smtClean="0"/>
          </a:p>
        </p:txBody>
      </p:sp>
      <p:sp>
        <p:nvSpPr>
          <p:cNvPr id="35844"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5661C1B-153B-4E37-8FD4-B71FD0829559}"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R" altLang="es-CR" smtClean="0"/>
          </a:p>
        </p:txBody>
      </p:sp>
      <p:sp>
        <p:nvSpPr>
          <p:cNvPr id="35844"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5661C1B-153B-4E37-8FD4-B71FD0829559}"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R" altLang="es-CR" smtClean="0"/>
          </a:p>
        </p:txBody>
      </p:sp>
      <p:sp>
        <p:nvSpPr>
          <p:cNvPr id="35844"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5661C1B-153B-4E37-8FD4-B71FD0829559}"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R" altLang="es-CR" smtClean="0"/>
          </a:p>
        </p:txBody>
      </p:sp>
      <p:sp>
        <p:nvSpPr>
          <p:cNvPr id="36868"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CE4BECD-C2FF-4343-B543-ADD57C548885}"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R" altLang="es-CR" smtClean="0"/>
          </a:p>
        </p:txBody>
      </p:sp>
      <p:sp>
        <p:nvSpPr>
          <p:cNvPr id="36868"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65D7D2C-932C-43F8-B328-F940978A582E}"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lnSpc>
                <a:spcPct val="110000"/>
              </a:lnSpc>
              <a:spcBef>
                <a:spcPct val="0"/>
              </a:spcBef>
            </a:pPr>
            <a:r>
              <a:rPr lang="es-MX" altLang="es-CR" smtClean="0">
                <a:latin typeface="Arial" charset="0"/>
                <a:cs typeface="Arial" charset="0"/>
              </a:rPr>
              <a:t>Señoras y señores, muy buenos días. </a:t>
            </a:r>
          </a:p>
          <a:p>
            <a:pPr algn="just" eaLnBrk="1" hangingPunct="1">
              <a:lnSpc>
                <a:spcPct val="110000"/>
              </a:lnSpc>
              <a:spcBef>
                <a:spcPct val="0"/>
              </a:spcBef>
            </a:pPr>
            <a:endParaRPr lang="es-MX" altLang="es-CR" smtClean="0">
              <a:latin typeface="Arial" charset="0"/>
              <a:cs typeface="Arial" charset="0"/>
            </a:endParaRPr>
          </a:p>
          <a:p>
            <a:pPr algn="just" eaLnBrk="1" hangingPunct="1">
              <a:lnSpc>
                <a:spcPct val="110000"/>
              </a:lnSpc>
              <a:spcBef>
                <a:spcPct val="0"/>
              </a:spcBef>
            </a:pPr>
            <a:r>
              <a:rPr lang="es-ES" altLang="es-CR" smtClean="0">
                <a:latin typeface="Arial" charset="0"/>
                <a:cs typeface="Arial" charset="0"/>
              </a:rPr>
              <a:t>Agradezco la invitación para acompañarlos en la celebración de este evento, y me permito transmitir a ustedes un afectuoso saludo del Dr. Bruno Ferrari, Secretario de Economía y de la Dra. Lorenza Martinez, Subsecretaria de Industria y Comercio.</a:t>
            </a:r>
          </a:p>
          <a:p>
            <a:pPr algn="just" eaLnBrk="1" hangingPunct="1">
              <a:lnSpc>
                <a:spcPct val="110000"/>
              </a:lnSpc>
              <a:spcBef>
                <a:spcPct val="0"/>
              </a:spcBef>
            </a:pPr>
            <a:endParaRPr lang="es-MX" altLang="es-CR" smtClean="0">
              <a:latin typeface="Arial" charset="0"/>
              <a:cs typeface="Arial" charset="0"/>
            </a:endParaRPr>
          </a:p>
          <a:p>
            <a:pPr algn="just" eaLnBrk="1" hangingPunct="1">
              <a:lnSpc>
                <a:spcPct val="110000"/>
              </a:lnSpc>
              <a:spcBef>
                <a:spcPct val="0"/>
              </a:spcBef>
            </a:pPr>
            <a:r>
              <a:rPr lang="es-ES" altLang="es-CR" smtClean="0">
                <a:latin typeface="Arial" charset="0"/>
                <a:cs typeface="Arial" charset="0"/>
              </a:rPr>
              <a:t>Iniciaré mi intervención con algunas consideraciones sobre el uso de energía en el ámbito global.</a:t>
            </a:r>
          </a:p>
          <a:p>
            <a:pPr algn="just" eaLnBrk="1" hangingPunct="1">
              <a:lnSpc>
                <a:spcPct val="110000"/>
              </a:lnSpc>
              <a:spcBef>
                <a:spcPct val="0"/>
              </a:spcBef>
            </a:pPr>
            <a:endParaRPr lang="es-MX" altLang="es-CR" smtClean="0">
              <a:latin typeface="Arial" charset="0"/>
              <a:cs typeface="Arial" charset="0"/>
            </a:endParaRPr>
          </a:p>
          <a:p>
            <a:pPr algn="just" eaLnBrk="1" hangingPunct="1">
              <a:lnSpc>
                <a:spcPct val="110000"/>
              </a:lnSpc>
              <a:spcBef>
                <a:spcPct val="0"/>
              </a:spcBef>
            </a:pPr>
            <a:r>
              <a:rPr lang="es-ES" altLang="es-CR" smtClean="0">
                <a:latin typeface="Arial" charset="0"/>
                <a:cs typeface="Arial" charset="0"/>
              </a:rPr>
              <a:t>El uso de energía es por naturaleza un tema que debe abordarse desde una perspectiva de largo plazo y que involucra por fuerza el concepto de sustentabilidad ambiental.</a:t>
            </a:r>
            <a:endParaRPr lang="es-MX" altLang="es-CR" smtClean="0">
              <a:latin typeface="Arial" charset="0"/>
              <a:cs typeface="Arial" charset="0"/>
            </a:endParaRPr>
          </a:p>
          <a:p>
            <a:pPr algn="just" eaLnBrk="1" hangingPunct="1">
              <a:lnSpc>
                <a:spcPct val="110000"/>
              </a:lnSpc>
              <a:spcBef>
                <a:spcPct val="0"/>
              </a:spcBef>
            </a:pPr>
            <a:endParaRPr lang="es-MX" altLang="es-CR" smtClean="0">
              <a:latin typeface="Arial" charset="0"/>
              <a:cs typeface="Arial" charset="0"/>
            </a:endParaRPr>
          </a:p>
        </p:txBody>
      </p:sp>
      <p:sp>
        <p:nvSpPr>
          <p:cNvPr id="38916"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12B916-BEF7-4CB6-9F82-D0F433A25DE9}" type="slidenum">
              <a:rPr lang="es-MX" smtClean="0"/>
              <a:pPr fontAlgn="base">
                <a:spcBef>
                  <a:spcPct val="0"/>
                </a:spcBef>
                <a:spcAft>
                  <a:spcPct val="0"/>
                </a:spcAft>
                <a:defRPr/>
              </a:pPr>
              <a:t>31</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4DD26D29-3C86-4442-87F9-8ED0184F6C02}" type="slidenum">
              <a:rPr lang="es-MX"/>
              <a:pPr>
                <a:defRPr/>
              </a:pPr>
              <a:t>‹Nº›</a:t>
            </a:fld>
            <a:endParaRPr lang="es-MX"/>
          </a:p>
        </p:txBody>
      </p:sp>
    </p:spTree>
    <p:extLst>
      <p:ext uri="{BB962C8B-B14F-4D97-AF65-F5344CB8AC3E}">
        <p14:creationId xmlns:p14="http://schemas.microsoft.com/office/powerpoint/2010/main" val="842961449"/>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3B30A20A-F982-49BF-A2BE-183DA517F028}" type="slidenum">
              <a:rPr lang="es-MX"/>
              <a:pPr>
                <a:defRPr/>
              </a:pPr>
              <a:t>‹Nº›</a:t>
            </a:fld>
            <a:endParaRPr lang="es-MX"/>
          </a:p>
        </p:txBody>
      </p:sp>
    </p:spTree>
    <p:extLst>
      <p:ext uri="{BB962C8B-B14F-4D97-AF65-F5344CB8AC3E}">
        <p14:creationId xmlns:p14="http://schemas.microsoft.com/office/powerpoint/2010/main" val="155864642"/>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CF84F186-CECC-451E-AFEF-2DD80B962410}" type="slidenum">
              <a:rPr lang="es-MX"/>
              <a:pPr>
                <a:defRPr/>
              </a:pPr>
              <a:t>‹Nº›</a:t>
            </a:fld>
            <a:endParaRPr lang="es-MX"/>
          </a:p>
        </p:txBody>
      </p:sp>
    </p:spTree>
    <p:extLst>
      <p:ext uri="{BB962C8B-B14F-4D97-AF65-F5344CB8AC3E}">
        <p14:creationId xmlns:p14="http://schemas.microsoft.com/office/powerpoint/2010/main" val="1375381666"/>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14CE3998-C816-4684-9DC8-BF6CCD22CC13}" type="slidenum">
              <a:rPr lang="es-MX"/>
              <a:pPr>
                <a:defRPr/>
              </a:pPr>
              <a:t>‹Nº›</a:t>
            </a:fld>
            <a:endParaRPr lang="es-MX"/>
          </a:p>
        </p:txBody>
      </p:sp>
    </p:spTree>
    <p:extLst>
      <p:ext uri="{BB962C8B-B14F-4D97-AF65-F5344CB8AC3E}">
        <p14:creationId xmlns:p14="http://schemas.microsoft.com/office/powerpoint/2010/main" val="4236028223"/>
      </p:ext>
    </p:extLst>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pPr>
              <a:defRPr/>
            </a:pPr>
            <a:fld id="{19215CA6-2E26-41B8-8CA5-433BC78305D6}" type="datetimeFigureOut">
              <a:rPr lang="es-MX" smtClean="0"/>
              <a:pPr>
                <a:defRPr/>
              </a:pPr>
              <a:t>27/03/2017</a:t>
            </a:fld>
            <a:endParaRPr lang="es-MX"/>
          </a:p>
        </p:txBody>
      </p:sp>
      <p:sp>
        <p:nvSpPr>
          <p:cNvPr id="17" name="16 Marcador de pie de página"/>
          <p:cNvSpPr>
            <a:spLocks noGrp="1"/>
          </p:cNvSpPr>
          <p:nvPr>
            <p:ph type="ftr" sz="quarter" idx="11"/>
          </p:nvPr>
        </p:nvSpPr>
        <p:spPr/>
        <p:txBody>
          <a:bodyPr/>
          <a:lstStyle/>
          <a:p>
            <a:pPr>
              <a:defRPr/>
            </a:pPr>
            <a:endParaRPr lang="es-MX"/>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E45E9354-146F-43F5-B252-A137077FF925}" type="slidenum">
              <a:rPr lang="es-MX" smtClean="0"/>
              <a:pPr>
                <a:defRPr/>
              </a:pPr>
              <a:t>‹Nº›</a:t>
            </a:fld>
            <a:endParaRPr lang="es-MX"/>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pPr>
              <a:defRPr/>
            </a:pPr>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03DC92B8-B303-40D9-A34F-1A25F6BE2670}" type="slidenum">
              <a:rPr lang="es-MX" smtClean="0"/>
              <a:pPr>
                <a:defRPr/>
              </a:pPr>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wipe dir="d"/>
  </p:transition>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MX"/>
          </a:p>
        </p:txBody>
      </p:sp>
      <p:sp>
        <p:nvSpPr>
          <p:cNvPr id="5" name="4 Marcador de pie de página"/>
          <p:cNvSpPr>
            <a:spLocks noGrp="1"/>
          </p:cNvSpPr>
          <p:nvPr>
            <p:ph type="ftr" sz="quarter" idx="11"/>
          </p:nvPr>
        </p:nvSpPr>
        <p:spPr>
          <a:xfrm>
            <a:off x="800100" y="6172200"/>
            <a:ext cx="4000500" cy="457200"/>
          </a:xfrm>
        </p:spPr>
        <p:txBody>
          <a:bodyPr/>
          <a:lstStyle/>
          <a:p>
            <a:pPr>
              <a:defRPr/>
            </a:pPr>
            <a:endParaRPr lang="es-MX"/>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pPr>
              <a:defRPr/>
            </a:pPr>
            <a:fld id="{20DA0F96-67A4-4AA3-95FC-C3B6E25574EB}" type="slidenum">
              <a:rPr lang="es-MX" smtClean="0"/>
              <a:pPr>
                <a:defRPr/>
              </a:pPr>
              <a:t>‹Nº›</a:t>
            </a:fld>
            <a:endParaRPr lang="es-MX" dirty="0"/>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pPr>
              <a:defRPr/>
            </a:pPr>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E3492164-9F31-479F-A03E-ED8A74C0ADE5}" type="slidenum">
              <a:rPr lang="es-MX" smtClean="0"/>
              <a:pPr>
                <a:defRPr/>
              </a:pPr>
              <a:t>‹Nº›</a:t>
            </a:fld>
            <a:endParaRPr lang="es-MX"/>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wipe dir="d"/>
  </p:transition>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pPr>
              <a:defRPr/>
            </a:pPr>
            <a:endParaRPr lang="es-MX"/>
          </a:p>
        </p:txBody>
      </p:sp>
      <p:sp>
        <p:nvSpPr>
          <p:cNvPr id="8" name="7 Marcador de pie de página"/>
          <p:cNvSpPr>
            <a:spLocks noGrp="1"/>
          </p:cNvSpPr>
          <p:nvPr>
            <p:ph type="ftr" sz="quarter" idx="11"/>
          </p:nvPr>
        </p:nvSpPr>
        <p:spPr/>
        <p:txBody>
          <a:bodyPr/>
          <a:lstStyle/>
          <a:p>
            <a:pPr>
              <a:defRPr/>
            </a:pPr>
            <a:endParaRPr lang="es-MX"/>
          </a:p>
        </p:txBody>
      </p:sp>
      <p:sp>
        <p:nvSpPr>
          <p:cNvPr id="9" name="8 Marcador de número de diapositiva"/>
          <p:cNvSpPr>
            <a:spLocks noGrp="1"/>
          </p:cNvSpPr>
          <p:nvPr>
            <p:ph type="sldNum" sz="quarter" idx="12"/>
          </p:nvPr>
        </p:nvSpPr>
        <p:spPr/>
        <p:txBody>
          <a:bodyPr/>
          <a:lstStyle/>
          <a:p>
            <a:pPr>
              <a:defRPr/>
            </a:pPr>
            <a:fld id="{834B3872-75A1-4EA8-B764-3D06358F9D31}" type="slidenum">
              <a:rPr lang="es-MX" smtClean="0"/>
              <a:pPr>
                <a:defRPr/>
              </a:pPr>
              <a:t>‹Nº›</a:t>
            </a:fld>
            <a:endParaRPr lang="es-MX"/>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wipe dir="d"/>
  </p:transition>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s-MX"/>
          </a:p>
        </p:txBody>
      </p:sp>
      <p:sp>
        <p:nvSpPr>
          <p:cNvPr id="4" name="3 Marcador de pie de página"/>
          <p:cNvSpPr>
            <a:spLocks noGrp="1"/>
          </p:cNvSpPr>
          <p:nvPr>
            <p:ph type="ftr" sz="quarter" idx="11"/>
          </p:nvPr>
        </p:nvSpPr>
        <p:spPr/>
        <p:txBody>
          <a:bodyPr/>
          <a:lstStyle/>
          <a:p>
            <a:pPr>
              <a:defRPr/>
            </a:pPr>
            <a:endParaRPr lang="es-MX"/>
          </a:p>
        </p:txBody>
      </p:sp>
      <p:sp>
        <p:nvSpPr>
          <p:cNvPr id="5" name="4 Marcador de número de diapositiva"/>
          <p:cNvSpPr>
            <a:spLocks noGrp="1"/>
          </p:cNvSpPr>
          <p:nvPr>
            <p:ph type="sldNum" sz="quarter" idx="12"/>
          </p:nvPr>
        </p:nvSpPr>
        <p:spPr/>
        <p:txBody>
          <a:bodyPr/>
          <a:lstStyle/>
          <a:p>
            <a:pPr>
              <a:defRPr/>
            </a:pPr>
            <a:fld id="{EF82CA99-EFAC-4139-B357-A401FE0B61D5}" type="slidenum">
              <a:rPr lang="es-MX" smtClean="0"/>
              <a:pPr>
                <a:defRPr/>
              </a:pPr>
              <a:t>‹Nº›</a:t>
            </a:fld>
            <a:endParaRPr lang="es-MX"/>
          </a:p>
        </p:txBody>
      </p:sp>
    </p:spTree>
  </p:cSld>
  <p:clrMapOvr>
    <a:masterClrMapping/>
  </p:clrMapOvr>
  <p:transition spd="slow">
    <p:wipe dir="d"/>
  </p:transition>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MX"/>
          </a:p>
        </p:txBody>
      </p:sp>
      <p:sp>
        <p:nvSpPr>
          <p:cNvPr id="3" name="2 Marcador de pie de página"/>
          <p:cNvSpPr>
            <a:spLocks noGrp="1"/>
          </p:cNvSpPr>
          <p:nvPr>
            <p:ph type="ftr" sz="quarter" idx="11"/>
          </p:nvPr>
        </p:nvSpPr>
        <p:spPr/>
        <p:txBody>
          <a:bodyPr/>
          <a:lstStyle/>
          <a:p>
            <a:pPr>
              <a:defRPr/>
            </a:pPr>
            <a:endParaRPr lang="es-MX"/>
          </a:p>
        </p:txBody>
      </p:sp>
      <p:sp>
        <p:nvSpPr>
          <p:cNvPr id="4" name="3 Marcador de número de diapositiva"/>
          <p:cNvSpPr>
            <a:spLocks noGrp="1"/>
          </p:cNvSpPr>
          <p:nvPr>
            <p:ph type="sldNum" sz="quarter" idx="12"/>
          </p:nvPr>
        </p:nvSpPr>
        <p:spPr/>
        <p:txBody>
          <a:bodyPr/>
          <a:lstStyle/>
          <a:p>
            <a:pPr>
              <a:defRPr/>
            </a:pPr>
            <a:fld id="{C30003C6-9749-40C7-A1C3-810AD5852794}" type="slidenum">
              <a:rPr lang="es-MX" smtClean="0"/>
              <a:pPr>
                <a:defRPr/>
              </a:pPr>
              <a:t>‹Nº›</a:t>
            </a:fld>
            <a:endParaRPr lang="es-MX"/>
          </a:p>
        </p:txBody>
      </p:sp>
    </p:spTree>
  </p:cSld>
  <p:clrMapOvr>
    <a:masterClrMapping/>
  </p:clrMapOvr>
  <p:transition spd="slow">
    <p:wipe dir="d"/>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6ECDE38-FC32-447F-A8F5-1A9C46FFEEE3}" type="slidenum">
              <a:rPr lang="es-MX"/>
              <a:pPr>
                <a:defRPr/>
              </a:pPr>
              <a:t>‹Nº›</a:t>
            </a:fld>
            <a:endParaRPr lang="es-MX"/>
          </a:p>
        </p:txBody>
      </p:sp>
    </p:spTree>
    <p:extLst>
      <p:ext uri="{BB962C8B-B14F-4D97-AF65-F5344CB8AC3E}">
        <p14:creationId xmlns:p14="http://schemas.microsoft.com/office/powerpoint/2010/main" val="3107478348"/>
      </p:ext>
    </p:extLst>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8F4A8CDE-8322-4728-A986-AC4B0F58F30E}" type="slidenum">
              <a:rPr lang="es-MX" smtClean="0"/>
              <a:pPr>
                <a:defRPr/>
              </a:pPr>
              <a:t>‹Nº›</a:t>
            </a:fld>
            <a:endParaRPr lang="es-MX"/>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wipe dir="d"/>
  </p:transition>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MX"/>
          </a:p>
        </p:txBody>
      </p:sp>
      <p:sp>
        <p:nvSpPr>
          <p:cNvPr id="6" name="5 Marcador de pie de página"/>
          <p:cNvSpPr>
            <a:spLocks noGrp="1"/>
          </p:cNvSpPr>
          <p:nvPr>
            <p:ph type="ftr" sz="quarter" idx="11"/>
          </p:nvPr>
        </p:nvSpPr>
        <p:spPr>
          <a:xfrm>
            <a:off x="914400" y="6172200"/>
            <a:ext cx="3886200" cy="457200"/>
          </a:xfrm>
        </p:spPr>
        <p:txBody>
          <a:bodyPr/>
          <a:lstStyle/>
          <a:p>
            <a:pPr>
              <a:defRPr/>
            </a:pPr>
            <a:endParaRPr lang="es-MX"/>
          </a:p>
        </p:txBody>
      </p:sp>
      <p:sp>
        <p:nvSpPr>
          <p:cNvPr id="7" name="6 Marcador de número de diapositiva"/>
          <p:cNvSpPr>
            <a:spLocks noGrp="1"/>
          </p:cNvSpPr>
          <p:nvPr>
            <p:ph type="sldNum" sz="quarter" idx="12"/>
          </p:nvPr>
        </p:nvSpPr>
        <p:spPr>
          <a:xfrm>
            <a:off x="146304" y="6208776"/>
            <a:ext cx="457200" cy="457200"/>
          </a:xfrm>
        </p:spPr>
        <p:txBody>
          <a:bodyPr/>
          <a:lstStyle/>
          <a:p>
            <a:pPr>
              <a:defRPr/>
            </a:pPr>
            <a:fld id="{5AFB693D-7D1F-43EE-BC25-86B61A7F22A4}" type="slidenum">
              <a:rPr lang="es-MX" smtClean="0"/>
              <a:pPr>
                <a:defRPr/>
              </a:pPr>
              <a:t>‹Nº›</a:t>
            </a:fld>
            <a:endParaRPr lang="es-MX"/>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transition spd="slow">
    <p:wipe dir="d"/>
  </p:transition>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E6010763-8B32-4E89-92CF-DEAB06244026}" type="slidenum">
              <a:rPr lang="es-MX" smtClean="0"/>
              <a:pPr>
                <a:defRPr/>
              </a:pPr>
              <a:t>‹Nº›</a:t>
            </a:fld>
            <a:endParaRPr lang="es-MX"/>
          </a:p>
        </p:txBody>
      </p:sp>
    </p:spTree>
  </p:cSld>
  <p:clrMapOvr>
    <a:masterClrMapping/>
  </p:clrMapOvr>
  <p:transition spd="slow">
    <p:wipe dir="d"/>
  </p:transition>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6510D5E7-0A6D-4127-8B4D-8769B586F6F7}" type="slidenum">
              <a:rPr lang="es-MX" smtClean="0"/>
              <a:pPr>
                <a:defRPr/>
              </a:pPr>
              <a:t>‹Nº›</a:t>
            </a:fld>
            <a:endParaRPr lang="es-MX"/>
          </a:p>
        </p:txBody>
      </p:sp>
    </p:spTree>
  </p:cSld>
  <p:clrMapOvr>
    <a:masterClrMapping/>
  </p:clrMapOvr>
  <p:transition spd="slow">
    <p:wipe dir="d"/>
  </p:transition>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exto">
    <p:spTree>
      <p:nvGrpSpPr>
        <p:cNvPr id="1" name=""/>
        <p:cNvGrpSpPr/>
        <p:nvPr/>
      </p:nvGrpSpPr>
      <p:grpSpPr>
        <a:xfrm>
          <a:off x="0" y="0"/>
          <a:ext cx="0" cy="0"/>
          <a:chOff x="0" y="0"/>
          <a:chExt cx="0" cy="0"/>
        </a:xfrm>
      </p:grpSpPr>
      <p:grpSp>
        <p:nvGrpSpPr>
          <p:cNvPr id="4" name="6 Grupo"/>
          <p:cNvGrpSpPr>
            <a:grpSpLocks/>
          </p:cNvGrpSpPr>
          <p:nvPr userDrawn="1"/>
        </p:nvGrpSpPr>
        <p:grpSpPr bwMode="auto">
          <a:xfrm>
            <a:off x="0" y="0"/>
            <a:ext cx="9144000" cy="908050"/>
            <a:chOff x="0" y="767680"/>
            <a:chExt cx="9601200" cy="908720"/>
          </a:xfrm>
        </p:grpSpPr>
        <p:sp>
          <p:nvSpPr>
            <p:cNvPr id="5" name="4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6" name="5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3" name="2 Marcador de contenido"/>
          <p:cNvSpPr>
            <a:spLocks noGrp="1"/>
          </p:cNvSpPr>
          <p:nvPr>
            <p:ph idx="1"/>
          </p:nvPr>
        </p:nvSpPr>
        <p:spPr>
          <a:xfrm>
            <a:off x="457200" y="1052736"/>
            <a:ext cx="8229600" cy="5472608"/>
          </a:xfrm>
        </p:spPr>
        <p:txBody>
          <a:bodyPr/>
          <a:lstStyle>
            <a:lvl1pPr marL="342900" indent="-342900" algn="just">
              <a:spcBef>
                <a:spcPts val="1200"/>
              </a:spcBef>
              <a:buClr>
                <a:srgbClr val="003366"/>
              </a:buClr>
              <a:buSzPct val="150000"/>
              <a:buFont typeface="Arial" pitchFamily="34" charset="0"/>
              <a:buChar char="•"/>
              <a:defRPr sz="2300"/>
            </a:lvl1pPr>
            <a:lvl2pPr algn="just">
              <a:spcBef>
                <a:spcPts val="600"/>
              </a:spcBef>
              <a:buClr>
                <a:srgbClr val="003366"/>
              </a:buClr>
              <a:buSzPct val="100000"/>
              <a:buFont typeface="Wingdings" pitchFamily="2" charset="2"/>
              <a:buChar char="ü"/>
              <a:defRPr sz="2100" i="1"/>
            </a:lvl2pPr>
            <a:lvl3pPr marL="1143000" indent="-228600" algn="just">
              <a:spcBef>
                <a:spcPts val="600"/>
              </a:spcBef>
              <a:buClr>
                <a:srgbClr val="003366"/>
              </a:buClr>
              <a:buFont typeface="Wingdings" pitchFamily="2" charset="2"/>
              <a:buChar char="§"/>
              <a:defRPr sz="2000" i="1"/>
            </a:lvl3pPr>
            <a:lvl4pPr algn="just">
              <a:spcBef>
                <a:spcPts val="600"/>
              </a:spcBef>
              <a:buClr>
                <a:srgbClr val="003366"/>
              </a:buClr>
              <a:defRPr sz="1900"/>
            </a:lvl4pPr>
            <a:lvl5pPr algn="just">
              <a:spcBef>
                <a:spcPts val="600"/>
              </a:spcBef>
              <a:buClr>
                <a:srgbClr val="003366"/>
              </a:buClr>
              <a:defRPr sz="18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7" name="7 Marcador de fecha"/>
          <p:cNvSpPr>
            <a:spLocks noGrp="1"/>
          </p:cNvSpPr>
          <p:nvPr>
            <p:ph type="dt" sz="half" idx="10"/>
          </p:nvPr>
        </p:nvSpPr>
        <p:spPr/>
        <p:txBody>
          <a:bodyPr/>
          <a:lstStyle>
            <a:lvl1pPr>
              <a:defRPr/>
            </a:lvl1pPr>
          </a:lstStyle>
          <a:p>
            <a:pPr>
              <a:defRPr/>
            </a:pPr>
            <a:endParaRPr lang="es-MX"/>
          </a:p>
        </p:txBody>
      </p:sp>
      <p:sp>
        <p:nvSpPr>
          <p:cNvPr id="8" name="8 Marcador de pie de página"/>
          <p:cNvSpPr>
            <a:spLocks noGrp="1"/>
          </p:cNvSpPr>
          <p:nvPr>
            <p:ph type="ftr" sz="quarter" idx="11"/>
          </p:nvPr>
        </p:nvSpPr>
        <p:spPr/>
        <p:txBody>
          <a:bodyPr/>
          <a:lstStyle>
            <a:lvl1pPr>
              <a:defRPr/>
            </a:lvl1pPr>
          </a:lstStyle>
          <a:p>
            <a:pPr>
              <a:defRPr/>
            </a:pPr>
            <a:endParaRPr lang="es-MX"/>
          </a:p>
        </p:txBody>
      </p:sp>
      <p:sp>
        <p:nvSpPr>
          <p:cNvPr id="9" name="9 Marcador de número de diapositiva"/>
          <p:cNvSpPr>
            <a:spLocks noGrp="1"/>
          </p:cNvSpPr>
          <p:nvPr>
            <p:ph type="sldNum" sz="quarter" idx="12"/>
          </p:nvPr>
        </p:nvSpPr>
        <p:spPr/>
        <p:txBody>
          <a:bodyPr/>
          <a:lstStyle>
            <a:lvl1pPr>
              <a:defRPr/>
            </a:lvl1pPr>
          </a:lstStyle>
          <a:p>
            <a:pPr>
              <a:defRPr/>
            </a:pPr>
            <a:fld id="{17426CCA-6612-4AEF-8A6F-3936C13D0C54}" type="slidenum">
              <a:rPr lang="es-MX"/>
              <a:pPr>
                <a:defRPr/>
              </a:pPr>
              <a:t>‹Nº›</a:t>
            </a:fld>
            <a:endParaRPr lang="es-MX" dirty="0"/>
          </a:p>
        </p:txBody>
      </p:sp>
    </p:spTree>
    <p:extLst>
      <p:ext uri="{BB962C8B-B14F-4D97-AF65-F5344CB8AC3E}">
        <p14:creationId xmlns:p14="http://schemas.microsoft.com/office/powerpoint/2010/main" val="1855003309"/>
      </p:ext>
    </p:extLst>
  </p:cSld>
  <p:clrMapOvr>
    <a:masterClrMapping/>
  </p:clrMapOvr>
  <p:transition spd="slow">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Gráficas (1)">
    <p:spTree>
      <p:nvGrpSpPr>
        <p:cNvPr id="1" name=""/>
        <p:cNvGrpSpPr/>
        <p:nvPr/>
      </p:nvGrpSpPr>
      <p:grpSpPr>
        <a:xfrm>
          <a:off x="0" y="0"/>
          <a:ext cx="0" cy="0"/>
          <a:chOff x="0" y="0"/>
          <a:chExt cx="0" cy="0"/>
        </a:xfrm>
      </p:grpSpPr>
      <p:grpSp>
        <p:nvGrpSpPr>
          <p:cNvPr id="7" name="10 Grupo"/>
          <p:cNvGrpSpPr>
            <a:grpSpLocks/>
          </p:cNvGrpSpPr>
          <p:nvPr userDrawn="1"/>
        </p:nvGrpSpPr>
        <p:grpSpPr bwMode="auto">
          <a:xfrm>
            <a:off x="0" y="0"/>
            <a:ext cx="9144000" cy="908050"/>
            <a:chOff x="0" y="767680"/>
            <a:chExt cx="9601200" cy="908720"/>
          </a:xfrm>
        </p:grpSpPr>
        <p:sp>
          <p:nvSpPr>
            <p:cNvPr id="8" name="7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9" name="8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6" name="5 Marcador de gráfico"/>
          <p:cNvSpPr>
            <a:spLocks noGrp="1"/>
          </p:cNvSpPr>
          <p:nvPr>
            <p:ph type="chart" sz="quarter" idx="14"/>
          </p:nvPr>
        </p:nvSpPr>
        <p:spPr>
          <a:xfrm>
            <a:off x="1007604" y="1702766"/>
            <a:ext cx="7117200" cy="4453200"/>
          </a:xfrm>
        </p:spPr>
        <p:txBody>
          <a:bodyPr rtlCol="0">
            <a:normAutofit/>
          </a:bodyPr>
          <a:lstStyle>
            <a:lvl1pPr marL="0" indent="0">
              <a:buNone/>
              <a:defRPr/>
            </a:lvl1pPr>
          </a:lstStyle>
          <a:p>
            <a:pPr lvl="0"/>
            <a:endParaRPr lang="es-MX" noProof="0" dirty="0"/>
          </a:p>
        </p:txBody>
      </p:sp>
      <p:sp>
        <p:nvSpPr>
          <p:cNvPr id="13" name="12 Marcador de texto"/>
          <p:cNvSpPr>
            <a:spLocks noGrp="1"/>
          </p:cNvSpPr>
          <p:nvPr>
            <p:ph type="body" sz="quarter" idx="17"/>
          </p:nvPr>
        </p:nvSpPr>
        <p:spPr>
          <a:xfrm>
            <a:off x="1007604" y="1155566"/>
            <a:ext cx="7128792" cy="646331"/>
          </a:xfrm>
        </p:spPr>
        <p:txBody>
          <a:bodyPr>
            <a:spAutoFit/>
          </a:bodyPr>
          <a:lstStyle>
            <a:lvl1pPr marL="0" indent="0" algn="ctr">
              <a:spcBef>
                <a:spcPts val="0"/>
              </a:spcBef>
              <a:buFont typeface="Arial" pitchFamily="34" charset="0"/>
              <a:buNone/>
              <a:defRPr sz="1900" b="1"/>
            </a:lvl1pPr>
            <a:lvl2pPr marL="0" indent="0" algn="ctr">
              <a:spcBef>
                <a:spcPts val="0"/>
              </a:spcBef>
              <a:buNone/>
              <a:defRPr sz="1700" b="1">
                <a:solidFill>
                  <a:srgbClr val="7F86A5"/>
                </a:solidFill>
              </a:defRPr>
            </a:lvl2pPr>
            <a:lvl3pPr marL="914400" indent="0">
              <a:buNone/>
              <a:defRPr/>
            </a:lvl3pPr>
            <a:lvl4pPr marL="1371600" indent="0">
              <a:buNone/>
              <a:defRPr/>
            </a:lvl4pPr>
            <a:lvl5pPr marL="1828800" indent="0">
              <a:buNone/>
              <a:defRPr/>
            </a:lvl5pPr>
          </a:lstStyle>
          <a:p>
            <a:pPr lvl="0"/>
            <a:r>
              <a:rPr lang="es-ES" dirty="0" smtClean="0"/>
              <a:t>Haga clic para modificar el estilo de texto del patrón</a:t>
            </a:r>
          </a:p>
          <a:p>
            <a:pPr lvl="1"/>
            <a:r>
              <a:rPr lang="es-ES" dirty="0" smtClean="0"/>
              <a:t>Segundo nivel</a:t>
            </a:r>
          </a:p>
        </p:txBody>
      </p:sp>
      <p:sp>
        <p:nvSpPr>
          <p:cNvPr id="5" name="4 Marcador de texto"/>
          <p:cNvSpPr>
            <a:spLocks noGrp="1"/>
          </p:cNvSpPr>
          <p:nvPr>
            <p:ph type="body" sz="quarter" idx="18"/>
          </p:nvPr>
        </p:nvSpPr>
        <p:spPr>
          <a:xfrm>
            <a:off x="1007604" y="6188341"/>
            <a:ext cx="7117200" cy="261610"/>
          </a:xfrm>
        </p:spPr>
        <p:txBody>
          <a:bodyPr>
            <a:spAutoFit/>
          </a:bodyPr>
          <a:lstStyle>
            <a:lvl1pPr marL="0" indent="0">
              <a:spcBef>
                <a:spcPts val="0"/>
              </a:spcBef>
              <a:buNone/>
              <a:defRPr sz="11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s-ES" dirty="0" smtClean="0"/>
              <a:t>Haga clic para modificar el estilo de texto del patrón</a:t>
            </a:r>
          </a:p>
        </p:txBody>
      </p:sp>
      <p:sp>
        <p:nvSpPr>
          <p:cNvPr id="16" name="1 Título"/>
          <p:cNvSpPr>
            <a:spLocks noGrp="1"/>
          </p:cNvSpPr>
          <p:nvPr>
            <p:ph type="title"/>
          </p:nvPr>
        </p:nvSpPr>
        <p:spPr>
          <a:xfrm>
            <a:off x="446856" y="26868"/>
            <a:ext cx="8229600" cy="720080"/>
          </a:xfrm>
        </p:spPr>
        <p:txBody>
          <a:bodyPr/>
          <a:lstStyle>
            <a:lvl1pPr algn="just">
              <a:defRPr sz="3500">
                <a:solidFill>
                  <a:srgbClr val="004D86"/>
                </a:solidFill>
              </a:defRPr>
            </a:lvl1pPr>
          </a:lstStyle>
          <a:p>
            <a:r>
              <a:rPr lang="es-MX" noProof="0" dirty="0" smtClean="0"/>
              <a:t>Haga clic para modificar el estilo de título del patrón</a:t>
            </a:r>
            <a:endParaRPr lang="es-MX" noProof="0" dirty="0"/>
          </a:p>
        </p:txBody>
      </p:sp>
    </p:spTree>
    <p:extLst>
      <p:ext uri="{BB962C8B-B14F-4D97-AF65-F5344CB8AC3E}">
        <p14:creationId xmlns:p14="http://schemas.microsoft.com/office/powerpoint/2010/main" val="2206599523"/>
      </p:ext>
    </p:extLst>
  </p:cSld>
  <p:clrMapOvr>
    <a:masterClrMapping/>
  </p:clrMapOvr>
  <p:transition spd="slow">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exto">
    <p:spTree>
      <p:nvGrpSpPr>
        <p:cNvPr id="1" name=""/>
        <p:cNvGrpSpPr/>
        <p:nvPr/>
      </p:nvGrpSpPr>
      <p:grpSpPr>
        <a:xfrm>
          <a:off x="0" y="0"/>
          <a:ext cx="0" cy="0"/>
          <a:chOff x="0" y="0"/>
          <a:chExt cx="0" cy="0"/>
        </a:xfrm>
      </p:grpSpPr>
      <p:grpSp>
        <p:nvGrpSpPr>
          <p:cNvPr id="4" name="6 Grupo"/>
          <p:cNvGrpSpPr>
            <a:grpSpLocks/>
          </p:cNvGrpSpPr>
          <p:nvPr userDrawn="1"/>
        </p:nvGrpSpPr>
        <p:grpSpPr bwMode="auto">
          <a:xfrm>
            <a:off x="0" y="0"/>
            <a:ext cx="9144000" cy="908050"/>
            <a:chOff x="0" y="767680"/>
            <a:chExt cx="9601200" cy="908720"/>
          </a:xfrm>
        </p:grpSpPr>
        <p:sp>
          <p:nvSpPr>
            <p:cNvPr id="5" name="4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6" name="5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3" name="2 Marcador de contenido"/>
          <p:cNvSpPr>
            <a:spLocks noGrp="1"/>
          </p:cNvSpPr>
          <p:nvPr>
            <p:ph idx="1"/>
          </p:nvPr>
        </p:nvSpPr>
        <p:spPr>
          <a:xfrm>
            <a:off x="457200" y="1052736"/>
            <a:ext cx="8229600" cy="5472608"/>
          </a:xfrm>
        </p:spPr>
        <p:txBody>
          <a:bodyPr/>
          <a:lstStyle>
            <a:lvl1pPr marL="342900" indent="-342900" algn="just">
              <a:spcBef>
                <a:spcPts val="1200"/>
              </a:spcBef>
              <a:buClr>
                <a:srgbClr val="003366"/>
              </a:buClr>
              <a:buSzPct val="150000"/>
              <a:buFont typeface="Arial" pitchFamily="34" charset="0"/>
              <a:buChar char="•"/>
              <a:defRPr sz="2300"/>
            </a:lvl1pPr>
            <a:lvl2pPr algn="just">
              <a:spcBef>
                <a:spcPts val="600"/>
              </a:spcBef>
              <a:buClr>
                <a:srgbClr val="003366"/>
              </a:buClr>
              <a:buSzPct val="100000"/>
              <a:buFont typeface="Wingdings" pitchFamily="2" charset="2"/>
              <a:buChar char="ü"/>
              <a:defRPr sz="2100" i="1"/>
            </a:lvl2pPr>
            <a:lvl3pPr marL="1143000" indent="-228600" algn="just">
              <a:spcBef>
                <a:spcPts val="600"/>
              </a:spcBef>
              <a:buClr>
                <a:srgbClr val="003366"/>
              </a:buClr>
              <a:buFont typeface="Wingdings" pitchFamily="2" charset="2"/>
              <a:buChar char="§"/>
              <a:defRPr sz="2000" i="1"/>
            </a:lvl3pPr>
            <a:lvl4pPr algn="just">
              <a:spcBef>
                <a:spcPts val="600"/>
              </a:spcBef>
              <a:buClr>
                <a:srgbClr val="003366"/>
              </a:buClr>
              <a:defRPr sz="1900"/>
            </a:lvl4pPr>
            <a:lvl5pPr algn="just">
              <a:spcBef>
                <a:spcPts val="600"/>
              </a:spcBef>
              <a:buClr>
                <a:srgbClr val="003366"/>
              </a:buClr>
              <a:defRPr sz="18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7" name="7 Marcador de fecha"/>
          <p:cNvSpPr>
            <a:spLocks noGrp="1"/>
          </p:cNvSpPr>
          <p:nvPr>
            <p:ph type="dt" sz="half" idx="10"/>
          </p:nvPr>
        </p:nvSpPr>
        <p:spPr/>
        <p:txBody>
          <a:bodyPr/>
          <a:lstStyle>
            <a:lvl1pPr>
              <a:defRPr/>
            </a:lvl1pPr>
          </a:lstStyle>
          <a:p>
            <a:pPr>
              <a:defRPr/>
            </a:pPr>
            <a:endParaRPr lang="es-MX"/>
          </a:p>
        </p:txBody>
      </p:sp>
      <p:sp>
        <p:nvSpPr>
          <p:cNvPr id="8" name="8 Marcador de pie de página"/>
          <p:cNvSpPr>
            <a:spLocks noGrp="1"/>
          </p:cNvSpPr>
          <p:nvPr>
            <p:ph type="ftr" sz="quarter" idx="11"/>
          </p:nvPr>
        </p:nvSpPr>
        <p:spPr/>
        <p:txBody>
          <a:bodyPr/>
          <a:lstStyle>
            <a:lvl1pPr>
              <a:defRPr/>
            </a:lvl1pPr>
          </a:lstStyle>
          <a:p>
            <a:pPr>
              <a:defRPr/>
            </a:pPr>
            <a:endParaRPr lang="es-MX"/>
          </a:p>
        </p:txBody>
      </p:sp>
      <p:sp>
        <p:nvSpPr>
          <p:cNvPr id="9" name="9 Marcador de número de diapositiva"/>
          <p:cNvSpPr>
            <a:spLocks noGrp="1"/>
          </p:cNvSpPr>
          <p:nvPr>
            <p:ph type="sldNum" sz="quarter" idx="12"/>
          </p:nvPr>
        </p:nvSpPr>
        <p:spPr/>
        <p:txBody>
          <a:bodyPr/>
          <a:lstStyle>
            <a:lvl1pPr>
              <a:defRPr/>
            </a:lvl1pPr>
          </a:lstStyle>
          <a:p>
            <a:pPr>
              <a:defRPr/>
            </a:pPr>
            <a:fld id="{17426CCA-6612-4AEF-8A6F-3936C13D0C54}" type="slidenum">
              <a:rPr lang="es-MX"/>
              <a:pPr>
                <a:defRPr/>
              </a:pPr>
              <a:t>‹Nº›</a:t>
            </a:fld>
            <a:endParaRPr lang="es-MX" dirty="0"/>
          </a:p>
        </p:txBody>
      </p:sp>
    </p:spTree>
    <p:extLst>
      <p:ext uri="{BB962C8B-B14F-4D97-AF65-F5344CB8AC3E}">
        <p14:creationId xmlns:p14="http://schemas.microsoft.com/office/powerpoint/2010/main" val="1855003309"/>
      </p:ext>
    </p:extLst>
  </p:cSld>
  <p:clrMapOvr>
    <a:masterClrMapping/>
  </p:clrMapOvr>
  <p:transition spd="slow">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Gráficas (1)">
    <p:spTree>
      <p:nvGrpSpPr>
        <p:cNvPr id="1" name=""/>
        <p:cNvGrpSpPr/>
        <p:nvPr/>
      </p:nvGrpSpPr>
      <p:grpSpPr>
        <a:xfrm>
          <a:off x="0" y="0"/>
          <a:ext cx="0" cy="0"/>
          <a:chOff x="0" y="0"/>
          <a:chExt cx="0" cy="0"/>
        </a:xfrm>
      </p:grpSpPr>
      <p:grpSp>
        <p:nvGrpSpPr>
          <p:cNvPr id="7" name="10 Grupo"/>
          <p:cNvGrpSpPr>
            <a:grpSpLocks/>
          </p:cNvGrpSpPr>
          <p:nvPr userDrawn="1"/>
        </p:nvGrpSpPr>
        <p:grpSpPr bwMode="auto">
          <a:xfrm>
            <a:off x="0" y="0"/>
            <a:ext cx="9144000" cy="908050"/>
            <a:chOff x="0" y="767680"/>
            <a:chExt cx="9601200" cy="908720"/>
          </a:xfrm>
        </p:grpSpPr>
        <p:sp>
          <p:nvSpPr>
            <p:cNvPr id="8" name="7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9" name="8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6" name="5 Marcador de gráfico"/>
          <p:cNvSpPr>
            <a:spLocks noGrp="1"/>
          </p:cNvSpPr>
          <p:nvPr>
            <p:ph type="chart" sz="quarter" idx="14"/>
          </p:nvPr>
        </p:nvSpPr>
        <p:spPr>
          <a:xfrm>
            <a:off x="1007604" y="1702766"/>
            <a:ext cx="7117200" cy="4453200"/>
          </a:xfrm>
        </p:spPr>
        <p:txBody>
          <a:bodyPr rtlCol="0">
            <a:normAutofit/>
          </a:bodyPr>
          <a:lstStyle>
            <a:lvl1pPr marL="0" indent="0">
              <a:buNone/>
              <a:defRPr/>
            </a:lvl1pPr>
          </a:lstStyle>
          <a:p>
            <a:pPr lvl="0"/>
            <a:endParaRPr lang="es-MX" noProof="0" dirty="0"/>
          </a:p>
        </p:txBody>
      </p:sp>
      <p:sp>
        <p:nvSpPr>
          <p:cNvPr id="13" name="12 Marcador de texto"/>
          <p:cNvSpPr>
            <a:spLocks noGrp="1"/>
          </p:cNvSpPr>
          <p:nvPr>
            <p:ph type="body" sz="quarter" idx="17"/>
          </p:nvPr>
        </p:nvSpPr>
        <p:spPr>
          <a:xfrm>
            <a:off x="1007604" y="1155566"/>
            <a:ext cx="7128792" cy="646331"/>
          </a:xfrm>
        </p:spPr>
        <p:txBody>
          <a:bodyPr>
            <a:spAutoFit/>
          </a:bodyPr>
          <a:lstStyle>
            <a:lvl1pPr marL="0" indent="0" algn="ctr">
              <a:spcBef>
                <a:spcPts val="0"/>
              </a:spcBef>
              <a:buFont typeface="Arial" pitchFamily="34" charset="0"/>
              <a:buNone/>
              <a:defRPr sz="1900" b="1"/>
            </a:lvl1pPr>
            <a:lvl2pPr marL="0" indent="0" algn="ctr">
              <a:spcBef>
                <a:spcPts val="0"/>
              </a:spcBef>
              <a:buNone/>
              <a:defRPr sz="1700" b="1">
                <a:solidFill>
                  <a:srgbClr val="7F86A5"/>
                </a:solidFill>
              </a:defRPr>
            </a:lvl2pPr>
            <a:lvl3pPr marL="914400" indent="0">
              <a:buNone/>
              <a:defRPr/>
            </a:lvl3pPr>
            <a:lvl4pPr marL="1371600" indent="0">
              <a:buNone/>
              <a:defRPr/>
            </a:lvl4pPr>
            <a:lvl5pPr marL="1828800" indent="0">
              <a:buNone/>
              <a:defRPr/>
            </a:lvl5pPr>
          </a:lstStyle>
          <a:p>
            <a:pPr lvl="0"/>
            <a:r>
              <a:rPr lang="es-ES" dirty="0" smtClean="0"/>
              <a:t>Haga clic para modificar el estilo de texto del patrón</a:t>
            </a:r>
          </a:p>
          <a:p>
            <a:pPr lvl="1"/>
            <a:r>
              <a:rPr lang="es-ES" dirty="0" smtClean="0"/>
              <a:t>Segundo nivel</a:t>
            </a:r>
          </a:p>
        </p:txBody>
      </p:sp>
      <p:sp>
        <p:nvSpPr>
          <p:cNvPr id="5" name="4 Marcador de texto"/>
          <p:cNvSpPr>
            <a:spLocks noGrp="1"/>
          </p:cNvSpPr>
          <p:nvPr>
            <p:ph type="body" sz="quarter" idx="18"/>
          </p:nvPr>
        </p:nvSpPr>
        <p:spPr>
          <a:xfrm>
            <a:off x="1007604" y="6188341"/>
            <a:ext cx="7117200" cy="261610"/>
          </a:xfrm>
        </p:spPr>
        <p:txBody>
          <a:bodyPr>
            <a:spAutoFit/>
          </a:bodyPr>
          <a:lstStyle>
            <a:lvl1pPr marL="0" indent="0">
              <a:spcBef>
                <a:spcPts val="0"/>
              </a:spcBef>
              <a:buNone/>
              <a:defRPr sz="11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s-ES" dirty="0" smtClean="0"/>
              <a:t>Haga clic para modificar el estilo de texto del patrón</a:t>
            </a:r>
          </a:p>
        </p:txBody>
      </p:sp>
      <p:sp>
        <p:nvSpPr>
          <p:cNvPr id="16" name="1 Título"/>
          <p:cNvSpPr>
            <a:spLocks noGrp="1"/>
          </p:cNvSpPr>
          <p:nvPr>
            <p:ph type="title"/>
          </p:nvPr>
        </p:nvSpPr>
        <p:spPr>
          <a:xfrm>
            <a:off x="446856" y="26868"/>
            <a:ext cx="8229600" cy="720080"/>
          </a:xfrm>
        </p:spPr>
        <p:txBody>
          <a:bodyPr/>
          <a:lstStyle>
            <a:lvl1pPr algn="just">
              <a:defRPr sz="3500">
                <a:solidFill>
                  <a:srgbClr val="004D86"/>
                </a:solidFill>
              </a:defRPr>
            </a:lvl1pPr>
          </a:lstStyle>
          <a:p>
            <a:r>
              <a:rPr lang="es-MX" noProof="0" dirty="0" smtClean="0"/>
              <a:t>Haga clic para modificar el estilo de título del patrón</a:t>
            </a:r>
            <a:endParaRPr lang="es-MX" noProof="0" dirty="0"/>
          </a:p>
        </p:txBody>
      </p:sp>
    </p:spTree>
    <p:extLst>
      <p:ext uri="{BB962C8B-B14F-4D97-AF65-F5344CB8AC3E}">
        <p14:creationId xmlns:p14="http://schemas.microsoft.com/office/powerpoint/2010/main" val="2206599523"/>
      </p:ext>
    </p:extLst>
  </p:cSld>
  <p:clrMapOvr>
    <a:masterClrMapping/>
  </p:clrMapOvr>
  <p:transition spd="slow">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Índice">
    <p:spTree>
      <p:nvGrpSpPr>
        <p:cNvPr id="1" name=""/>
        <p:cNvGrpSpPr/>
        <p:nvPr/>
      </p:nvGrpSpPr>
      <p:grpSpPr>
        <a:xfrm>
          <a:off x="0" y="0"/>
          <a:ext cx="0" cy="0"/>
          <a:chOff x="0" y="0"/>
          <a:chExt cx="0" cy="0"/>
        </a:xfrm>
      </p:grpSpPr>
      <p:sp>
        <p:nvSpPr>
          <p:cNvPr id="4" name="3 Rectángulo"/>
          <p:cNvSpPr/>
          <p:nvPr userDrawn="1"/>
        </p:nvSpPr>
        <p:spPr>
          <a:xfrm>
            <a:off x="395288" y="1298575"/>
            <a:ext cx="8424862"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7 Grupo"/>
          <p:cNvGrpSpPr>
            <a:grpSpLocks/>
          </p:cNvGrpSpPr>
          <p:nvPr userDrawn="1"/>
        </p:nvGrpSpPr>
        <p:grpSpPr bwMode="auto">
          <a:xfrm>
            <a:off x="0" y="0"/>
            <a:ext cx="9144000" cy="908050"/>
            <a:chOff x="0" y="767680"/>
            <a:chExt cx="9601200" cy="908720"/>
          </a:xfrm>
        </p:grpSpPr>
        <p:sp>
          <p:nvSpPr>
            <p:cNvPr id="6" name="5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7" name="6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3" name="2 Marcador de contenido"/>
          <p:cNvSpPr>
            <a:spLocks noGrp="1"/>
          </p:cNvSpPr>
          <p:nvPr>
            <p:ph idx="1"/>
          </p:nvPr>
        </p:nvSpPr>
        <p:spPr>
          <a:xfrm>
            <a:off x="457200" y="1268760"/>
            <a:ext cx="8229600" cy="5256584"/>
          </a:xfrm>
        </p:spPr>
        <p:txBody>
          <a:bodyPr>
            <a:normAutofit/>
          </a:bodyPr>
          <a:lstStyle>
            <a:lvl1pPr marL="342900" indent="-342900">
              <a:buClr>
                <a:srgbClr val="254061"/>
              </a:buClr>
              <a:buSzPct val="80000"/>
              <a:buFontTx/>
              <a:buNone/>
              <a:defRPr sz="3400" baseline="0"/>
            </a:lvl1pPr>
            <a:lvl2pPr>
              <a:buClr>
                <a:srgbClr val="254061"/>
              </a:buClr>
              <a:buSzPct val="100000"/>
              <a:buFont typeface="Wingdings" pitchFamily="2" charset="2"/>
              <a:buChar char="ü"/>
              <a:defRPr sz="2000" i="1"/>
            </a:lvl2pPr>
            <a:lvl3pPr>
              <a:buClr>
                <a:srgbClr val="254061"/>
              </a:buClr>
              <a:defRPr sz="1800"/>
            </a:lvl3pPr>
            <a:lvl4pPr>
              <a:buClr>
                <a:srgbClr val="254061"/>
              </a:buClr>
              <a:defRPr sz="1600"/>
            </a:lvl4pPr>
            <a:lvl5pPr>
              <a:buClr>
                <a:srgbClr val="254061"/>
              </a:buClr>
              <a:defRPr sz="1400"/>
            </a:lvl5pPr>
          </a:lstStyle>
          <a:p>
            <a:pPr lvl="0"/>
            <a:r>
              <a:rPr lang="es-ES" dirty="0" smtClean="0"/>
              <a:t>Haga clic para modificar el estilo de texto del patrón</a:t>
            </a:r>
          </a:p>
        </p:txBody>
      </p:sp>
      <p:sp>
        <p:nvSpPr>
          <p:cNvPr id="12" name="1 Título"/>
          <p:cNvSpPr>
            <a:spLocks noGrp="1"/>
          </p:cNvSpPr>
          <p:nvPr>
            <p:ph type="title"/>
          </p:nvPr>
        </p:nvSpPr>
        <p:spPr>
          <a:xfrm>
            <a:off x="446856" y="26868"/>
            <a:ext cx="8229600" cy="720080"/>
          </a:xfrm>
        </p:spPr>
        <p:txBody>
          <a:bodyPr/>
          <a:lstStyle>
            <a:lvl1pPr algn="just">
              <a:defRPr sz="3500">
                <a:solidFill>
                  <a:srgbClr val="004D86"/>
                </a:solidFill>
              </a:defRPr>
            </a:lvl1pPr>
          </a:lstStyle>
          <a:p>
            <a:r>
              <a:rPr lang="es-MX" noProof="0" dirty="0" smtClean="0"/>
              <a:t>Haga clic para modificar el estilo de título del patrón</a:t>
            </a:r>
            <a:endParaRPr lang="es-MX" noProof="0" dirty="0"/>
          </a:p>
        </p:txBody>
      </p:sp>
    </p:spTree>
    <p:extLst>
      <p:ext uri="{BB962C8B-B14F-4D97-AF65-F5344CB8AC3E}">
        <p14:creationId xmlns:p14="http://schemas.microsoft.com/office/powerpoint/2010/main" val="3890984763"/>
      </p:ext>
    </p:extLst>
  </p:cSld>
  <p:clrMapOvr>
    <a:masterClrMapping/>
  </p:clrMapOvr>
  <p:transition spd="slow">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áficas">
    <p:spTree>
      <p:nvGrpSpPr>
        <p:cNvPr id="1" name=""/>
        <p:cNvGrpSpPr/>
        <p:nvPr/>
      </p:nvGrpSpPr>
      <p:grpSpPr>
        <a:xfrm>
          <a:off x="0" y="0"/>
          <a:ext cx="0" cy="0"/>
          <a:chOff x="0" y="0"/>
          <a:chExt cx="0" cy="0"/>
        </a:xfrm>
      </p:grpSpPr>
      <p:grpSp>
        <p:nvGrpSpPr>
          <p:cNvPr id="3" name="6 Grupo"/>
          <p:cNvGrpSpPr>
            <a:grpSpLocks/>
          </p:cNvGrpSpPr>
          <p:nvPr userDrawn="1"/>
        </p:nvGrpSpPr>
        <p:grpSpPr bwMode="auto">
          <a:xfrm>
            <a:off x="0" y="0"/>
            <a:ext cx="9144000" cy="908050"/>
            <a:chOff x="0" y="767680"/>
            <a:chExt cx="9601200" cy="908720"/>
          </a:xfrm>
        </p:grpSpPr>
        <p:sp>
          <p:nvSpPr>
            <p:cNvPr id="4" name="3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5" name="4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16" name="1 Título"/>
          <p:cNvSpPr>
            <a:spLocks noGrp="1"/>
          </p:cNvSpPr>
          <p:nvPr>
            <p:ph type="title"/>
          </p:nvPr>
        </p:nvSpPr>
        <p:spPr>
          <a:xfrm>
            <a:off x="446856" y="26868"/>
            <a:ext cx="8229600" cy="720080"/>
          </a:xfrm>
        </p:spPr>
        <p:txBody>
          <a:bodyPr/>
          <a:lstStyle>
            <a:lvl1pPr algn="just">
              <a:defRPr sz="3500">
                <a:solidFill>
                  <a:srgbClr val="004D86"/>
                </a:solidFill>
              </a:defRPr>
            </a:lvl1pPr>
          </a:lstStyle>
          <a:p>
            <a:r>
              <a:rPr lang="es-MX" noProof="0" dirty="0" smtClean="0"/>
              <a:t>Haga clic para modificar el estilo de título del patrón</a:t>
            </a:r>
            <a:endParaRPr lang="es-MX" noProof="0" dirty="0"/>
          </a:p>
        </p:txBody>
      </p:sp>
    </p:spTree>
    <p:extLst>
      <p:ext uri="{BB962C8B-B14F-4D97-AF65-F5344CB8AC3E}">
        <p14:creationId xmlns:p14="http://schemas.microsoft.com/office/powerpoint/2010/main" val="2172589096"/>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529EF2F9-8505-40D9-81F8-5B1E14CFD3C4}" type="slidenum">
              <a:rPr lang="es-MX"/>
              <a:pPr>
                <a:defRPr/>
              </a:pPr>
              <a:t>‹Nº›</a:t>
            </a:fld>
            <a:endParaRPr lang="es-MX"/>
          </a:p>
        </p:txBody>
      </p:sp>
    </p:spTree>
    <p:extLst>
      <p:ext uri="{BB962C8B-B14F-4D97-AF65-F5344CB8AC3E}">
        <p14:creationId xmlns:p14="http://schemas.microsoft.com/office/powerpoint/2010/main" val="3140025203"/>
      </p:ext>
    </p:extLst>
  </p:cSld>
  <p:clrMapOvr>
    <a:masterClrMapping/>
  </p:clrMapOvr>
  <p:transition spd="slow">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7" name="6 Marcador de texto"/>
          <p:cNvSpPr>
            <a:spLocks noGrp="1"/>
          </p:cNvSpPr>
          <p:nvPr>
            <p:ph type="body" sz="quarter" idx="13"/>
          </p:nvPr>
        </p:nvSpPr>
        <p:spPr>
          <a:xfrm>
            <a:off x="6588125" y="6381750"/>
            <a:ext cx="2087563" cy="3603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Slide Number Placeholder 7"/>
          <p:cNvSpPr>
            <a:spLocks noGrp="1"/>
          </p:cNvSpPr>
          <p:nvPr>
            <p:ph type="sldNum" sz="quarter" idx="14"/>
          </p:nvPr>
        </p:nvSpPr>
        <p:spPr/>
        <p:txBody>
          <a:bodyPr/>
          <a:lstStyle>
            <a:lvl1pPr>
              <a:defRPr/>
            </a:lvl1pPr>
          </a:lstStyle>
          <a:p>
            <a:pPr>
              <a:defRPr/>
            </a:pPr>
            <a:fld id="{7DC45A47-7B93-470E-AEAB-C1152EF2B581}" type="slidenum">
              <a:rPr lang="es-MX"/>
              <a:pPr>
                <a:defRPr/>
              </a:pPr>
              <a:t>‹Nº›</a:t>
            </a:fld>
            <a:endParaRPr lang="es-MX"/>
          </a:p>
        </p:txBody>
      </p:sp>
      <p:sp>
        <p:nvSpPr>
          <p:cNvPr id="5" name="Date Placeholder 8"/>
          <p:cNvSpPr>
            <a:spLocks noGrp="1"/>
          </p:cNvSpPr>
          <p:nvPr>
            <p:ph type="dt" sz="half" idx="15"/>
          </p:nvPr>
        </p:nvSpPr>
        <p:spPr/>
        <p:txBody>
          <a:bodyPr/>
          <a:lstStyle>
            <a:lvl1pPr>
              <a:defRPr/>
            </a:lvl1pPr>
          </a:lstStyle>
          <a:p>
            <a:pPr>
              <a:defRPr/>
            </a:pPr>
            <a:endParaRPr lang="es-MX"/>
          </a:p>
        </p:txBody>
      </p:sp>
      <p:sp>
        <p:nvSpPr>
          <p:cNvPr id="6" name="Footer Placeholder 9"/>
          <p:cNvSpPr>
            <a:spLocks noGrp="1"/>
          </p:cNvSpPr>
          <p:nvPr>
            <p:ph type="ftr" sz="quarter" idx="16"/>
          </p:nvPr>
        </p:nvSpPr>
        <p:spPr/>
        <p:txBody>
          <a:bodyPr/>
          <a:lstStyle>
            <a:lvl1pPr>
              <a:defRPr/>
            </a:lvl1pPr>
          </a:lstStyle>
          <a:p>
            <a:pPr>
              <a:defRPr/>
            </a:pPr>
            <a:endParaRPr lang="es-MX"/>
          </a:p>
        </p:txBody>
      </p:sp>
    </p:spTree>
    <p:extLst>
      <p:ext uri="{BB962C8B-B14F-4D97-AF65-F5344CB8AC3E}">
        <p14:creationId xmlns:p14="http://schemas.microsoft.com/office/powerpoint/2010/main" val="1825788734"/>
      </p:ext>
    </p:extLst>
  </p:cSld>
  <p:clrMapOvr>
    <a:masterClrMapping/>
  </p:clrMapOvr>
  <p:transition spd="slow">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ráficas (2)">
    <p:spTree>
      <p:nvGrpSpPr>
        <p:cNvPr id="1" name=""/>
        <p:cNvGrpSpPr/>
        <p:nvPr/>
      </p:nvGrpSpPr>
      <p:grpSpPr>
        <a:xfrm>
          <a:off x="0" y="0"/>
          <a:ext cx="0" cy="0"/>
          <a:chOff x="0" y="0"/>
          <a:chExt cx="0" cy="0"/>
        </a:xfrm>
      </p:grpSpPr>
      <p:grpSp>
        <p:nvGrpSpPr>
          <p:cNvPr id="9" name="6 Grupo"/>
          <p:cNvGrpSpPr>
            <a:grpSpLocks/>
          </p:cNvGrpSpPr>
          <p:nvPr userDrawn="1"/>
        </p:nvGrpSpPr>
        <p:grpSpPr bwMode="auto">
          <a:xfrm>
            <a:off x="0" y="0"/>
            <a:ext cx="9144000" cy="908050"/>
            <a:chOff x="0" y="767680"/>
            <a:chExt cx="9601200" cy="908720"/>
          </a:xfrm>
        </p:grpSpPr>
        <p:sp>
          <p:nvSpPr>
            <p:cNvPr id="10" name="9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11" name="10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6" name="5 Marcador de gráfico"/>
          <p:cNvSpPr>
            <a:spLocks noGrp="1"/>
          </p:cNvSpPr>
          <p:nvPr>
            <p:ph type="chart" sz="quarter" idx="14"/>
          </p:nvPr>
        </p:nvSpPr>
        <p:spPr>
          <a:xfrm>
            <a:off x="432026" y="2017270"/>
            <a:ext cx="3985200" cy="4392000"/>
          </a:xfrm>
        </p:spPr>
        <p:txBody>
          <a:bodyPr rtlCol="0">
            <a:normAutofit/>
          </a:bodyPr>
          <a:lstStyle>
            <a:lvl1pPr marL="0" indent="0">
              <a:buNone/>
              <a:defRPr/>
            </a:lvl1pPr>
          </a:lstStyle>
          <a:p>
            <a:pPr lvl="0"/>
            <a:endParaRPr lang="es-MX" noProof="0" dirty="0"/>
          </a:p>
        </p:txBody>
      </p:sp>
      <p:sp>
        <p:nvSpPr>
          <p:cNvPr id="13" name="12 Marcador de texto"/>
          <p:cNvSpPr>
            <a:spLocks noGrp="1"/>
          </p:cNvSpPr>
          <p:nvPr>
            <p:ph type="body" sz="quarter" idx="17"/>
          </p:nvPr>
        </p:nvSpPr>
        <p:spPr>
          <a:xfrm>
            <a:off x="432026" y="1149670"/>
            <a:ext cx="3985200" cy="846386"/>
          </a:xfrm>
        </p:spPr>
        <p:txBody>
          <a:bodyPr>
            <a:spAutoFit/>
          </a:bodyPr>
          <a:lstStyle>
            <a:lvl1pPr marL="0" indent="0" algn="ctr">
              <a:spcBef>
                <a:spcPts val="0"/>
              </a:spcBef>
              <a:buFont typeface="Arial" pitchFamily="34" charset="0"/>
              <a:buNone/>
              <a:defRPr sz="1700" b="1"/>
            </a:lvl1pPr>
            <a:lvl2pPr marL="0" indent="0" algn="ctr">
              <a:spcBef>
                <a:spcPts val="0"/>
              </a:spcBef>
              <a:buNone/>
              <a:defRPr sz="1500" b="1">
                <a:solidFill>
                  <a:srgbClr val="7F86A5"/>
                </a:solidFill>
              </a:defRPr>
            </a:lvl2pPr>
            <a:lvl3pPr marL="914400" indent="0">
              <a:buNone/>
              <a:defRPr/>
            </a:lvl3pPr>
            <a:lvl4pPr marL="1371600" indent="0">
              <a:buNone/>
              <a:defRPr/>
            </a:lvl4pPr>
            <a:lvl5pPr marL="1828800" indent="0">
              <a:buNone/>
              <a:defRPr/>
            </a:lvl5pPr>
          </a:lstStyle>
          <a:p>
            <a:pPr lvl="0"/>
            <a:r>
              <a:rPr lang="es-ES" dirty="0" smtClean="0"/>
              <a:t>Haga clic para modificar el estilo de texto del patrón</a:t>
            </a:r>
          </a:p>
          <a:p>
            <a:pPr lvl="1"/>
            <a:r>
              <a:rPr lang="es-ES" dirty="0" smtClean="0"/>
              <a:t>Segundo nivel</a:t>
            </a:r>
          </a:p>
        </p:txBody>
      </p:sp>
      <p:sp>
        <p:nvSpPr>
          <p:cNvPr id="16" name="5 Marcador de gráfico"/>
          <p:cNvSpPr>
            <a:spLocks noGrp="1"/>
          </p:cNvSpPr>
          <p:nvPr>
            <p:ph type="chart" sz="quarter" idx="18"/>
          </p:nvPr>
        </p:nvSpPr>
        <p:spPr>
          <a:xfrm>
            <a:off x="4744992" y="2018766"/>
            <a:ext cx="3985200" cy="4392000"/>
          </a:xfrm>
        </p:spPr>
        <p:txBody>
          <a:bodyPr rtlCol="0">
            <a:normAutofit/>
          </a:bodyPr>
          <a:lstStyle>
            <a:lvl1pPr marL="0" indent="0">
              <a:buNone/>
              <a:defRPr/>
            </a:lvl1pPr>
          </a:lstStyle>
          <a:p>
            <a:pPr lvl="0"/>
            <a:endParaRPr lang="es-MX" noProof="0" dirty="0"/>
          </a:p>
        </p:txBody>
      </p:sp>
      <p:sp>
        <p:nvSpPr>
          <p:cNvPr id="17" name="12 Marcador de texto"/>
          <p:cNvSpPr>
            <a:spLocks noGrp="1"/>
          </p:cNvSpPr>
          <p:nvPr>
            <p:ph type="body" sz="quarter" idx="19"/>
          </p:nvPr>
        </p:nvSpPr>
        <p:spPr>
          <a:xfrm>
            <a:off x="4744992" y="1151166"/>
            <a:ext cx="3985200" cy="846386"/>
          </a:xfrm>
        </p:spPr>
        <p:txBody>
          <a:bodyPr>
            <a:spAutoFit/>
          </a:bodyPr>
          <a:lstStyle>
            <a:lvl1pPr marL="0" indent="0" algn="ctr">
              <a:spcBef>
                <a:spcPts val="0"/>
              </a:spcBef>
              <a:buFont typeface="Arial" pitchFamily="34" charset="0"/>
              <a:buNone/>
              <a:defRPr sz="1700" b="1"/>
            </a:lvl1pPr>
            <a:lvl2pPr marL="0" indent="0" algn="ctr">
              <a:spcBef>
                <a:spcPts val="0"/>
              </a:spcBef>
              <a:buNone/>
              <a:defRPr sz="1500" b="1">
                <a:solidFill>
                  <a:srgbClr val="7F86A5"/>
                </a:solidFill>
              </a:defRPr>
            </a:lvl2pPr>
            <a:lvl3pPr marL="914400" indent="0">
              <a:buNone/>
              <a:defRPr/>
            </a:lvl3pPr>
            <a:lvl4pPr marL="1371600" indent="0">
              <a:buNone/>
              <a:defRPr/>
            </a:lvl4pPr>
            <a:lvl5pPr marL="1828800" indent="0">
              <a:buNone/>
              <a:defRPr/>
            </a:lvl5pPr>
          </a:lstStyle>
          <a:p>
            <a:pPr lvl="0"/>
            <a:r>
              <a:rPr lang="es-ES" dirty="0" smtClean="0"/>
              <a:t>Haga clic para modificar el estilo de texto del patrón</a:t>
            </a:r>
          </a:p>
          <a:p>
            <a:pPr lvl="1"/>
            <a:r>
              <a:rPr lang="es-ES" dirty="0" smtClean="0"/>
              <a:t>Segundo nivel</a:t>
            </a:r>
          </a:p>
        </p:txBody>
      </p:sp>
      <p:sp>
        <p:nvSpPr>
          <p:cNvPr id="18" name="4 Marcador de texto"/>
          <p:cNvSpPr>
            <a:spLocks noGrp="1"/>
          </p:cNvSpPr>
          <p:nvPr>
            <p:ph type="body" sz="quarter" idx="20"/>
          </p:nvPr>
        </p:nvSpPr>
        <p:spPr>
          <a:xfrm>
            <a:off x="432026" y="6334874"/>
            <a:ext cx="3985200" cy="261610"/>
          </a:xfrm>
        </p:spPr>
        <p:txBody>
          <a:bodyPr>
            <a:spAutoFit/>
          </a:bodyPr>
          <a:lstStyle>
            <a:lvl1pPr marL="0" indent="0">
              <a:spcBef>
                <a:spcPts val="0"/>
              </a:spcBef>
              <a:buNone/>
              <a:defRPr sz="11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s-ES" dirty="0" smtClean="0"/>
              <a:t>Haga clic para modificar el estilo de texto del patrón</a:t>
            </a:r>
          </a:p>
        </p:txBody>
      </p:sp>
      <p:sp>
        <p:nvSpPr>
          <p:cNvPr id="19" name="4 Marcador de texto"/>
          <p:cNvSpPr>
            <a:spLocks noGrp="1"/>
          </p:cNvSpPr>
          <p:nvPr>
            <p:ph type="body" sz="quarter" idx="21"/>
          </p:nvPr>
        </p:nvSpPr>
        <p:spPr>
          <a:xfrm>
            <a:off x="4744992" y="6335742"/>
            <a:ext cx="3985200" cy="261610"/>
          </a:xfrm>
        </p:spPr>
        <p:txBody>
          <a:bodyPr>
            <a:spAutoFit/>
          </a:bodyPr>
          <a:lstStyle>
            <a:lvl1pPr marL="0" indent="0">
              <a:spcBef>
                <a:spcPts val="0"/>
              </a:spcBef>
              <a:buNone/>
              <a:defRPr sz="11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s-ES" dirty="0" smtClean="0"/>
              <a:t>Haga clic para modificar el estilo de texto del patrón</a:t>
            </a:r>
          </a:p>
        </p:txBody>
      </p:sp>
      <p:sp>
        <p:nvSpPr>
          <p:cNvPr id="24" name="1 Título"/>
          <p:cNvSpPr>
            <a:spLocks noGrp="1"/>
          </p:cNvSpPr>
          <p:nvPr>
            <p:ph type="title"/>
          </p:nvPr>
        </p:nvSpPr>
        <p:spPr>
          <a:xfrm>
            <a:off x="446856" y="26868"/>
            <a:ext cx="8229600" cy="720080"/>
          </a:xfrm>
        </p:spPr>
        <p:txBody>
          <a:bodyPr/>
          <a:lstStyle>
            <a:lvl1pPr algn="just">
              <a:defRPr sz="3500">
                <a:solidFill>
                  <a:srgbClr val="004D86"/>
                </a:solidFill>
              </a:defRPr>
            </a:lvl1pPr>
          </a:lstStyle>
          <a:p>
            <a:r>
              <a:rPr lang="es-MX" noProof="0" dirty="0" smtClean="0"/>
              <a:t>Haga clic para modificar el estilo de título del patrón</a:t>
            </a:r>
            <a:endParaRPr lang="es-MX" noProof="0" dirty="0"/>
          </a:p>
        </p:txBody>
      </p:sp>
    </p:spTree>
    <p:extLst>
      <p:ext uri="{BB962C8B-B14F-4D97-AF65-F5344CB8AC3E}">
        <p14:creationId xmlns:p14="http://schemas.microsoft.com/office/powerpoint/2010/main" val="4099861051"/>
      </p:ext>
    </p:extLst>
  </p:cSld>
  <p:clrMapOvr>
    <a:masterClrMapping/>
  </p:clrMapOvr>
  <p:transition spd="slow">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áficas (3)">
    <p:spTree>
      <p:nvGrpSpPr>
        <p:cNvPr id="1" name=""/>
        <p:cNvGrpSpPr/>
        <p:nvPr/>
      </p:nvGrpSpPr>
      <p:grpSpPr>
        <a:xfrm>
          <a:off x="0" y="0"/>
          <a:ext cx="0" cy="0"/>
          <a:chOff x="0" y="0"/>
          <a:chExt cx="0" cy="0"/>
        </a:xfrm>
      </p:grpSpPr>
      <p:grpSp>
        <p:nvGrpSpPr>
          <p:cNvPr id="19" name="6 Grupo"/>
          <p:cNvGrpSpPr>
            <a:grpSpLocks/>
          </p:cNvGrpSpPr>
          <p:nvPr userDrawn="1"/>
        </p:nvGrpSpPr>
        <p:grpSpPr bwMode="auto">
          <a:xfrm>
            <a:off x="0" y="0"/>
            <a:ext cx="9144000" cy="908050"/>
            <a:chOff x="0" y="767680"/>
            <a:chExt cx="9601200" cy="908720"/>
          </a:xfrm>
        </p:grpSpPr>
        <p:sp>
          <p:nvSpPr>
            <p:cNvPr id="20" name="19 Rectángulo"/>
            <p:cNvSpPr/>
            <p:nvPr/>
          </p:nvSpPr>
          <p:spPr>
            <a:xfrm>
              <a:off x="0" y="767680"/>
              <a:ext cx="9601200" cy="908720"/>
            </a:xfrm>
            <a:prstGeom prst="rect">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s-MX" dirty="0"/>
            </a:p>
          </p:txBody>
        </p:sp>
        <p:cxnSp>
          <p:nvCxnSpPr>
            <p:cNvPr id="21" name="20 Conector recto"/>
            <p:cNvCxnSpPr/>
            <p:nvPr/>
          </p:nvCxnSpPr>
          <p:spPr>
            <a:xfrm>
              <a:off x="0" y="1676400"/>
              <a:ext cx="9601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6" name="5 Marcador de gráfico"/>
          <p:cNvSpPr>
            <a:spLocks noGrp="1"/>
          </p:cNvSpPr>
          <p:nvPr>
            <p:ph type="chart" sz="quarter" idx="14"/>
          </p:nvPr>
        </p:nvSpPr>
        <p:spPr>
          <a:xfrm>
            <a:off x="243136" y="2119924"/>
            <a:ext cx="2772000" cy="4248000"/>
          </a:xfrm>
        </p:spPr>
        <p:txBody>
          <a:bodyPr rtlCol="0">
            <a:normAutofit/>
          </a:bodyPr>
          <a:lstStyle>
            <a:lvl1pPr marL="0" indent="0">
              <a:buNone/>
              <a:defRPr/>
            </a:lvl1pPr>
          </a:lstStyle>
          <a:p>
            <a:pPr lvl="0"/>
            <a:endParaRPr lang="es-MX" noProof="0" dirty="0"/>
          </a:p>
        </p:txBody>
      </p:sp>
      <p:sp>
        <p:nvSpPr>
          <p:cNvPr id="11" name="5 Marcador de gráfico"/>
          <p:cNvSpPr>
            <a:spLocks noGrp="1"/>
          </p:cNvSpPr>
          <p:nvPr>
            <p:ph type="chart" sz="quarter" idx="15"/>
          </p:nvPr>
        </p:nvSpPr>
        <p:spPr>
          <a:xfrm>
            <a:off x="3208734" y="2117916"/>
            <a:ext cx="2772000" cy="4248000"/>
          </a:xfrm>
        </p:spPr>
        <p:txBody>
          <a:bodyPr rtlCol="0">
            <a:normAutofit/>
          </a:bodyPr>
          <a:lstStyle>
            <a:lvl1pPr marL="0" indent="0">
              <a:buNone/>
              <a:defRPr/>
            </a:lvl1pPr>
          </a:lstStyle>
          <a:p>
            <a:pPr lvl="0"/>
            <a:endParaRPr lang="es-MX" noProof="0" dirty="0"/>
          </a:p>
        </p:txBody>
      </p:sp>
      <p:sp>
        <p:nvSpPr>
          <p:cNvPr id="12" name="5 Marcador de gráfico"/>
          <p:cNvSpPr>
            <a:spLocks noGrp="1"/>
          </p:cNvSpPr>
          <p:nvPr>
            <p:ph type="chart" sz="quarter" idx="16"/>
          </p:nvPr>
        </p:nvSpPr>
        <p:spPr>
          <a:xfrm>
            <a:off x="6174332" y="2117916"/>
            <a:ext cx="2772000" cy="4248000"/>
          </a:xfrm>
        </p:spPr>
        <p:txBody>
          <a:bodyPr rtlCol="0">
            <a:normAutofit/>
          </a:bodyPr>
          <a:lstStyle>
            <a:lvl1pPr marL="0" indent="0">
              <a:buNone/>
              <a:defRPr/>
            </a:lvl1pPr>
          </a:lstStyle>
          <a:p>
            <a:pPr lvl="0"/>
            <a:endParaRPr lang="es-MX" noProof="0" dirty="0"/>
          </a:p>
        </p:txBody>
      </p:sp>
      <p:sp>
        <p:nvSpPr>
          <p:cNvPr id="13" name="12 Marcador de texto"/>
          <p:cNvSpPr>
            <a:spLocks noGrp="1"/>
          </p:cNvSpPr>
          <p:nvPr>
            <p:ph type="body" sz="quarter" idx="17"/>
          </p:nvPr>
        </p:nvSpPr>
        <p:spPr>
          <a:xfrm>
            <a:off x="243136" y="1152000"/>
            <a:ext cx="2772000" cy="754053"/>
          </a:xfrm>
        </p:spPr>
        <p:txBody>
          <a:bodyPr>
            <a:spAutoFit/>
          </a:bodyPr>
          <a:lstStyle>
            <a:lvl1pPr marL="0" indent="0" algn="ctr">
              <a:spcBef>
                <a:spcPts val="0"/>
              </a:spcBef>
              <a:buFont typeface="Arial" pitchFamily="34" charset="0"/>
              <a:buNone/>
              <a:defRPr sz="1500" b="1"/>
            </a:lvl1pPr>
            <a:lvl2pPr marL="0" indent="0" algn="ctr">
              <a:spcBef>
                <a:spcPts val="0"/>
              </a:spcBef>
              <a:buNone/>
              <a:defRPr sz="1300" b="1">
                <a:solidFill>
                  <a:srgbClr val="7F86A5"/>
                </a:solidFill>
              </a:defRPr>
            </a:lvl2pPr>
            <a:lvl3pPr marL="914400" indent="0">
              <a:buNone/>
              <a:defRPr/>
            </a:lvl3pPr>
            <a:lvl4pPr marL="1371600" indent="0">
              <a:buNone/>
              <a:defRPr/>
            </a:lvl4pPr>
            <a:lvl5pPr marL="1828800" indent="0">
              <a:buNone/>
              <a:defRPr/>
            </a:lvl5pPr>
          </a:lstStyle>
          <a:p>
            <a:pPr lvl="0"/>
            <a:r>
              <a:rPr lang="es-ES" dirty="0" smtClean="0"/>
              <a:t>Haga clic para modificar el estilo de texto del patrón</a:t>
            </a:r>
          </a:p>
          <a:p>
            <a:pPr lvl="1"/>
            <a:r>
              <a:rPr lang="es-ES" dirty="0" smtClean="0"/>
              <a:t>Segundo nivel</a:t>
            </a:r>
          </a:p>
        </p:txBody>
      </p:sp>
      <p:sp>
        <p:nvSpPr>
          <p:cNvPr id="14" name="12 Marcador de texto"/>
          <p:cNvSpPr>
            <a:spLocks noGrp="1"/>
          </p:cNvSpPr>
          <p:nvPr>
            <p:ph type="body" sz="quarter" idx="18"/>
          </p:nvPr>
        </p:nvSpPr>
        <p:spPr>
          <a:xfrm>
            <a:off x="3208734" y="1152000"/>
            <a:ext cx="2772000" cy="754053"/>
          </a:xfrm>
        </p:spPr>
        <p:txBody>
          <a:bodyPr>
            <a:spAutoFit/>
          </a:bodyPr>
          <a:lstStyle>
            <a:lvl1pPr marL="0" indent="0" algn="ctr">
              <a:spcBef>
                <a:spcPts val="0"/>
              </a:spcBef>
              <a:buFont typeface="Arial" pitchFamily="34" charset="0"/>
              <a:buNone/>
              <a:defRPr sz="1500" b="1"/>
            </a:lvl1pPr>
            <a:lvl2pPr marL="0" indent="0" algn="ctr">
              <a:spcBef>
                <a:spcPts val="0"/>
              </a:spcBef>
              <a:buNone/>
              <a:defRPr sz="1300" b="1">
                <a:solidFill>
                  <a:srgbClr val="7F86A5"/>
                </a:solidFill>
              </a:defRPr>
            </a:lvl2pPr>
            <a:lvl3pPr marL="914400" indent="0">
              <a:buNone/>
              <a:defRPr/>
            </a:lvl3pPr>
            <a:lvl4pPr marL="1371600" indent="0">
              <a:buNone/>
              <a:defRPr/>
            </a:lvl4pPr>
            <a:lvl5pPr marL="1828800" indent="0">
              <a:buNone/>
              <a:defRPr/>
            </a:lvl5pPr>
          </a:lstStyle>
          <a:p>
            <a:pPr lvl="0"/>
            <a:r>
              <a:rPr lang="es-ES" dirty="0" smtClean="0"/>
              <a:t>Haga clic para modificar el estilo de texto del patrón</a:t>
            </a:r>
          </a:p>
          <a:p>
            <a:pPr lvl="1"/>
            <a:r>
              <a:rPr lang="es-ES" dirty="0" smtClean="0"/>
              <a:t>Segundo nivel</a:t>
            </a:r>
          </a:p>
        </p:txBody>
      </p:sp>
      <p:sp>
        <p:nvSpPr>
          <p:cNvPr id="15" name="12 Marcador de texto"/>
          <p:cNvSpPr>
            <a:spLocks noGrp="1"/>
          </p:cNvSpPr>
          <p:nvPr>
            <p:ph type="body" sz="quarter" idx="19"/>
          </p:nvPr>
        </p:nvSpPr>
        <p:spPr>
          <a:xfrm>
            <a:off x="6174332" y="1152000"/>
            <a:ext cx="2772000" cy="754053"/>
          </a:xfrm>
        </p:spPr>
        <p:txBody>
          <a:bodyPr>
            <a:spAutoFit/>
          </a:bodyPr>
          <a:lstStyle>
            <a:lvl1pPr marL="0" indent="0" algn="ctr">
              <a:spcBef>
                <a:spcPts val="0"/>
              </a:spcBef>
              <a:buFont typeface="Arial" pitchFamily="34" charset="0"/>
              <a:buNone/>
              <a:defRPr sz="1500" b="1"/>
            </a:lvl1pPr>
            <a:lvl2pPr marL="0" indent="0" algn="ctr">
              <a:spcBef>
                <a:spcPts val="0"/>
              </a:spcBef>
              <a:buNone/>
              <a:defRPr sz="1300" b="1">
                <a:solidFill>
                  <a:srgbClr val="7F86A5"/>
                </a:solidFill>
              </a:defRPr>
            </a:lvl2pPr>
            <a:lvl3pPr marL="914400" indent="0">
              <a:buNone/>
              <a:defRPr/>
            </a:lvl3pPr>
            <a:lvl4pPr marL="1371600" indent="0">
              <a:buNone/>
              <a:defRPr/>
            </a:lvl4pPr>
            <a:lvl5pPr marL="1828800" indent="0">
              <a:buNone/>
              <a:defRPr/>
            </a:lvl5pPr>
          </a:lstStyle>
          <a:p>
            <a:pPr lvl="0"/>
            <a:r>
              <a:rPr lang="es-ES" dirty="0" smtClean="0"/>
              <a:t>Haga clic para modificar el estilo de texto del patrón</a:t>
            </a:r>
          </a:p>
          <a:p>
            <a:pPr lvl="1"/>
            <a:r>
              <a:rPr lang="es-ES" dirty="0" smtClean="0"/>
              <a:t>Segundo nivel</a:t>
            </a:r>
          </a:p>
        </p:txBody>
      </p:sp>
      <p:sp>
        <p:nvSpPr>
          <p:cNvPr id="16" name="4 Marcador de texto"/>
          <p:cNvSpPr>
            <a:spLocks noGrp="1"/>
          </p:cNvSpPr>
          <p:nvPr>
            <p:ph type="body" sz="quarter" idx="20"/>
          </p:nvPr>
        </p:nvSpPr>
        <p:spPr>
          <a:xfrm>
            <a:off x="243136" y="6382444"/>
            <a:ext cx="2772000" cy="400110"/>
          </a:xfrm>
        </p:spPr>
        <p:txBody>
          <a:bodyPr>
            <a:spAutoFit/>
          </a:bodyPr>
          <a:lstStyle>
            <a:lvl1pPr marL="0" indent="0">
              <a:spcBef>
                <a:spcPts val="0"/>
              </a:spcBef>
              <a:buNone/>
              <a:defRPr sz="10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s-ES" dirty="0" smtClean="0"/>
              <a:t>Haga clic para modificar el estilo de texto del patrón</a:t>
            </a:r>
          </a:p>
        </p:txBody>
      </p:sp>
      <p:sp>
        <p:nvSpPr>
          <p:cNvPr id="17" name="4 Marcador de texto"/>
          <p:cNvSpPr>
            <a:spLocks noGrp="1"/>
          </p:cNvSpPr>
          <p:nvPr>
            <p:ph type="body" sz="quarter" idx="21"/>
          </p:nvPr>
        </p:nvSpPr>
        <p:spPr>
          <a:xfrm>
            <a:off x="3208734" y="6382444"/>
            <a:ext cx="2772000" cy="400110"/>
          </a:xfrm>
        </p:spPr>
        <p:txBody>
          <a:bodyPr>
            <a:spAutoFit/>
          </a:bodyPr>
          <a:lstStyle>
            <a:lvl1pPr marL="0" indent="0">
              <a:spcBef>
                <a:spcPts val="0"/>
              </a:spcBef>
              <a:buNone/>
              <a:defRPr sz="10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s-ES" dirty="0" smtClean="0"/>
              <a:t>Haga clic para modificar el estilo de texto del patrón</a:t>
            </a:r>
          </a:p>
        </p:txBody>
      </p:sp>
      <p:sp>
        <p:nvSpPr>
          <p:cNvPr id="18" name="4 Marcador de texto"/>
          <p:cNvSpPr>
            <a:spLocks noGrp="1"/>
          </p:cNvSpPr>
          <p:nvPr>
            <p:ph type="body" sz="quarter" idx="22"/>
          </p:nvPr>
        </p:nvSpPr>
        <p:spPr>
          <a:xfrm>
            <a:off x="6174332" y="6382444"/>
            <a:ext cx="2772000" cy="400110"/>
          </a:xfrm>
        </p:spPr>
        <p:txBody>
          <a:bodyPr>
            <a:spAutoFit/>
          </a:bodyPr>
          <a:lstStyle>
            <a:lvl1pPr marL="0" indent="0">
              <a:spcBef>
                <a:spcPts val="0"/>
              </a:spcBef>
              <a:buNone/>
              <a:defRPr sz="10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s-ES" dirty="0" smtClean="0"/>
              <a:t>Haga clic para modificar el estilo de texto del patrón</a:t>
            </a:r>
          </a:p>
        </p:txBody>
      </p:sp>
      <p:sp>
        <p:nvSpPr>
          <p:cNvPr id="26" name="1 Título"/>
          <p:cNvSpPr>
            <a:spLocks noGrp="1"/>
          </p:cNvSpPr>
          <p:nvPr>
            <p:ph type="title"/>
          </p:nvPr>
        </p:nvSpPr>
        <p:spPr>
          <a:xfrm>
            <a:off x="446856" y="26868"/>
            <a:ext cx="8229600" cy="720080"/>
          </a:xfrm>
        </p:spPr>
        <p:txBody>
          <a:bodyPr/>
          <a:lstStyle>
            <a:lvl1pPr algn="just">
              <a:defRPr sz="3500">
                <a:solidFill>
                  <a:srgbClr val="004D86"/>
                </a:solidFill>
              </a:defRPr>
            </a:lvl1pPr>
          </a:lstStyle>
          <a:p>
            <a:r>
              <a:rPr lang="es-MX" noProof="0" dirty="0" smtClean="0"/>
              <a:t>Haga clic para modificar el estilo de título del patrón</a:t>
            </a:r>
            <a:endParaRPr lang="es-MX" noProof="0" dirty="0"/>
          </a:p>
        </p:txBody>
      </p:sp>
    </p:spTree>
    <p:extLst>
      <p:ext uri="{BB962C8B-B14F-4D97-AF65-F5344CB8AC3E}">
        <p14:creationId xmlns:p14="http://schemas.microsoft.com/office/powerpoint/2010/main" val="1870622128"/>
      </p:ext>
    </p:extLst>
  </p:cSld>
  <p:clrMapOvr>
    <a:masterClrMapping/>
  </p:clrMapOvr>
  <p:transition spd="slow">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Slide Number Placeholder 7"/>
          <p:cNvSpPr>
            <a:spLocks noGrp="1"/>
          </p:cNvSpPr>
          <p:nvPr>
            <p:ph type="sldNum" sz="quarter" idx="10"/>
          </p:nvPr>
        </p:nvSpPr>
        <p:spPr/>
        <p:txBody>
          <a:bodyPr/>
          <a:lstStyle>
            <a:lvl1pPr>
              <a:defRPr/>
            </a:lvl1pPr>
          </a:lstStyle>
          <a:p>
            <a:pPr>
              <a:defRPr/>
            </a:pPr>
            <a:fld id="{0EAC0622-94F7-4AE5-ACC9-508227F25B0B}" type="slidenum">
              <a:rPr lang="es-MX"/>
              <a:pPr>
                <a:defRPr/>
              </a:pPr>
              <a:t>‹Nº›</a:t>
            </a:fld>
            <a:endParaRPr lang="es-MX"/>
          </a:p>
        </p:txBody>
      </p:sp>
      <p:sp>
        <p:nvSpPr>
          <p:cNvPr id="4" name="Date Placeholder 8"/>
          <p:cNvSpPr>
            <a:spLocks noGrp="1"/>
          </p:cNvSpPr>
          <p:nvPr>
            <p:ph type="dt" sz="half" idx="11"/>
          </p:nvPr>
        </p:nvSpPr>
        <p:spPr/>
        <p:txBody>
          <a:bodyPr/>
          <a:lstStyle>
            <a:lvl1pPr>
              <a:defRPr/>
            </a:lvl1pPr>
          </a:lstStyle>
          <a:p>
            <a:pPr>
              <a:defRPr/>
            </a:pPr>
            <a:endParaRPr lang="es-MX"/>
          </a:p>
        </p:txBody>
      </p:sp>
      <p:sp>
        <p:nvSpPr>
          <p:cNvPr id="5" name="Footer Placeholder 9"/>
          <p:cNvSpPr>
            <a:spLocks noGrp="1"/>
          </p:cNvSpPr>
          <p:nvPr>
            <p:ph type="ftr" sz="quarter" idx="12"/>
          </p:nvPr>
        </p:nvSpPr>
        <p:spPr/>
        <p:txBody>
          <a:bodyPr/>
          <a:lstStyle>
            <a:lvl1pPr>
              <a:defRPr/>
            </a:lvl1pPr>
          </a:lstStyle>
          <a:p>
            <a:pPr>
              <a:defRPr/>
            </a:pPr>
            <a:endParaRPr lang="es-MX"/>
          </a:p>
        </p:txBody>
      </p:sp>
    </p:spTree>
    <p:extLst>
      <p:ext uri="{BB962C8B-B14F-4D97-AF65-F5344CB8AC3E}">
        <p14:creationId xmlns:p14="http://schemas.microsoft.com/office/powerpoint/2010/main" val="1847543953"/>
      </p:ext>
    </p:extLst>
  </p:cSld>
  <p:clrMapOvr>
    <a:masterClrMapping/>
  </p:clrMapOvr>
  <p:transition spd="slow">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Slide Number Placeholder 7"/>
          <p:cNvSpPr>
            <a:spLocks noGrp="1"/>
          </p:cNvSpPr>
          <p:nvPr>
            <p:ph type="sldNum" sz="quarter" idx="10"/>
          </p:nvPr>
        </p:nvSpPr>
        <p:spPr/>
        <p:txBody>
          <a:bodyPr/>
          <a:lstStyle>
            <a:lvl1pPr>
              <a:defRPr/>
            </a:lvl1pPr>
          </a:lstStyle>
          <a:p>
            <a:pPr>
              <a:defRPr/>
            </a:pPr>
            <a:fld id="{DA65E3A6-1092-4F6C-A55A-D6A56B4C684A}" type="slidenum">
              <a:rPr lang="es-MX"/>
              <a:pPr>
                <a:defRPr/>
              </a:pPr>
              <a:t>‹Nº›</a:t>
            </a:fld>
            <a:endParaRPr lang="es-MX"/>
          </a:p>
        </p:txBody>
      </p:sp>
      <p:sp>
        <p:nvSpPr>
          <p:cNvPr id="4" name="Date Placeholder 8"/>
          <p:cNvSpPr>
            <a:spLocks noGrp="1"/>
          </p:cNvSpPr>
          <p:nvPr>
            <p:ph type="dt" sz="half" idx="11"/>
          </p:nvPr>
        </p:nvSpPr>
        <p:spPr/>
        <p:txBody>
          <a:bodyPr/>
          <a:lstStyle>
            <a:lvl1pPr>
              <a:defRPr/>
            </a:lvl1pPr>
          </a:lstStyle>
          <a:p>
            <a:pPr>
              <a:defRPr/>
            </a:pPr>
            <a:endParaRPr lang="es-MX"/>
          </a:p>
        </p:txBody>
      </p:sp>
      <p:sp>
        <p:nvSpPr>
          <p:cNvPr id="5" name="Footer Placeholder 9"/>
          <p:cNvSpPr>
            <a:spLocks noGrp="1"/>
          </p:cNvSpPr>
          <p:nvPr>
            <p:ph type="ftr" sz="quarter" idx="12"/>
          </p:nvPr>
        </p:nvSpPr>
        <p:spPr/>
        <p:txBody>
          <a:bodyPr/>
          <a:lstStyle>
            <a:lvl1pPr>
              <a:defRPr/>
            </a:lvl1pPr>
          </a:lstStyle>
          <a:p>
            <a:pPr>
              <a:defRPr/>
            </a:pPr>
            <a:endParaRPr lang="es-MX"/>
          </a:p>
        </p:txBody>
      </p:sp>
    </p:spTree>
    <p:extLst>
      <p:ext uri="{BB962C8B-B14F-4D97-AF65-F5344CB8AC3E}">
        <p14:creationId xmlns:p14="http://schemas.microsoft.com/office/powerpoint/2010/main" val="135962082"/>
      </p:ext>
    </p:extLst>
  </p:cSld>
  <p:clrMapOvr>
    <a:masterClrMapping/>
  </p:clrMapOvr>
  <p:transition spd="slow">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7" name="6 Marcador de texto"/>
          <p:cNvSpPr>
            <a:spLocks noGrp="1"/>
          </p:cNvSpPr>
          <p:nvPr>
            <p:ph type="body" sz="quarter" idx="13"/>
          </p:nvPr>
        </p:nvSpPr>
        <p:spPr>
          <a:xfrm>
            <a:off x="6588125" y="6381750"/>
            <a:ext cx="2087563" cy="287338"/>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3066780000"/>
      </p:ext>
    </p:extLst>
  </p:cSld>
  <p:clrMapOvr>
    <a:masterClrMapping/>
  </p:clrMapOvr>
  <p:transition spd="slow">
    <p:wipe di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7" name="6 Marcador de texto"/>
          <p:cNvSpPr>
            <a:spLocks noGrp="1"/>
          </p:cNvSpPr>
          <p:nvPr>
            <p:ph type="body" sz="quarter" idx="13"/>
          </p:nvPr>
        </p:nvSpPr>
        <p:spPr>
          <a:xfrm>
            <a:off x="6588125" y="6381750"/>
            <a:ext cx="2087563" cy="287338"/>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Slide Number Placeholder 7"/>
          <p:cNvSpPr>
            <a:spLocks noGrp="1"/>
          </p:cNvSpPr>
          <p:nvPr>
            <p:ph type="sldNum" sz="quarter" idx="14"/>
          </p:nvPr>
        </p:nvSpPr>
        <p:spPr/>
        <p:txBody>
          <a:bodyPr/>
          <a:lstStyle>
            <a:lvl1pPr>
              <a:defRPr/>
            </a:lvl1pPr>
          </a:lstStyle>
          <a:p>
            <a:pPr>
              <a:defRPr/>
            </a:pPr>
            <a:fld id="{89D4341E-1C25-442B-8709-D7348B37A34B}" type="slidenum">
              <a:rPr lang="es-MX"/>
              <a:pPr>
                <a:defRPr/>
              </a:pPr>
              <a:t>‹Nº›</a:t>
            </a:fld>
            <a:endParaRPr lang="es-MX"/>
          </a:p>
        </p:txBody>
      </p:sp>
      <p:sp>
        <p:nvSpPr>
          <p:cNvPr id="5" name="Date Placeholder 8"/>
          <p:cNvSpPr>
            <a:spLocks noGrp="1"/>
          </p:cNvSpPr>
          <p:nvPr>
            <p:ph type="dt" sz="half" idx="15"/>
          </p:nvPr>
        </p:nvSpPr>
        <p:spPr/>
        <p:txBody>
          <a:bodyPr/>
          <a:lstStyle>
            <a:lvl1pPr>
              <a:defRPr/>
            </a:lvl1pPr>
          </a:lstStyle>
          <a:p>
            <a:pPr>
              <a:defRPr/>
            </a:pPr>
            <a:endParaRPr lang="es-MX"/>
          </a:p>
        </p:txBody>
      </p:sp>
      <p:sp>
        <p:nvSpPr>
          <p:cNvPr id="6" name="Footer Placeholder 9"/>
          <p:cNvSpPr>
            <a:spLocks noGrp="1"/>
          </p:cNvSpPr>
          <p:nvPr>
            <p:ph type="ftr" sz="quarter" idx="16"/>
          </p:nvPr>
        </p:nvSpPr>
        <p:spPr/>
        <p:txBody>
          <a:bodyPr/>
          <a:lstStyle>
            <a:lvl1pPr>
              <a:defRPr/>
            </a:lvl1pPr>
          </a:lstStyle>
          <a:p>
            <a:pPr>
              <a:defRPr/>
            </a:pPr>
            <a:endParaRPr lang="es-MX"/>
          </a:p>
        </p:txBody>
      </p:sp>
    </p:spTree>
    <p:extLst>
      <p:ext uri="{BB962C8B-B14F-4D97-AF65-F5344CB8AC3E}">
        <p14:creationId xmlns:p14="http://schemas.microsoft.com/office/powerpoint/2010/main" val="1303454013"/>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04F509A6-75AC-4A33-BCD6-87F185D39754}" type="slidenum">
              <a:rPr lang="es-MX"/>
              <a:pPr>
                <a:defRPr/>
              </a:pPr>
              <a:t>‹Nº›</a:t>
            </a:fld>
            <a:endParaRPr lang="es-MX"/>
          </a:p>
        </p:txBody>
      </p:sp>
    </p:spTree>
    <p:extLst>
      <p:ext uri="{BB962C8B-B14F-4D97-AF65-F5344CB8AC3E}">
        <p14:creationId xmlns:p14="http://schemas.microsoft.com/office/powerpoint/2010/main" val="3597105575"/>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45371EF8-2841-4347-A95B-DC8B7CA346BD}" type="slidenum">
              <a:rPr lang="es-MX"/>
              <a:pPr>
                <a:defRPr/>
              </a:pPr>
              <a:t>‹Nº›</a:t>
            </a:fld>
            <a:endParaRPr lang="es-MX"/>
          </a:p>
        </p:txBody>
      </p:sp>
    </p:spTree>
    <p:extLst>
      <p:ext uri="{BB962C8B-B14F-4D97-AF65-F5344CB8AC3E}">
        <p14:creationId xmlns:p14="http://schemas.microsoft.com/office/powerpoint/2010/main" val="2175844347"/>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DD19F480-2B9D-4AC9-A76E-758C26863E9B}" type="slidenum">
              <a:rPr lang="es-MX"/>
              <a:pPr>
                <a:defRPr/>
              </a:pPr>
              <a:t>‹Nº›</a:t>
            </a:fld>
            <a:endParaRPr lang="es-MX"/>
          </a:p>
        </p:txBody>
      </p:sp>
    </p:spTree>
    <p:extLst>
      <p:ext uri="{BB962C8B-B14F-4D97-AF65-F5344CB8AC3E}">
        <p14:creationId xmlns:p14="http://schemas.microsoft.com/office/powerpoint/2010/main" val="1292490373"/>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EB1F5939-A61F-43C4-9B71-A61DCFF2D49A}" type="slidenum">
              <a:rPr lang="es-MX"/>
              <a:pPr>
                <a:defRPr/>
              </a:pPr>
              <a:t>‹Nº›</a:t>
            </a:fld>
            <a:endParaRPr lang="es-MX"/>
          </a:p>
        </p:txBody>
      </p:sp>
    </p:spTree>
    <p:extLst>
      <p:ext uri="{BB962C8B-B14F-4D97-AF65-F5344CB8AC3E}">
        <p14:creationId xmlns:p14="http://schemas.microsoft.com/office/powerpoint/2010/main" val="1689869256"/>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0620A1A3-AB26-4345-BEB4-6C185E5442D6}" type="slidenum">
              <a:rPr lang="es-MX"/>
              <a:pPr>
                <a:defRPr/>
              </a:pPr>
              <a:t>‹Nº›</a:t>
            </a:fld>
            <a:endParaRPr lang="es-MX"/>
          </a:p>
        </p:txBody>
      </p:sp>
    </p:spTree>
    <p:extLst>
      <p:ext uri="{BB962C8B-B14F-4D97-AF65-F5344CB8AC3E}">
        <p14:creationId xmlns:p14="http://schemas.microsoft.com/office/powerpoint/2010/main" val="2022697978"/>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3950EBB6-66E5-42B6-87DC-60A71F856B82}" type="slidenum">
              <a:rPr lang="es-MX"/>
              <a:pPr>
                <a:defRPr/>
              </a:pPr>
              <a:t>‹Nº›</a:t>
            </a:fld>
            <a:endParaRPr lang="es-MX"/>
          </a:p>
        </p:txBody>
      </p:sp>
    </p:spTree>
    <p:extLst>
      <p:ext uri="{BB962C8B-B14F-4D97-AF65-F5344CB8AC3E}">
        <p14:creationId xmlns:p14="http://schemas.microsoft.com/office/powerpoint/2010/main" val="458659080"/>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R" smtClean="0"/>
              <a:t>Haga clic para modificar el estilo de título del patrón</a:t>
            </a:r>
            <a:endParaRPr lang="es-MX" altLang="es-CR"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R" smtClean="0"/>
              <a:t>Haga clic para modificar el estilo de texto del patrón</a:t>
            </a:r>
          </a:p>
          <a:p>
            <a:pPr lvl="1"/>
            <a:r>
              <a:rPr lang="es-ES" altLang="es-CR" smtClean="0"/>
              <a:t>Segundo nivel</a:t>
            </a:r>
          </a:p>
          <a:p>
            <a:pPr lvl="2"/>
            <a:r>
              <a:rPr lang="es-ES" altLang="es-CR" smtClean="0"/>
              <a:t>Tercer nivel</a:t>
            </a:r>
          </a:p>
          <a:p>
            <a:pPr lvl="3"/>
            <a:r>
              <a:rPr lang="es-ES" altLang="es-CR" smtClean="0"/>
              <a:t>Cuarto nivel</a:t>
            </a:r>
          </a:p>
          <a:p>
            <a:pPr lvl="4"/>
            <a:r>
              <a:rPr lang="es-ES" altLang="es-CR" smtClean="0"/>
              <a:t>Quinto nivel</a:t>
            </a:r>
            <a:endParaRPr lang="es-MX" altLang="es-C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0EE6E01-5BA1-44C3-BADC-96BBE0EC2ACD}"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4052" r:id="rId1"/>
    <p:sldLayoutId id="2147484051" r:id="rId2"/>
    <p:sldLayoutId id="2147484050" r:id="rId3"/>
    <p:sldLayoutId id="2147484049" r:id="rId4"/>
    <p:sldLayoutId id="2147484048" r:id="rId5"/>
    <p:sldLayoutId id="2147484047" r:id="rId6"/>
    <p:sldLayoutId id="2147484046" r:id="rId7"/>
    <p:sldLayoutId id="2147484045" r:id="rId8"/>
    <p:sldLayoutId id="2147484044" r:id="rId9"/>
    <p:sldLayoutId id="2147484043" r:id="rId10"/>
    <p:sldLayoutId id="2147484042" r:id="rId11"/>
    <p:sldLayoutId id="2147484041" r:id="rId12"/>
  </p:sldLayoutIdLst>
  <p:transition spd="slow">
    <p:wipe dir="d"/>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s-MX"/>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s-MX"/>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B0EE6E01-5BA1-44C3-BADC-96BBE0EC2ACD}" type="slidenum">
              <a:rPr lang="es-MX" smtClean="0"/>
              <a:pPr>
                <a:defRPr/>
              </a:pPr>
              <a:t>‹Nº›</a:t>
            </a:fld>
            <a:endParaRPr lang="es-MX"/>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068" r:id="rId14"/>
    <p:sldLayoutId id="2147484069" r:id="rId15"/>
    <p:sldLayoutId id="2147484070" r:id="rId16"/>
    <p:sldLayoutId id="2147484071" r:id="rId17"/>
    <p:sldLayoutId id="2147484056" r:id="rId18"/>
    <p:sldLayoutId id="2147484072" r:id="rId19"/>
    <p:sldLayoutId id="2147484073" r:id="rId20"/>
    <p:sldLayoutId id="2147484055" r:id="rId21"/>
    <p:sldLayoutId id="2147484054" r:id="rId22"/>
    <p:sldLayoutId id="2147484074" r:id="rId23"/>
    <p:sldLayoutId id="2147484053" r:id="rId24"/>
  </p:sldLayoutIdLst>
  <p:transition spd="slow">
    <p:wipe dir="d"/>
  </p:transition>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uadroTexto"/>
          <p:cNvSpPr txBox="1"/>
          <p:nvPr/>
        </p:nvSpPr>
        <p:spPr>
          <a:xfrm>
            <a:off x="755576" y="671364"/>
            <a:ext cx="7808068" cy="4385816"/>
          </a:xfrm>
          <a:prstGeom prst="rect">
            <a:avLst/>
          </a:prstGeom>
          <a:noFill/>
        </p:spPr>
        <p:txBody>
          <a:bodyPr wrap="square">
            <a:spAutoFit/>
          </a:bodyPr>
          <a:lstStyle/>
          <a:p>
            <a:pPr algn="ctr" fontAlgn="auto">
              <a:spcBef>
                <a:spcPts val="0"/>
              </a:spcBef>
              <a:spcAft>
                <a:spcPts val="0"/>
              </a:spcAft>
              <a:defRPr/>
            </a:pPr>
            <a:endParaRPr lang="es-MX" sz="15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r>
              <a:rPr lang="es-MX" sz="3200" b="1" dirty="0" smtClean="0">
                <a:solidFill>
                  <a:schemeClr val="bg1"/>
                </a:solidFill>
                <a:latin typeface="+mj-lt"/>
                <a:cs typeface="Arial" pitchFamily="34" charset="0"/>
              </a:rPr>
              <a:t>Panamá: </a:t>
            </a:r>
            <a:r>
              <a:rPr lang="en-US" sz="3200" dirty="0" smtClean="0"/>
              <a:t>Input-output </a:t>
            </a:r>
            <a:r>
              <a:rPr lang="en-US" sz="3200" dirty="0" err="1" smtClean="0"/>
              <a:t>Sectoral</a:t>
            </a:r>
            <a:r>
              <a:rPr lang="en-US" sz="3200" dirty="0" smtClean="0"/>
              <a:t> Employment Prospects</a:t>
            </a:r>
          </a:p>
          <a:p>
            <a:pPr algn="ctr" fontAlgn="auto">
              <a:spcBef>
                <a:spcPts val="0"/>
              </a:spcBef>
              <a:spcAft>
                <a:spcPts val="0"/>
              </a:spcAft>
              <a:defRPr/>
            </a:pPr>
            <a:endParaRPr lang="es-MX" sz="2800" b="1" dirty="0">
              <a:solidFill>
                <a:schemeClr val="bg1"/>
              </a:solidFill>
              <a:latin typeface="+mj-lt"/>
              <a:cs typeface="Arial" pitchFamily="34" charset="0"/>
            </a:endParaRPr>
          </a:p>
          <a:p>
            <a:pPr algn="ctr" fontAlgn="auto">
              <a:spcBef>
                <a:spcPts val="0"/>
              </a:spcBef>
              <a:spcAft>
                <a:spcPts val="0"/>
              </a:spcAft>
              <a:defRPr/>
            </a:pPr>
            <a:endParaRPr lang="es-MX" sz="32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r" fontAlgn="auto">
              <a:spcBef>
                <a:spcPts val="0"/>
              </a:spcBef>
              <a:spcAft>
                <a:spcPts val="0"/>
              </a:spcAft>
              <a:defRPr/>
            </a:pPr>
            <a:endParaRPr lang="es-MX" sz="2000" b="1" dirty="0">
              <a:solidFill>
                <a:schemeClr val="tx2"/>
              </a:solidFill>
              <a:latin typeface="+mj-lt"/>
              <a:cs typeface="Arial" pitchFamily="34" charset="0"/>
            </a:endParaRPr>
          </a:p>
          <a:p>
            <a:pPr algn="r" fontAlgn="auto">
              <a:spcBef>
                <a:spcPts val="0"/>
              </a:spcBef>
              <a:spcAft>
                <a:spcPts val="0"/>
              </a:spcAft>
              <a:defRPr/>
            </a:pPr>
            <a:endParaRPr lang="es-MX" sz="2000" b="1" dirty="0">
              <a:solidFill>
                <a:schemeClr val="tx2"/>
              </a:solidFill>
              <a:latin typeface="+mj-lt"/>
              <a:cs typeface="Arial" pitchFamily="34" charset="0"/>
            </a:endParaRPr>
          </a:p>
        </p:txBody>
      </p:sp>
      <p:sp>
        <p:nvSpPr>
          <p:cNvPr id="4" name="3 Rectángulo"/>
          <p:cNvSpPr/>
          <p:nvPr/>
        </p:nvSpPr>
        <p:spPr>
          <a:xfrm>
            <a:off x="5012929" y="3857628"/>
            <a:ext cx="3124766" cy="646331"/>
          </a:xfrm>
          <a:prstGeom prst="rect">
            <a:avLst/>
          </a:prstGeom>
        </p:spPr>
        <p:txBody>
          <a:bodyPr wrap="none">
            <a:spAutoFit/>
          </a:bodyPr>
          <a:lstStyle/>
          <a:p>
            <a:pPr algn="r" fontAlgn="auto">
              <a:spcBef>
                <a:spcPts val="0"/>
              </a:spcBef>
              <a:spcAft>
                <a:spcPts val="0"/>
              </a:spcAft>
              <a:defRPr/>
            </a:pPr>
            <a:r>
              <a:rPr lang="es-MX" b="1" dirty="0" smtClean="0">
                <a:solidFill>
                  <a:schemeClr val="tx2"/>
                </a:solidFill>
                <a:cs typeface="Arial" pitchFamily="34" charset="0"/>
              </a:rPr>
              <a:t>Olegario Sáenz and J. R. Vargas</a:t>
            </a:r>
          </a:p>
          <a:p>
            <a:pPr algn="r" fontAlgn="auto">
              <a:spcBef>
                <a:spcPts val="0"/>
              </a:spcBef>
              <a:spcAft>
                <a:spcPts val="0"/>
              </a:spcAft>
              <a:defRPr/>
            </a:pPr>
            <a:r>
              <a:rPr lang="es-MX" b="1" dirty="0" smtClean="0">
                <a:solidFill>
                  <a:schemeClr val="tx2"/>
                </a:solidFill>
                <a:cs typeface="Arial" pitchFamily="34" charset="0"/>
              </a:rPr>
              <a:t>Universidad de Costa Rica</a:t>
            </a:r>
            <a:endParaRPr lang="es-MX" b="1" dirty="0">
              <a:solidFill>
                <a:schemeClr val="tx2"/>
              </a:solidFill>
              <a:cs typeface="Arial" pitchFamily="34" charset="0"/>
            </a:endParaRPr>
          </a:p>
        </p:txBody>
      </p:sp>
      <p:sp>
        <p:nvSpPr>
          <p:cNvPr id="5" name="4 CuadroTexto"/>
          <p:cNvSpPr txBox="1"/>
          <p:nvPr/>
        </p:nvSpPr>
        <p:spPr>
          <a:xfrm>
            <a:off x="1785918" y="5643578"/>
            <a:ext cx="5404878" cy="400110"/>
          </a:xfrm>
          <a:prstGeom prst="rect">
            <a:avLst/>
          </a:prstGeom>
          <a:noFill/>
        </p:spPr>
        <p:txBody>
          <a:bodyPr wrap="none" rtlCol="0">
            <a:spAutoFit/>
          </a:bodyPr>
          <a:lstStyle/>
          <a:p>
            <a:r>
              <a:rPr lang="es-ES" sz="2000" b="1" dirty="0" err="1" smtClean="0"/>
              <a:t>Erweiterungsgebäude</a:t>
            </a:r>
            <a:r>
              <a:rPr lang="es-ES" sz="2000" b="1" dirty="0" smtClean="0"/>
              <a:t> </a:t>
            </a:r>
            <a:r>
              <a:rPr lang="es-ES" sz="2000" b="1" dirty="0" err="1" smtClean="0"/>
              <a:t>der</a:t>
            </a:r>
            <a:r>
              <a:rPr lang="es-ES" sz="2000" b="1" dirty="0" smtClean="0"/>
              <a:t> </a:t>
            </a:r>
            <a:r>
              <a:rPr lang="es-ES" sz="2000" b="1" dirty="0" err="1" smtClean="0"/>
              <a:t>Universität</a:t>
            </a:r>
            <a:r>
              <a:rPr lang="es-ES" sz="2000" b="1" dirty="0" smtClean="0"/>
              <a:t> </a:t>
            </a:r>
            <a:r>
              <a:rPr lang="es-ES" sz="2000" b="1" dirty="0" err="1" smtClean="0"/>
              <a:t>Osnabrück</a:t>
            </a:r>
            <a:r>
              <a:rPr lang="es-ES" sz="2000" b="1" dirty="0" smtClean="0"/>
              <a:t> </a:t>
            </a:r>
            <a:endParaRPr lang="es-ES" sz="2000" b="1"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8 Título"/>
          <p:cNvSpPr>
            <a:spLocks noGrp="1"/>
          </p:cNvSpPr>
          <p:nvPr>
            <p:ph type="title"/>
          </p:nvPr>
        </p:nvSpPr>
        <p:spPr bwMode="auto">
          <a:xfrm>
            <a:off x="500034" y="357166"/>
            <a:ext cx="8197110" cy="285752"/>
          </a:xfrm>
        </p:spPr>
        <p:txBody>
          <a:bodyPr wrap="square" numCol="1" anchorCtr="0" compatLnSpc="1">
            <a:prstTxWarp prst="textNoShape">
              <a:avLst/>
            </a:prstTxWarp>
            <a:noAutofit/>
          </a:bodyPr>
          <a:lstStyle/>
          <a:p>
            <a:pPr algn="ctr" eaLnBrk="1" hangingPunct="1"/>
            <a:r>
              <a:rPr lang="es-MX" altLang="es-CR" sz="2800" b="1" dirty="0" err="1" smtClean="0">
                <a:solidFill>
                  <a:schemeClr val="tx1"/>
                </a:solidFill>
              </a:rPr>
              <a:t>Sectoral</a:t>
            </a:r>
            <a:r>
              <a:rPr lang="es-MX" altLang="es-CR" sz="2800" b="1" dirty="0" smtClean="0">
                <a:solidFill>
                  <a:schemeClr val="tx1"/>
                </a:solidFill>
              </a:rPr>
              <a:t> </a:t>
            </a:r>
            <a:r>
              <a:rPr lang="es-MX" altLang="es-CR" sz="2800" b="1" dirty="0" err="1" smtClean="0">
                <a:solidFill>
                  <a:schemeClr val="tx1"/>
                </a:solidFill>
              </a:rPr>
              <a:t>employment</a:t>
            </a:r>
            <a:r>
              <a:rPr lang="es-MX" altLang="es-CR" sz="2800" b="1" dirty="0" smtClean="0">
                <a:solidFill>
                  <a:schemeClr val="tx1"/>
                </a:solidFill>
              </a:rPr>
              <a:t> </a:t>
            </a:r>
            <a:r>
              <a:rPr lang="es-MX" altLang="es-CR" sz="2800" b="1" dirty="0" err="1" smtClean="0">
                <a:solidFill>
                  <a:schemeClr val="tx1"/>
                </a:solidFill>
              </a:rPr>
              <a:t>by</a:t>
            </a:r>
            <a:r>
              <a:rPr lang="es-MX" altLang="es-CR" sz="2800" b="1" dirty="0" smtClean="0">
                <a:solidFill>
                  <a:schemeClr val="tx1"/>
                </a:solidFill>
              </a:rPr>
              <a:t> </a:t>
            </a:r>
            <a:r>
              <a:rPr lang="es-MX" altLang="es-CR" sz="2800" b="1" dirty="0" err="1" smtClean="0">
                <a:solidFill>
                  <a:schemeClr val="tx1"/>
                </a:solidFill>
              </a:rPr>
              <a:t>qualifiction</a:t>
            </a:r>
            <a:endParaRPr lang="en-US" altLang="es-CR" sz="2800" b="1" dirty="0" smtClean="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052736"/>
            <a:ext cx="5688632"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758054"/>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Marcador de contenido"/>
          <p:cNvSpPr>
            <a:spLocks noGrp="1"/>
          </p:cNvSpPr>
          <p:nvPr>
            <p:ph idx="1"/>
          </p:nvPr>
        </p:nvSpPr>
        <p:spPr>
          <a:xfrm>
            <a:off x="1835150" y="2276475"/>
            <a:ext cx="5616575" cy="2232025"/>
          </a:xfrm>
        </p:spPr>
        <p:txBody>
          <a:bodyPr/>
          <a:lstStyle/>
          <a:p>
            <a:pPr marL="0" indent="0" algn="ctr" eaLnBrk="1" hangingPunct="1">
              <a:buFont typeface="Arial" charset="0"/>
              <a:buNone/>
            </a:pPr>
            <a:r>
              <a:rPr lang="es-MX" altLang="es-CR" sz="4000" b="1" dirty="0" err="1" smtClean="0">
                <a:solidFill>
                  <a:schemeClr val="tx2"/>
                </a:solidFill>
              </a:rPr>
              <a:t>Modelling</a:t>
            </a:r>
            <a:r>
              <a:rPr lang="es-MX" altLang="es-CR" sz="4000" b="1" dirty="0" smtClean="0">
                <a:solidFill>
                  <a:schemeClr val="tx2"/>
                </a:solidFill>
              </a:rPr>
              <a:t> </a:t>
            </a:r>
            <a:r>
              <a:rPr lang="es-MX" altLang="es-CR" sz="4000" b="1" dirty="0" err="1" smtClean="0">
                <a:solidFill>
                  <a:schemeClr val="tx2"/>
                </a:solidFill>
              </a:rPr>
              <a:t>results</a:t>
            </a:r>
            <a:endParaRPr lang="es-MX" altLang="es-CR" sz="4000" b="1" dirty="0" smtClean="0">
              <a:solidFill>
                <a:schemeClr val="tx2"/>
              </a:solidFill>
            </a:endParaRPr>
          </a:p>
        </p:txBody>
      </p:sp>
      <p:sp>
        <p:nvSpPr>
          <p:cNvPr id="17411" name="2 Marcador de número de diapositiva"/>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B7F7B6BB-982F-4AC3-A411-12652B943607}" type="slidenum">
              <a:rPr lang="es-MX">
                <a:solidFill>
                  <a:srgbClr val="898989"/>
                </a:solidFill>
              </a:rPr>
              <a:pPr>
                <a:defRPr/>
              </a:pPr>
              <a:t>11</a:t>
            </a:fld>
            <a:endParaRPr lang="es-MX">
              <a:solidFill>
                <a:srgbClr val="898989"/>
              </a:solidFill>
            </a:endParaRPr>
          </a:p>
        </p:txBody>
      </p:sp>
    </p:spTree>
    <p:extLst>
      <p:ext uri="{BB962C8B-B14F-4D97-AF65-F5344CB8AC3E}">
        <p14:creationId xmlns:p14="http://schemas.microsoft.com/office/powerpoint/2010/main" val="3522694162"/>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8 Título"/>
          <p:cNvSpPr>
            <a:spLocks noGrp="1"/>
          </p:cNvSpPr>
          <p:nvPr>
            <p:ph type="title"/>
          </p:nvPr>
        </p:nvSpPr>
        <p:spPr bwMode="auto"/>
        <p:txBody>
          <a:bodyPr wrap="square" numCol="1" anchorCtr="0" compatLnSpc="1">
            <a:prstTxWarp prst="textNoShape">
              <a:avLst/>
            </a:prstTxWarp>
            <a:normAutofit/>
          </a:bodyPr>
          <a:lstStyle/>
          <a:p>
            <a:pPr algn="ctr" eaLnBrk="1" hangingPunct="1"/>
            <a:r>
              <a:rPr lang="es-MX" altLang="es-CR" sz="3200" dirty="0" err="1" smtClean="0">
                <a:solidFill>
                  <a:schemeClr val="tx1"/>
                </a:solidFill>
              </a:rPr>
              <a:t>Method</a:t>
            </a:r>
            <a:r>
              <a:rPr lang="es-MX" altLang="es-CR" sz="3200" dirty="0" smtClean="0">
                <a:solidFill>
                  <a:schemeClr val="tx1"/>
                </a:solidFill>
              </a:rPr>
              <a:t> </a:t>
            </a:r>
            <a:r>
              <a:rPr lang="es-MX" altLang="es-CR" sz="3200" dirty="0" err="1" smtClean="0">
                <a:solidFill>
                  <a:schemeClr val="tx1"/>
                </a:solidFill>
              </a:rPr>
              <a:t>to</a:t>
            </a:r>
            <a:r>
              <a:rPr lang="es-MX" altLang="es-CR" sz="3200" dirty="0" smtClean="0">
                <a:solidFill>
                  <a:schemeClr val="tx1"/>
                </a:solidFill>
              </a:rPr>
              <a:t> </a:t>
            </a:r>
            <a:r>
              <a:rPr lang="es-MX" altLang="es-CR" sz="3200" dirty="0" err="1" smtClean="0">
                <a:solidFill>
                  <a:schemeClr val="tx1"/>
                </a:solidFill>
              </a:rPr>
              <a:t>calculate</a:t>
            </a:r>
            <a:r>
              <a:rPr lang="es-MX" altLang="es-CR" sz="3200" dirty="0" smtClean="0">
                <a:solidFill>
                  <a:schemeClr val="tx1"/>
                </a:solidFill>
              </a:rPr>
              <a:t> </a:t>
            </a:r>
            <a:r>
              <a:rPr lang="es-MX" altLang="es-CR" sz="3200" dirty="0" err="1" smtClean="0">
                <a:solidFill>
                  <a:schemeClr val="tx1"/>
                </a:solidFill>
              </a:rPr>
              <a:t>sectoral</a:t>
            </a:r>
            <a:r>
              <a:rPr lang="es-MX" altLang="es-CR" sz="3200" dirty="0" smtClean="0">
                <a:solidFill>
                  <a:schemeClr val="tx1"/>
                </a:solidFill>
              </a:rPr>
              <a:t> </a:t>
            </a:r>
            <a:r>
              <a:rPr lang="es-MX" altLang="es-CR" sz="3200" dirty="0" err="1" smtClean="0">
                <a:solidFill>
                  <a:schemeClr val="tx1"/>
                </a:solidFill>
              </a:rPr>
              <a:t>employment</a:t>
            </a:r>
            <a:endParaRPr lang="en-US" altLang="es-CR" sz="3200" dirty="0" smtClean="0">
              <a:solidFill>
                <a:schemeClr val="tx1"/>
              </a:solidFill>
            </a:endParaRPr>
          </a:p>
        </p:txBody>
      </p:sp>
      <p:sp>
        <p:nvSpPr>
          <p:cNvPr id="21507" name="4 Rectángulo"/>
          <p:cNvSpPr>
            <a:spLocks noChangeArrowheads="1"/>
          </p:cNvSpPr>
          <p:nvPr/>
        </p:nvSpPr>
        <p:spPr bwMode="auto">
          <a:xfrm>
            <a:off x="179388" y="925513"/>
            <a:ext cx="8569325" cy="4257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F7F7F"/>
              </a:buClr>
              <a:buFont typeface="Wingdings" pitchFamily="2" charset="2"/>
              <a:buChar char="§"/>
              <a:defRPr>
                <a:solidFill>
                  <a:srgbClr val="000000"/>
                </a:solidFill>
                <a:latin typeface="Calibri" pitchFamily="34" charset="0"/>
              </a:defRPr>
            </a:lvl1pPr>
            <a:lvl2pPr marL="742950" indent="-285750" eaLnBrk="0" hangingPunct="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eaLnBrk="0" hangingPunct="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eaLnBrk="0" hangingPunct="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eaLnBrk="0" hangingPunct="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eaLnBrk="1" hangingPunct="1">
              <a:spcBef>
                <a:spcPct val="0"/>
              </a:spcBef>
              <a:buClrTx/>
              <a:buFontTx/>
              <a:buNone/>
            </a:pPr>
            <a:r>
              <a:rPr lang="es-MX" altLang="es-CR" sz="2800" dirty="0" err="1" smtClean="0"/>
              <a:t>The</a:t>
            </a:r>
            <a:r>
              <a:rPr lang="es-MX" altLang="es-CR" sz="2800" dirty="0" smtClean="0"/>
              <a:t> ILO </a:t>
            </a:r>
            <a:r>
              <a:rPr lang="es-MX" altLang="es-CR" sz="2800" dirty="0" err="1" smtClean="0"/>
              <a:t>aproach</a:t>
            </a:r>
            <a:r>
              <a:rPr lang="es-MX" altLang="es-CR" sz="2800" dirty="0" smtClean="0"/>
              <a:t> </a:t>
            </a:r>
            <a:r>
              <a:rPr lang="es-MX" altLang="es-CR" sz="2800" dirty="0" err="1" smtClean="0"/>
              <a:t>was</a:t>
            </a:r>
            <a:r>
              <a:rPr lang="es-MX" altLang="es-CR" sz="2800" dirty="0" smtClean="0"/>
              <a:t> </a:t>
            </a:r>
            <a:r>
              <a:rPr lang="es-MX" altLang="es-CR" sz="2800" dirty="0" err="1" smtClean="0"/>
              <a:t>used</a:t>
            </a:r>
            <a:r>
              <a:rPr lang="es-MX" altLang="es-CR" sz="2800" dirty="0" smtClean="0"/>
              <a:t> as </a:t>
            </a:r>
            <a:r>
              <a:rPr lang="es-MX" altLang="es-CR" sz="2800" dirty="0" err="1" smtClean="0"/>
              <a:t>follows</a:t>
            </a:r>
            <a:r>
              <a:rPr lang="es-MX" altLang="es-CR" sz="2800" dirty="0" smtClean="0"/>
              <a:t>:</a:t>
            </a:r>
            <a:endParaRPr lang="es-MX" altLang="es-CR" sz="2800" dirty="0"/>
          </a:p>
          <a:p>
            <a:pPr eaLnBrk="1" hangingPunct="1">
              <a:spcBef>
                <a:spcPct val="0"/>
              </a:spcBef>
              <a:buClrTx/>
              <a:buFontTx/>
              <a:buNone/>
            </a:pPr>
            <a:endParaRPr lang="es-MX" altLang="es-CR" sz="2800" dirty="0"/>
          </a:p>
          <a:p>
            <a:pPr eaLnBrk="1" hangingPunct="1">
              <a:spcBef>
                <a:spcPct val="0"/>
              </a:spcBef>
              <a:buClrTx/>
              <a:buFontTx/>
              <a:buNone/>
            </a:pPr>
            <a:r>
              <a:rPr lang="es-MX" altLang="es-CR" sz="2800" i="1" dirty="0" err="1" smtClean="0"/>
              <a:t>If</a:t>
            </a:r>
            <a:r>
              <a:rPr lang="es-MX" altLang="es-CR" sz="2800" i="1" dirty="0" smtClean="0"/>
              <a:t> </a:t>
            </a:r>
            <a:r>
              <a:rPr lang="es-MX" altLang="es-CR" sz="2800" i="1" dirty="0"/>
              <a:t>Y</a:t>
            </a:r>
            <a:r>
              <a:rPr lang="es-MX" altLang="es-CR" sz="2800" i="1" baseline="-25000" dirty="0"/>
              <a:t>0</a:t>
            </a:r>
            <a:r>
              <a:rPr lang="es-MX" altLang="es-CR" sz="2800" i="1" dirty="0"/>
              <a:t> </a:t>
            </a:r>
            <a:r>
              <a:rPr lang="es-MX" altLang="es-CR" sz="2800" i="1" dirty="0" err="1" smtClean="0"/>
              <a:t>is</a:t>
            </a:r>
            <a:r>
              <a:rPr lang="es-MX" altLang="es-CR" sz="2800" i="1" dirty="0" smtClean="0"/>
              <a:t> a </a:t>
            </a:r>
            <a:r>
              <a:rPr lang="es-MX" altLang="es-CR" sz="2800" i="1" dirty="0" err="1" smtClean="0"/>
              <a:t>exogenous</a:t>
            </a:r>
            <a:r>
              <a:rPr lang="es-MX" altLang="es-CR" sz="2800" i="1" dirty="0" smtClean="0"/>
              <a:t> variable, a </a:t>
            </a:r>
            <a:r>
              <a:rPr lang="es-MX" altLang="es-CR" sz="2800" i="1" dirty="0" err="1" smtClean="0"/>
              <a:t>change</a:t>
            </a:r>
            <a:r>
              <a:rPr lang="es-MX" altLang="es-CR" sz="2800" i="1" dirty="0" smtClean="0"/>
              <a:t> </a:t>
            </a:r>
            <a:r>
              <a:rPr lang="es-MX" altLang="es-CR" sz="2800" i="1" dirty="0" err="1" smtClean="0"/>
              <a:t>on</a:t>
            </a:r>
            <a:r>
              <a:rPr lang="es-MX" altLang="es-CR" sz="2800" i="1" dirty="0" smtClean="0"/>
              <a:t> </a:t>
            </a:r>
            <a:r>
              <a:rPr lang="es-MX" altLang="es-CR" sz="2800" i="1" dirty="0" err="1" smtClean="0"/>
              <a:t>the</a:t>
            </a:r>
            <a:r>
              <a:rPr lang="es-MX" altLang="es-CR" sz="2800" i="1" dirty="0" smtClean="0"/>
              <a:t> final </a:t>
            </a:r>
            <a:r>
              <a:rPr lang="es-MX" altLang="es-CR" sz="2800" i="1" dirty="0" err="1" smtClean="0"/>
              <a:t>demand</a:t>
            </a:r>
            <a:r>
              <a:rPr lang="es-MX" altLang="es-CR" sz="2800" i="1" dirty="0" smtClean="0"/>
              <a:t> vector </a:t>
            </a:r>
            <a:r>
              <a:rPr lang="es-MX" altLang="es-CR" sz="2800" i="1" dirty="0" err="1" smtClean="0"/>
              <a:t>yields</a:t>
            </a:r>
            <a:r>
              <a:rPr lang="es-MX" altLang="es-CR" sz="2800" i="1" dirty="0" smtClean="0"/>
              <a:t> a new vector Y</a:t>
            </a:r>
            <a:r>
              <a:rPr lang="es-MX" altLang="es-CR" sz="2800" i="1" baseline="-25000" dirty="0" smtClean="0"/>
              <a:t>1,</a:t>
            </a:r>
            <a:r>
              <a:rPr lang="es-MX" altLang="es-CR" sz="2800" i="1" dirty="0" smtClean="0"/>
              <a:t> </a:t>
            </a:r>
            <a:r>
              <a:rPr lang="es-MX" altLang="es-CR" sz="2800" i="1" dirty="0" err="1" smtClean="0"/>
              <a:t>which</a:t>
            </a:r>
            <a:r>
              <a:rPr lang="es-MX" altLang="es-CR" sz="2800" i="1" dirty="0" smtClean="0"/>
              <a:t> in </a:t>
            </a:r>
            <a:r>
              <a:rPr lang="es-MX" altLang="es-CR" sz="2800" i="1" dirty="0" err="1" smtClean="0"/>
              <a:t>turn</a:t>
            </a:r>
            <a:r>
              <a:rPr lang="es-MX" altLang="es-CR" sz="2800" i="1" dirty="0" smtClean="0"/>
              <a:t> </a:t>
            </a:r>
            <a:r>
              <a:rPr lang="es-MX" altLang="es-CR" sz="2800" i="1" dirty="0" err="1" smtClean="0"/>
              <a:t>will</a:t>
            </a:r>
            <a:r>
              <a:rPr lang="es-MX" altLang="es-CR" sz="2800" i="1" dirty="0" smtClean="0"/>
              <a:t> </a:t>
            </a:r>
            <a:r>
              <a:rPr lang="es-MX" altLang="es-CR" sz="2800" i="1" dirty="0" err="1" smtClean="0"/>
              <a:t>allow</a:t>
            </a:r>
            <a:r>
              <a:rPr lang="es-MX" altLang="es-CR" sz="2800" i="1" dirty="0" smtClean="0"/>
              <a:t> </a:t>
            </a:r>
            <a:r>
              <a:rPr lang="es-MX" altLang="es-CR" sz="2800" i="1" dirty="0" err="1" smtClean="0"/>
              <a:t>for</a:t>
            </a:r>
            <a:r>
              <a:rPr lang="es-MX" altLang="es-CR" sz="2800" i="1" dirty="0" smtClean="0"/>
              <a:t> </a:t>
            </a:r>
            <a:r>
              <a:rPr lang="es-MX" altLang="es-CR" sz="2800" i="1" dirty="0" err="1" smtClean="0"/>
              <a:t>the</a:t>
            </a:r>
            <a:r>
              <a:rPr lang="es-MX" altLang="es-CR" sz="2800" i="1" dirty="0" smtClean="0"/>
              <a:t> </a:t>
            </a:r>
            <a:r>
              <a:rPr lang="es-MX" altLang="es-CR" sz="2800" i="1" dirty="0" err="1" smtClean="0"/>
              <a:t>production</a:t>
            </a:r>
            <a:r>
              <a:rPr lang="es-MX" altLang="es-CR" sz="2800" i="1" dirty="0" smtClean="0"/>
              <a:t> vector X</a:t>
            </a:r>
            <a:r>
              <a:rPr lang="es-MX" altLang="es-CR" sz="2800" i="1" baseline="-25000" dirty="0" smtClean="0"/>
              <a:t>1</a:t>
            </a:r>
            <a:r>
              <a:rPr lang="es-MX" altLang="es-CR" sz="2800" i="1" dirty="0"/>
              <a:t>.</a:t>
            </a:r>
          </a:p>
          <a:p>
            <a:pPr algn="ctr" eaLnBrk="1" hangingPunct="1">
              <a:spcBef>
                <a:spcPct val="0"/>
              </a:spcBef>
              <a:buClrTx/>
              <a:buFont typeface="Arial" charset="0"/>
              <a:buNone/>
            </a:pPr>
            <a:r>
              <a:rPr lang="es-MX" altLang="es-CR" sz="2800" b="1" i="1" dirty="0">
                <a:solidFill>
                  <a:schemeClr val="tx1"/>
                </a:solidFill>
              </a:rPr>
              <a:t>X</a:t>
            </a:r>
            <a:r>
              <a:rPr lang="es-MX" altLang="es-CR" sz="2800" b="1" i="1" baseline="-25000" dirty="0">
                <a:solidFill>
                  <a:schemeClr val="tx1"/>
                </a:solidFill>
              </a:rPr>
              <a:t>1</a:t>
            </a:r>
            <a:r>
              <a:rPr lang="es-MX" altLang="es-CR" sz="2800" b="1" i="1" dirty="0">
                <a:solidFill>
                  <a:schemeClr val="tx1"/>
                </a:solidFill>
              </a:rPr>
              <a:t>=(I-A)</a:t>
            </a:r>
            <a:r>
              <a:rPr lang="es-MX" altLang="es-CR" sz="2800" b="1" i="1" baseline="30000" dirty="0">
                <a:solidFill>
                  <a:schemeClr val="tx1"/>
                </a:solidFill>
              </a:rPr>
              <a:t>-1</a:t>
            </a:r>
            <a:r>
              <a:rPr lang="es-MX" altLang="es-CR" sz="2800" b="1" i="1" dirty="0">
                <a:solidFill>
                  <a:schemeClr val="tx1"/>
                </a:solidFill>
              </a:rPr>
              <a:t>Y</a:t>
            </a:r>
            <a:r>
              <a:rPr lang="es-MX" altLang="es-CR" sz="2800" b="1" i="1" baseline="-25000" dirty="0">
                <a:solidFill>
                  <a:schemeClr val="tx1"/>
                </a:solidFill>
              </a:rPr>
              <a:t>1</a:t>
            </a:r>
          </a:p>
          <a:p>
            <a:pPr algn="ctr" eaLnBrk="1" hangingPunct="1">
              <a:spcBef>
                <a:spcPct val="0"/>
              </a:spcBef>
              <a:buClrTx/>
              <a:buFont typeface="Arial" charset="0"/>
              <a:buNone/>
            </a:pPr>
            <a:endParaRPr lang="es-MX" altLang="es-CR" sz="2800" b="1" i="1" baseline="-25000" dirty="0">
              <a:solidFill>
                <a:srgbClr val="FF0000"/>
              </a:solidFill>
            </a:endParaRPr>
          </a:p>
          <a:p>
            <a:pPr algn="just" eaLnBrk="1" hangingPunct="1">
              <a:spcBef>
                <a:spcPct val="0"/>
              </a:spcBef>
              <a:buClrTx/>
              <a:buFont typeface="Arial" charset="0"/>
              <a:buNone/>
            </a:pPr>
            <a:r>
              <a:rPr lang="es-MX" altLang="es-CR" sz="2800" i="1" dirty="0" err="1" smtClean="0">
                <a:solidFill>
                  <a:schemeClr val="tx1"/>
                </a:solidFill>
              </a:rPr>
              <a:t>On</a:t>
            </a:r>
            <a:r>
              <a:rPr lang="es-MX" altLang="es-CR" sz="2800" i="1" dirty="0" smtClean="0">
                <a:solidFill>
                  <a:schemeClr val="tx1"/>
                </a:solidFill>
              </a:rPr>
              <a:t> </a:t>
            </a:r>
            <a:r>
              <a:rPr lang="es-MX" altLang="es-CR" sz="2800" i="1" dirty="0" err="1" smtClean="0">
                <a:solidFill>
                  <a:schemeClr val="tx1"/>
                </a:solidFill>
              </a:rPr>
              <a:t>the</a:t>
            </a:r>
            <a:r>
              <a:rPr lang="es-MX" altLang="es-CR" sz="2800" i="1" dirty="0" smtClean="0">
                <a:solidFill>
                  <a:schemeClr val="tx1"/>
                </a:solidFill>
              </a:rPr>
              <a:t> base of </a:t>
            </a:r>
            <a:r>
              <a:rPr lang="es-MX" altLang="es-CR" sz="2800" i="1" dirty="0" err="1" smtClean="0">
                <a:solidFill>
                  <a:schemeClr val="tx1"/>
                </a:solidFill>
              </a:rPr>
              <a:t>that</a:t>
            </a:r>
            <a:r>
              <a:rPr lang="es-MX" altLang="es-CR" sz="2800" i="1" dirty="0" smtClean="0">
                <a:solidFill>
                  <a:schemeClr val="tx1"/>
                </a:solidFill>
              </a:rPr>
              <a:t> new </a:t>
            </a:r>
            <a:r>
              <a:rPr lang="es-MX" altLang="es-CR" sz="2800" i="1" dirty="0" err="1" smtClean="0">
                <a:solidFill>
                  <a:schemeClr val="tx1"/>
                </a:solidFill>
              </a:rPr>
              <a:t>production</a:t>
            </a:r>
            <a:r>
              <a:rPr lang="es-MX" altLang="es-CR" sz="2800" i="1" dirty="0" smtClean="0">
                <a:solidFill>
                  <a:schemeClr val="tx1"/>
                </a:solidFill>
              </a:rPr>
              <a:t>  vector  </a:t>
            </a:r>
            <a:r>
              <a:rPr lang="es-MX" altLang="es-CR" sz="2800" i="1" dirty="0"/>
              <a:t>X</a:t>
            </a:r>
            <a:r>
              <a:rPr lang="es-MX" altLang="es-CR" sz="2800" i="1" baseline="-25000" dirty="0"/>
              <a:t>1</a:t>
            </a:r>
            <a:r>
              <a:rPr lang="es-MX" altLang="es-CR" sz="2800" i="1" dirty="0">
                <a:solidFill>
                  <a:schemeClr val="tx1"/>
                </a:solidFill>
              </a:rPr>
              <a:t>, </a:t>
            </a:r>
            <a:r>
              <a:rPr lang="es-MX" altLang="es-CR" sz="2800" i="1" dirty="0" err="1" smtClean="0">
                <a:solidFill>
                  <a:schemeClr val="tx1"/>
                </a:solidFill>
              </a:rPr>
              <a:t>is</a:t>
            </a:r>
            <a:r>
              <a:rPr lang="es-MX" altLang="es-CR" sz="2800" i="1" dirty="0" smtClean="0">
                <a:solidFill>
                  <a:schemeClr val="tx1"/>
                </a:solidFill>
              </a:rPr>
              <a:t> </a:t>
            </a:r>
            <a:r>
              <a:rPr lang="es-MX" altLang="es-CR" sz="2800" i="1" dirty="0" err="1" smtClean="0">
                <a:solidFill>
                  <a:schemeClr val="tx1"/>
                </a:solidFill>
              </a:rPr>
              <a:t>possible</a:t>
            </a:r>
            <a:r>
              <a:rPr lang="es-MX" altLang="es-CR" sz="2800" i="1" dirty="0" smtClean="0">
                <a:solidFill>
                  <a:schemeClr val="tx1"/>
                </a:solidFill>
              </a:rPr>
              <a:t> </a:t>
            </a:r>
            <a:r>
              <a:rPr lang="es-MX" altLang="es-CR" sz="2800" i="1" dirty="0" err="1" smtClean="0">
                <a:solidFill>
                  <a:schemeClr val="tx1"/>
                </a:solidFill>
              </a:rPr>
              <a:t>to</a:t>
            </a:r>
            <a:r>
              <a:rPr lang="es-MX" altLang="es-CR" sz="2800" i="1" dirty="0" smtClean="0">
                <a:solidFill>
                  <a:schemeClr val="tx1"/>
                </a:solidFill>
              </a:rPr>
              <a:t> </a:t>
            </a:r>
            <a:r>
              <a:rPr lang="es-MX" altLang="es-CR" sz="2800" i="1" dirty="0" err="1" smtClean="0">
                <a:solidFill>
                  <a:schemeClr val="tx1"/>
                </a:solidFill>
              </a:rPr>
              <a:t>calculate</a:t>
            </a:r>
            <a:r>
              <a:rPr lang="es-MX" altLang="es-CR" sz="2800" i="1" dirty="0" smtClean="0">
                <a:solidFill>
                  <a:schemeClr val="tx1"/>
                </a:solidFill>
              </a:rPr>
              <a:t> </a:t>
            </a:r>
            <a:r>
              <a:rPr lang="es-MX" altLang="es-CR" sz="2800" i="1" dirty="0" err="1" smtClean="0">
                <a:solidFill>
                  <a:schemeClr val="tx1"/>
                </a:solidFill>
              </a:rPr>
              <a:t>the</a:t>
            </a:r>
            <a:r>
              <a:rPr lang="es-MX" altLang="es-CR" sz="2800" i="1" dirty="0" smtClean="0">
                <a:solidFill>
                  <a:schemeClr val="tx1"/>
                </a:solidFill>
              </a:rPr>
              <a:t> </a:t>
            </a:r>
            <a:r>
              <a:rPr lang="es-MX" altLang="es-CR" sz="2800" i="1" dirty="0" err="1" smtClean="0">
                <a:solidFill>
                  <a:schemeClr val="tx1"/>
                </a:solidFill>
              </a:rPr>
              <a:t>direct</a:t>
            </a:r>
            <a:r>
              <a:rPr lang="es-MX" altLang="es-CR" sz="2800" i="1" dirty="0" smtClean="0">
                <a:solidFill>
                  <a:schemeClr val="tx1"/>
                </a:solidFill>
              </a:rPr>
              <a:t> </a:t>
            </a:r>
            <a:r>
              <a:rPr lang="es-MX" altLang="es-CR" sz="2800" i="1" dirty="0" err="1" smtClean="0">
                <a:solidFill>
                  <a:schemeClr val="tx1"/>
                </a:solidFill>
              </a:rPr>
              <a:t>employment</a:t>
            </a:r>
            <a:r>
              <a:rPr lang="es-MX" altLang="es-CR" sz="2800" i="1" dirty="0" smtClean="0">
                <a:solidFill>
                  <a:schemeClr val="tx1"/>
                </a:solidFill>
              </a:rPr>
              <a:t> </a:t>
            </a:r>
            <a:r>
              <a:rPr lang="es-MX" altLang="es-CR" sz="2800" i="1" dirty="0" err="1" smtClean="0">
                <a:solidFill>
                  <a:schemeClr val="tx1"/>
                </a:solidFill>
              </a:rPr>
              <a:t>requeriments</a:t>
            </a:r>
            <a:r>
              <a:rPr lang="es-MX" altLang="es-CR" sz="2800" i="1" dirty="0" smtClean="0">
                <a:solidFill>
                  <a:schemeClr val="tx1"/>
                </a:solidFill>
              </a:rPr>
              <a:t> </a:t>
            </a:r>
            <a:r>
              <a:rPr lang="es-MX" altLang="es-CR" sz="2800" i="1" dirty="0" err="1" smtClean="0">
                <a:solidFill>
                  <a:schemeClr val="tx1"/>
                </a:solidFill>
              </a:rPr>
              <a:t>using</a:t>
            </a:r>
            <a:r>
              <a:rPr lang="es-MX" altLang="es-CR" sz="2800" i="1" dirty="0" smtClean="0">
                <a:solidFill>
                  <a:schemeClr val="tx1"/>
                </a:solidFill>
              </a:rPr>
              <a:t> </a:t>
            </a:r>
            <a:r>
              <a:rPr lang="es-MX" altLang="es-CR" sz="2800" i="1" dirty="0" err="1" smtClean="0">
                <a:solidFill>
                  <a:schemeClr val="tx1"/>
                </a:solidFill>
              </a:rPr>
              <a:t>the</a:t>
            </a:r>
            <a:r>
              <a:rPr lang="es-MX" altLang="es-CR" sz="2800" i="1" dirty="0" smtClean="0">
                <a:solidFill>
                  <a:schemeClr val="tx1"/>
                </a:solidFill>
              </a:rPr>
              <a:t> </a:t>
            </a:r>
            <a:r>
              <a:rPr lang="es-MX" altLang="es-CR" sz="2800" i="1" dirty="0" err="1" smtClean="0">
                <a:solidFill>
                  <a:schemeClr val="tx1"/>
                </a:solidFill>
              </a:rPr>
              <a:t>above</a:t>
            </a:r>
            <a:r>
              <a:rPr lang="es-MX" altLang="es-CR" sz="2800" i="1" dirty="0" smtClean="0">
                <a:solidFill>
                  <a:schemeClr val="tx1"/>
                </a:solidFill>
              </a:rPr>
              <a:t> </a:t>
            </a:r>
            <a:r>
              <a:rPr lang="es-MX" altLang="es-CR" sz="2800" i="1" dirty="0" err="1" smtClean="0">
                <a:solidFill>
                  <a:schemeClr val="tx1"/>
                </a:solidFill>
              </a:rPr>
              <a:t>calculated</a:t>
            </a:r>
            <a:r>
              <a:rPr lang="es-MX" altLang="es-CR" sz="2800" i="1" dirty="0" smtClean="0">
                <a:solidFill>
                  <a:schemeClr val="tx1"/>
                </a:solidFill>
              </a:rPr>
              <a:t> </a:t>
            </a:r>
            <a:r>
              <a:rPr lang="es-MX" altLang="es-CR" sz="2800" i="1" dirty="0" err="1" smtClean="0">
                <a:solidFill>
                  <a:schemeClr val="tx1"/>
                </a:solidFill>
              </a:rPr>
              <a:t>coefficients</a:t>
            </a:r>
            <a:r>
              <a:rPr lang="es-MX" altLang="es-CR" sz="2800" i="1" dirty="0" smtClean="0">
                <a:solidFill>
                  <a:schemeClr val="tx1"/>
                </a:solidFill>
              </a:rPr>
              <a:t>.</a:t>
            </a:r>
            <a:endParaRPr lang="es-MX" altLang="es-CR" sz="2800" i="1" dirty="0">
              <a:solidFill>
                <a:schemeClr val="tx1"/>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wipe(down)">
                                      <p:cBhvr>
                                        <p:cTn id="7" dur="500"/>
                                        <p:tgtEl>
                                          <p:spTgt spid="21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down)">
                                      <p:cBhvr>
                                        <p:cTn id="12" dur="500"/>
                                        <p:tgtEl>
                                          <p:spTgt spid="21507">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animEffect transition="in" filter="wipe(down)">
                                      <p:cBhvr>
                                        <p:cTn id="15" dur="500"/>
                                        <p:tgtEl>
                                          <p:spTgt spid="21507">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21507">
                                            <p:txEl>
                                              <p:pRg st="5" end="5"/>
                                            </p:txEl>
                                          </p:spTgt>
                                        </p:tgtEl>
                                        <p:attrNameLst>
                                          <p:attrName>style.visibility</p:attrName>
                                        </p:attrNameLst>
                                      </p:cBhvr>
                                      <p:to>
                                        <p:strVal val="visible"/>
                                      </p:to>
                                    </p:set>
                                    <p:animEffect transition="in" filter="wipe(down)">
                                      <p:cBhvr>
                                        <p:cTn id="20"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2 Marcador de número de diapositiva"/>
          <p:cNvSpPr txBox="1">
            <a:spLocks noGrp="1"/>
          </p:cNvSpPr>
          <p:nvPr/>
        </p:nvSpPr>
        <p:spPr bwMode="auto">
          <a:xfrm>
            <a:off x="7772400" y="6400800"/>
            <a:ext cx="533400" cy="152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fld id="{68A8C258-6F2A-45D6-BAB5-62B09BC942FD}" type="slidenum">
              <a:rPr lang="es-MX" sz="1050">
                <a:solidFill>
                  <a:srgbClr val="898989"/>
                </a:solidFill>
              </a:rPr>
              <a:pPr algn="ctr">
                <a:defRPr/>
              </a:pPr>
              <a:t>13</a:t>
            </a:fld>
            <a:endParaRPr lang="es-MX" sz="1050">
              <a:solidFill>
                <a:srgbClr val="898989"/>
              </a:solidFill>
            </a:endParaRPr>
          </a:p>
        </p:txBody>
      </p:sp>
      <p:sp>
        <p:nvSpPr>
          <p:cNvPr id="15363" name="3 Título"/>
          <p:cNvSpPr>
            <a:spLocks noGrp="1"/>
          </p:cNvSpPr>
          <p:nvPr>
            <p:ph type="title" idx="4294967295"/>
          </p:nvPr>
        </p:nvSpPr>
        <p:spPr>
          <a:xfrm>
            <a:off x="207330" y="116632"/>
            <a:ext cx="8229600" cy="720725"/>
          </a:xfrm>
        </p:spPr>
        <p:txBody>
          <a:bodyPr>
            <a:normAutofit fontScale="90000"/>
          </a:bodyPr>
          <a:lstStyle/>
          <a:p>
            <a:pPr eaLnBrk="1" fontAlgn="auto" hangingPunct="1">
              <a:spcAft>
                <a:spcPts val="0"/>
              </a:spcAft>
              <a:defRPr/>
            </a:pPr>
            <a:r>
              <a:rPr lang="es-MX" b="1" dirty="0" err="1" smtClean="0"/>
              <a:t>Graphical</a:t>
            </a:r>
            <a:r>
              <a:rPr lang="es-MX" b="1" dirty="0" smtClean="0"/>
              <a:t>  </a:t>
            </a:r>
            <a:r>
              <a:rPr lang="es-MX" b="1" dirty="0" err="1" smtClean="0"/>
              <a:t>calculation</a:t>
            </a:r>
            <a:r>
              <a:rPr lang="es-MX" b="1" dirty="0" smtClean="0"/>
              <a:t> </a:t>
            </a:r>
            <a:r>
              <a:rPr lang="es-MX" b="1" dirty="0" err="1" smtClean="0"/>
              <a:t>algorithm</a:t>
            </a:r>
            <a:endParaRPr lang="es-MX" b="1" dirty="0" smtClean="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066800"/>
            <a:ext cx="78867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892053"/>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25" name="18 Título"/>
          <p:cNvSpPr>
            <a:spLocks noGrp="1"/>
          </p:cNvSpPr>
          <p:nvPr>
            <p:ph type="title"/>
          </p:nvPr>
        </p:nvSpPr>
        <p:spPr bwMode="auto">
          <a:xfrm>
            <a:off x="196752" y="534485"/>
            <a:ext cx="8928992" cy="449262"/>
          </a:xfrm>
        </p:spPr>
        <p:txBody>
          <a:bodyPr wrap="square" numCol="1" anchorCtr="0" compatLnSpc="1">
            <a:prstTxWarp prst="textNoShape">
              <a:avLst/>
            </a:prstTxWarp>
            <a:noAutofit/>
          </a:bodyPr>
          <a:lstStyle/>
          <a:p>
            <a:r>
              <a:rPr lang="en-US" altLang="es-CR" sz="2400" dirty="0" smtClean="0">
                <a:solidFill>
                  <a:schemeClr val="tx1"/>
                </a:solidFill>
              </a:rPr>
              <a:t>Step 1: Gross Value of Production Calculation for 2015-2017</a:t>
            </a:r>
            <a:endParaRPr lang="es-MX" altLang="es-CR" sz="2400" baseline="30000" dirty="0" smtClean="0"/>
          </a:p>
        </p:txBody>
      </p:sp>
      <p:sp>
        <p:nvSpPr>
          <p:cNvPr id="2" name="1 CuadroTexto"/>
          <p:cNvSpPr txBox="1">
            <a:spLocks noChangeArrowheads="1"/>
          </p:cNvSpPr>
          <p:nvPr/>
        </p:nvSpPr>
        <p:spPr bwMode="auto">
          <a:xfrm>
            <a:off x="714348" y="6215082"/>
            <a:ext cx="73453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CR" altLang="es-CR" b="1" dirty="0" err="1" smtClean="0"/>
              <a:t>Source</a:t>
            </a:r>
            <a:r>
              <a:rPr lang="es-CR" altLang="es-CR" b="1" dirty="0"/>
              <a:t>:</a:t>
            </a:r>
            <a:r>
              <a:rPr lang="es-CR" altLang="es-CR" dirty="0"/>
              <a:t> </a:t>
            </a:r>
            <a:r>
              <a:rPr lang="es-CR" altLang="es-CR" dirty="0" err="1" smtClean="0"/>
              <a:t>Employment</a:t>
            </a:r>
            <a:r>
              <a:rPr lang="es-CR" altLang="es-CR" dirty="0" smtClean="0"/>
              <a:t> </a:t>
            </a:r>
            <a:r>
              <a:rPr lang="es-CR" altLang="es-CR" dirty="0" err="1" smtClean="0"/>
              <a:t>Proyection</a:t>
            </a:r>
            <a:r>
              <a:rPr lang="es-CR" altLang="es-CR" dirty="0" smtClean="0"/>
              <a:t> </a:t>
            </a:r>
            <a:r>
              <a:rPr lang="es-CR" altLang="es-CR" dirty="0" err="1" smtClean="0"/>
              <a:t>Model</a:t>
            </a:r>
            <a:endParaRPr lang="es-CR" altLang="es-CR" dirty="0"/>
          </a:p>
        </p:txBody>
      </p:sp>
      <p:sp>
        <p:nvSpPr>
          <p:cNvPr id="8" name="2 Flecha derecha"/>
          <p:cNvSpPr/>
          <p:nvPr/>
        </p:nvSpPr>
        <p:spPr>
          <a:xfrm>
            <a:off x="4214810" y="3357562"/>
            <a:ext cx="514350"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R" sz="110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16832"/>
            <a:ext cx="3840163" cy="376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916832"/>
            <a:ext cx="4191000" cy="376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6774466"/>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p:cNvSpPr>
          <p:nvPr>
            <p:ph type="body" sz="quarter" idx="17"/>
          </p:nvPr>
        </p:nvSpPr>
        <p:spPr>
          <a:xfrm>
            <a:off x="755576" y="1556792"/>
            <a:ext cx="7272338" cy="2554545"/>
          </a:xfrm>
        </p:spPr>
        <p:txBody>
          <a:bodyPr/>
          <a:lstStyle/>
          <a:p>
            <a:pPr algn="l"/>
            <a:r>
              <a:rPr lang="en-US" altLang="es-CR" sz="3200" dirty="0" smtClean="0">
                <a:latin typeface="+mj-lt"/>
              </a:rPr>
              <a:t>Starting from the gross product , </a:t>
            </a:r>
            <a:r>
              <a:rPr lang="en-US" altLang="es-CR" sz="3200" dirty="0" err="1" smtClean="0">
                <a:latin typeface="+mj-lt"/>
              </a:rPr>
              <a:t>sectoral</a:t>
            </a:r>
            <a:r>
              <a:rPr lang="en-US" altLang="es-CR" sz="3200" dirty="0" smtClean="0">
                <a:latin typeface="+mj-lt"/>
              </a:rPr>
              <a:t> components are multiplied by the labor requirements adjusted for productivity changes and the employment demand is figured out for each year</a:t>
            </a:r>
            <a:endParaRPr lang="es-ES" altLang="es-CR" sz="3200" dirty="0" smtClean="0">
              <a:latin typeface="+mj-lt"/>
            </a:endParaRPr>
          </a:p>
        </p:txBody>
      </p:sp>
      <p:sp>
        <p:nvSpPr>
          <p:cNvPr id="80904" name="Rectangle 8"/>
          <p:cNvSpPr>
            <a:spLocks noGrp="1" noChangeArrowheads="1"/>
          </p:cNvSpPr>
          <p:nvPr>
            <p:ph type="title"/>
          </p:nvPr>
        </p:nvSpPr>
        <p:spPr bwMode="auto">
          <a:xfrm>
            <a:off x="179512" y="188913"/>
            <a:ext cx="8856984" cy="722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r>
              <a:rPr lang="es-MX" altLang="es-CR" sz="3600" dirty="0" err="1" smtClean="0">
                <a:solidFill>
                  <a:schemeClr val="tx1"/>
                </a:solidFill>
              </a:rPr>
              <a:t>Method</a:t>
            </a:r>
            <a:r>
              <a:rPr lang="es-MX" altLang="es-CR" sz="3600" dirty="0" smtClean="0">
                <a:solidFill>
                  <a:schemeClr val="tx1"/>
                </a:solidFill>
              </a:rPr>
              <a:t> </a:t>
            </a:r>
            <a:r>
              <a:rPr lang="es-MX" altLang="es-CR" sz="3600" dirty="0" err="1" smtClean="0">
                <a:solidFill>
                  <a:schemeClr val="tx1"/>
                </a:solidFill>
              </a:rPr>
              <a:t>to</a:t>
            </a:r>
            <a:r>
              <a:rPr lang="es-MX" altLang="es-CR" sz="3600" dirty="0" smtClean="0">
                <a:solidFill>
                  <a:schemeClr val="tx1"/>
                </a:solidFill>
              </a:rPr>
              <a:t> </a:t>
            </a:r>
            <a:r>
              <a:rPr lang="es-MX" altLang="es-CR" sz="3600" dirty="0" err="1" smtClean="0">
                <a:solidFill>
                  <a:schemeClr val="tx1"/>
                </a:solidFill>
              </a:rPr>
              <a:t>calculate</a:t>
            </a:r>
            <a:r>
              <a:rPr lang="es-MX" altLang="es-CR" sz="3600" dirty="0" smtClean="0">
                <a:solidFill>
                  <a:schemeClr val="tx1"/>
                </a:solidFill>
              </a:rPr>
              <a:t> </a:t>
            </a:r>
            <a:r>
              <a:rPr lang="es-MX" altLang="es-CR" sz="3600" dirty="0" err="1" smtClean="0">
                <a:solidFill>
                  <a:schemeClr val="tx1"/>
                </a:solidFill>
              </a:rPr>
              <a:t>sectoral</a:t>
            </a:r>
            <a:r>
              <a:rPr lang="es-MX" altLang="es-CR" sz="3600" dirty="0" smtClean="0">
                <a:solidFill>
                  <a:schemeClr val="tx1"/>
                </a:solidFill>
              </a:rPr>
              <a:t> </a:t>
            </a:r>
            <a:r>
              <a:rPr lang="es-MX" altLang="es-CR" sz="3600" dirty="0" err="1" smtClean="0">
                <a:solidFill>
                  <a:schemeClr val="tx1"/>
                </a:solidFill>
              </a:rPr>
              <a:t>employment</a:t>
            </a:r>
            <a:endParaRPr lang="es-ES" altLang="es-CR" dirty="0" smtClean="0">
              <a:solidFill>
                <a:schemeClr val="tx1"/>
              </a:solidFill>
            </a:endParaRPr>
          </a:p>
        </p:txBody>
      </p:sp>
    </p:spTree>
    <p:extLst>
      <p:ext uri="{BB962C8B-B14F-4D97-AF65-F5344CB8AC3E}">
        <p14:creationId xmlns:p14="http://schemas.microsoft.com/office/powerpoint/2010/main" val="3655056435"/>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25" name="18 Título"/>
          <p:cNvSpPr>
            <a:spLocks noGrp="1"/>
          </p:cNvSpPr>
          <p:nvPr>
            <p:ph type="title"/>
          </p:nvPr>
        </p:nvSpPr>
        <p:spPr bwMode="auto">
          <a:xfrm>
            <a:off x="87133" y="764704"/>
            <a:ext cx="8928992" cy="233238"/>
          </a:xfrm>
        </p:spPr>
        <p:txBody>
          <a:bodyPr wrap="square" numCol="1" anchorCtr="0" compatLnSpc="1">
            <a:prstTxWarp prst="textNoShape">
              <a:avLst/>
            </a:prstTxWarp>
            <a:noAutofit/>
          </a:bodyPr>
          <a:lstStyle/>
          <a:p>
            <a:pPr algn="ctr"/>
            <a:r>
              <a:rPr lang="en-US" altLang="es-CR" sz="2400" dirty="0" smtClean="0">
                <a:solidFill>
                  <a:schemeClr val="tx1"/>
                </a:solidFill>
              </a:rPr>
              <a:t>Step 2: Gross Value of Production Calculation for 2015-2017</a:t>
            </a:r>
            <a:endParaRPr lang="es-MX" altLang="es-CR" sz="2400" baseline="30000" dirty="0" smtClean="0"/>
          </a:p>
        </p:txBody>
      </p:sp>
      <p:sp>
        <p:nvSpPr>
          <p:cNvPr id="2" name="1 CuadroTexto"/>
          <p:cNvSpPr txBox="1">
            <a:spLocks noChangeArrowheads="1"/>
          </p:cNvSpPr>
          <p:nvPr/>
        </p:nvSpPr>
        <p:spPr bwMode="auto">
          <a:xfrm>
            <a:off x="357158" y="6286520"/>
            <a:ext cx="73453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CR" altLang="es-CR" b="1" dirty="0" err="1" smtClean="0"/>
              <a:t>Source</a:t>
            </a:r>
            <a:r>
              <a:rPr lang="es-CR" altLang="es-CR" b="1" dirty="0" smtClean="0"/>
              <a:t>:</a:t>
            </a:r>
            <a:r>
              <a:rPr lang="es-CR" altLang="es-CR" dirty="0" smtClean="0"/>
              <a:t> </a:t>
            </a:r>
            <a:r>
              <a:rPr lang="es-CR" altLang="es-CR" dirty="0" err="1" smtClean="0"/>
              <a:t>Employment</a:t>
            </a:r>
            <a:r>
              <a:rPr lang="es-CR" altLang="es-CR" dirty="0" smtClean="0"/>
              <a:t> </a:t>
            </a:r>
            <a:r>
              <a:rPr lang="es-CR" altLang="es-CR" dirty="0" err="1" smtClean="0"/>
              <a:t>Proyection</a:t>
            </a:r>
            <a:r>
              <a:rPr lang="es-CR" altLang="es-CR" dirty="0" smtClean="0"/>
              <a:t> </a:t>
            </a:r>
            <a:r>
              <a:rPr lang="es-CR" altLang="es-CR" dirty="0" err="1" smtClean="0"/>
              <a:t>Model</a:t>
            </a:r>
            <a:endParaRPr lang="es-CR" altLang="es-C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88" y="1131888"/>
            <a:ext cx="8480425" cy="4385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7887066"/>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p:cNvSpPr>
          <p:nvPr>
            <p:ph type="body" sz="quarter" idx="17"/>
          </p:nvPr>
        </p:nvSpPr>
        <p:spPr>
          <a:xfrm>
            <a:off x="755576" y="1556792"/>
            <a:ext cx="7272338" cy="3847207"/>
          </a:xfrm>
        </p:spPr>
        <p:txBody>
          <a:bodyPr/>
          <a:lstStyle/>
          <a:p>
            <a:pPr marL="0" indent="0" algn="ctr">
              <a:buFont typeface="Wingdings" pitchFamily="2" charset="2"/>
              <a:buNone/>
            </a:pPr>
            <a:endParaRPr lang="es-ES" altLang="es-CR" sz="2000" dirty="0" smtClean="0"/>
          </a:p>
          <a:p>
            <a:pPr algn="l"/>
            <a:r>
              <a:rPr lang="en-US" altLang="es-CR" sz="2800" dirty="0" smtClean="0">
                <a:latin typeface="+mj-lt"/>
              </a:rPr>
              <a:t>The new multiplication by the level of labor force demand (left column) yields the level of specialization (congruent with the one of 2013) of the demand for the different types of labor derived from the final demand vector</a:t>
            </a:r>
          </a:p>
          <a:p>
            <a:pPr algn="l"/>
            <a:endParaRPr lang="en-US" altLang="es-CR" sz="2800" dirty="0" smtClean="0">
              <a:latin typeface="+mj-lt"/>
            </a:endParaRPr>
          </a:p>
          <a:p>
            <a:pPr algn="l"/>
            <a:r>
              <a:rPr lang="en-US" altLang="es-CR" sz="2800" dirty="0" smtClean="0">
                <a:latin typeface="+mj-lt"/>
              </a:rPr>
              <a:t>Adding up the column for the ten sectors yields total employment </a:t>
            </a:r>
            <a:endParaRPr lang="es-ES" altLang="es-CR" sz="2800" dirty="0" smtClean="0">
              <a:latin typeface="+mj-lt"/>
            </a:endParaRPr>
          </a:p>
        </p:txBody>
      </p:sp>
      <p:sp>
        <p:nvSpPr>
          <p:cNvPr id="80904" name="Rectangle 8"/>
          <p:cNvSpPr>
            <a:spLocks noGrp="1" noChangeArrowheads="1"/>
          </p:cNvSpPr>
          <p:nvPr>
            <p:ph type="title"/>
          </p:nvPr>
        </p:nvSpPr>
        <p:spPr bwMode="auto">
          <a:xfrm>
            <a:off x="179512" y="188913"/>
            <a:ext cx="8856984" cy="722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r>
              <a:rPr lang="es-MX" altLang="es-CR" sz="3200" dirty="0" err="1" smtClean="0">
                <a:solidFill>
                  <a:schemeClr val="tx1"/>
                </a:solidFill>
              </a:rPr>
              <a:t>Method</a:t>
            </a:r>
            <a:r>
              <a:rPr lang="es-MX" altLang="es-CR" sz="3200" dirty="0" smtClean="0">
                <a:solidFill>
                  <a:schemeClr val="tx1"/>
                </a:solidFill>
              </a:rPr>
              <a:t> </a:t>
            </a:r>
            <a:r>
              <a:rPr lang="es-MX" altLang="es-CR" sz="3200" dirty="0" err="1" smtClean="0">
                <a:solidFill>
                  <a:schemeClr val="tx1"/>
                </a:solidFill>
              </a:rPr>
              <a:t>to</a:t>
            </a:r>
            <a:r>
              <a:rPr lang="es-MX" altLang="es-CR" sz="3200" dirty="0" smtClean="0">
                <a:solidFill>
                  <a:schemeClr val="tx1"/>
                </a:solidFill>
              </a:rPr>
              <a:t> </a:t>
            </a:r>
            <a:r>
              <a:rPr lang="es-MX" altLang="es-CR" sz="3200" dirty="0" err="1" smtClean="0">
                <a:solidFill>
                  <a:schemeClr val="tx1"/>
                </a:solidFill>
              </a:rPr>
              <a:t>calculate</a:t>
            </a:r>
            <a:r>
              <a:rPr lang="es-MX" altLang="es-CR" sz="3200" dirty="0" smtClean="0">
                <a:solidFill>
                  <a:schemeClr val="tx1"/>
                </a:solidFill>
              </a:rPr>
              <a:t> </a:t>
            </a:r>
            <a:r>
              <a:rPr lang="es-MX" altLang="es-CR" sz="3200" dirty="0" err="1" smtClean="0">
                <a:solidFill>
                  <a:schemeClr val="tx1"/>
                </a:solidFill>
              </a:rPr>
              <a:t>sectoral</a:t>
            </a:r>
            <a:r>
              <a:rPr lang="es-MX" altLang="es-CR" sz="3200" dirty="0" smtClean="0">
                <a:solidFill>
                  <a:schemeClr val="tx1"/>
                </a:solidFill>
              </a:rPr>
              <a:t> </a:t>
            </a:r>
            <a:r>
              <a:rPr lang="es-MX" altLang="es-CR" sz="3200" dirty="0" err="1" smtClean="0">
                <a:solidFill>
                  <a:schemeClr val="tx1"/>
                </a:solidFill>
              </a:rPr>
              <a:t>employment</a:t>
            </a:r>
            <a:endParaRPr lang="es-ES" altLang="es-CR" dirty="0" smtClean="0">
              <a:solidFill>
                <a:schemeClr val="tx1"/>
              </a:solidFill>
            </a:endParaRPr>
          </a:p>
        </p:txBody>
      </p:sp>
    </p:spTree>
    <p:extLst>
      <p:ext uri="{BB962C8B-B14F-4D97-AF65-F5344CB8AC3E}">
        <p14:creationId xmlns:p14="http://schemas.microsoft.com/office/powerpoint/2010/main" val="2386910628"/>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25" name="18 Título"/>
          <p:cNvSpPr>
            <a:spLocks noGrp="1"/>
          </p:cNvSpPr>
          <p:nvPr>
            <p:ph type="title"/>
          </p:nvPr>
        </p:nvSpPr>
        <p:spPr bwMode="auto">
          <a:xfrm>
            <a:off x="107504" y="476672"/>
            <a:ext cx="8928992" cy="449262"/>
          </a:xfrm>
        </p:spPr>
        <p:txBody>
          <a:bodyPr wrap="square" numCol="1" anchorCtr="0" compatLnSpc="1">
            <a:prstTxWarp prst="textNoShape">
              <a:avLst/>
            </a:prstTxWarp>
            <a:noAutofit/>
          </a:bodyPr>
          <a:lstStyle/>
          <a:p>
            <a:r>
              <a:rPr lang="en-US" altLang="es-CR" sz="2400" dirty="0" smtClean="0">
                <a:solidFill>
                  <a:schemeClr val="tx1"/>
                </a:solidFill>
              </a:rPr>
              <a:t>Step 3: Gross Value of Production Calculation for 2015-2017</a:t>
            </a:r>
            <a:endParaRPr lang="es-MX" altLang="es-CR" sz="2400" baseline="30000" dirty="0" smtClean="0"/>
          </a:p>
        </p:txBody>
      </p:sp>
      <p:sp>
        <p:nvSpPr>
          <p:cNvPr id="2" name="1 CuadroTexto"/>
          <p:cNvSpPr txBox="1">
            <a:spLocks noChangeArrowheads="1"/>
          </p:cNvSpPr>
          <p:nvPr/>
        </p:nvSpPr>
        <p:spPr bwMode="auto">
          <a:xfrm>
            <a:off x="2051720" y="6500834"/>
            <a:ext cx="5663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CR" altLang="es-CR" b="1" dirty="0" err="1" smtClean="0"/>
              <a:t>Source</a:t>
            </a:r>
            <a:r>
              <a:rPr lang="es-CR" altLang="es-CR" b="1" dirty="0" smtClean="0"/>
              <a:t>:</a:t>
            </a:r>
            <a:r>
              <a:rPr lang="es-CR" altLang="es-CR" dirty="0" smtClean="0"/>
              <a:t> </a:t>
            </a:r>
            <a:r>
              <a:rPr lang="es-CR" altLang="es-CR" dirty="0" err="1" smtClean="0"/>
              <a:t>Employment</a:t>
            </a:r>
            <a:r>
              <a:rPr lang="es-CR" altLang="es-CR" dirty="0" smtClean="0"/>
              <a:t> </a:t>
            </a:r>
            <a:r>
              <a:rPr lang="es-CR" altLang="es-CR" dirty="0" err="1" smtClean="0"/>
              <a:t>Proyection</a:t>
            </a:r>
            <a:r>
              <a:rPr lang="es-CR" altLang="es-CR" dirty="0" smtClean="0"/>
              <a:t> </a:t>
            </a:r>
            <a:r>
              <a:rPr lang="es-CR" altLang="es-CR" dirty="0" err="1" smtClean="0"/>
              <a:t>Model</a:t>
            </a:r>
            <a:endParaRPr lang="es-CR" altLang="es-CR" dirty="0"/>
          </a:p>
        </p:txBody>
      </p:sp>
      <p:sp>
        <p:nvSpPr>
          <p:cNvPr id="6" name="4 Flecha derecha"/>
          <p:cNvSpPr/>
          <p:nvPr/>
        </p:nvSpPr>
        <p:spPr>
          <a:xfrm>
            <a:off x="14411325" y="7219950"/>
            <a:ext cx="1295400" cy="32385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R" sz="110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00" y="1196752"/>
            <a:ext cx="8820829" cy="5326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8894692"/>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8 Título"/>
          <p:cNvSpPr>
            <a:spLocks noGrp="1"/>
          </p:cNvSpPr>
          <p:nvPr>
            <p:ph type="title"/>
          </p:nvPr>
        </p:nvSpPr>
        <p:spPr bwMode="auto">
          <a:xfrm>
            <a:off x="457199" y="188640"/>
            <a:ext cx="8229600" cy="809625"/>
          </a:xfrm>
        </p:spPr>
        <p:txBody>
          <a:bodyPr wrap="square" numCol="1" anchorCtr="0" compatLnSpc="1">
            <a:prstTxWarp prst="textNoShape">
              <a:avLst/>
            </a:prstTxWarp>
            <a:noAutofit/>
          </a:bodyPr>
          <a:lstStyle/>
          <a:p>
            <a:pPr>
              <a:defRPr/>
            </a:pPr>
            <a:r>
              <a:rPr lang="es-MX" altLang="es-CR" sz="2800" dirty="0" smtClean="0">
                <a:solidFill>
                  <a:schemeClr val="tx1"/>
                </a:solidFill>
              </a:rPr>
              <a:t>Benchmarking: </a:t>
            </a:r>
            <a:r>
              <a:rPr lang="es-MX" altLang="es-CR" sz="2800" dirty="0" err="1" smtClean="0">
                <a:solidFill>
                  <a:schemeClr val="tx1"/>
                </a:solidFill>
              </a:rPr>
              <a:t>Comparing</a:t>
            </a:r>
            <a:r>
              <a:rPr lang="es-MX" altLang="es-CR" sz="2800" dirty="0" smtClean="0">
                <a:solidFill>
                  <a:schemeClr val="tx1"/>
                </a:solidFill>
              </a:rPr>
              <a:t> </a:t>
            </a:r>
            <a:r>
              <a:rPr lang="es-MX" altLang="es-CR" sz="2800" dirty="0" err="1" smtClean="0">
                <a:solidFill>
                  <a:schemeClr val="tx1"/>
                </a:solidFill>
              </a:rPr>
              <a:t>model</a:t>
            </a:r>
            <a:r>
              <a:rPr lang="es-MX" altLang="es-CR" sz="2800" dirty="0" smtClean="0">
                <a:solidFill>
                  <a:schemeClr val="tx1"/>
                </a:solidFill>
              </a:rPr>
              <a:t> </a:t>
            </a:r>
            <a:r>
              <a:rPr lang="es-MX" altLang="es-CR" sz="2800" dirty="0" err="1" smtClean="0">
                <a:solidFill>
                  <a:schemeClr val="tx1"/>
                </a:solidFill>
              </a:rPr>
              <a:t>results</a:t>
            </a:r>
            <a:r>
              <a:rPr lang="es-MX" altLang="es-CR" sz="2800" dirty="0" smtClean="0">
                <a:solidFill>
                  <a:schemeClr val="tx1"/>
                </a:solidFill>
              </a:rPr>
              <a:t> </a:t>
            </a:r>
            <a:r>
              <a:rPr lang="es-MX" altLang="es-CR" sz="2800" dirty="0" err="1" smtClean="0">
                <a:solidFill>
                  <a:schemeClr val="tx1"/>
                </a:solidFill>
              </a:rPr>
              <a:t>with</a:t>
            </a:r>
            <a:r>
              <a:rPr lang="es-MX" altLang="es-CR" sz="2800" dirty="0" smtClean="0">
                <a:solidFill>
                  <a:schemeClr val="tx1"/>
                </a:solidFill>
              </a:rPr>
              <a:t> </a:t>
            </a:r>
            <a:r>
              <a:rPr lang="es-MX" altLang="es-CR" sz="2800" dirty="0" err="1" smtClean="0">
                <a:solidFill>
                  <a:schemeClr val="tx1"/>
                </a:solidFill>
              </a:rPr>
              <a:t>those</a:t>
            </a:r>
            <a:r>
              <a:rPr lang="es-MX" altLang="es-CR" sz="2800" dirty="0" smtClean="0">
                <a:solidFill>
                  <a:schemeClr val="tx1"/>
                </a:solidFill>
              </a:rPr>
              <a:t> of </a:t>
            </a:r>
            <a:r>
              <a:rPr lang="es-MX" altLang="es-CR" sz="2800" dirty="0" err="1" smtClean="0">
                <a:solidFill>
                  <a:schemeClr val="tx1"/>
                </a:solidFill>
              </a:rPr>
              <a:t>the</a:t>
            </a:r>
            <a:r>
              <a:rPr lang="es-MX" altLang="es-CR" sz="2800" dirty="0" smtClean="0">
                <a:solidFill>
                  <a:schemeClr val="tx1"/>
                </a:solidFill>
              </a:rPr>
              <a:t> </a:t>
            </a:r>
            <a:r>
              <a:rPr lang="es-MX" altLang="es-CR" sz="2800" dirty="0" err="1" smtClean="0">
                <a:solidFill>
                  <a:schemeClr val="tx1"/>
                </a:solidFill>
              </a:rPr>
              <a:t>National</a:t>
            </a:r>
            <a:r>
              <a:rPr lang="es-MX" altLang="es-CR" sz="2800" dirty="0" smtClean="0">
                <a:solidFill>
                  <a:schemeClr val="tx1"/>
                </a:solidFill>
              </a:rPr>
              <a:t> </a:t>
            </a:r>
            <a:r>
              <a:rPr lang="es-MX" altLang="es-CR" sz="2800" dirty="0" err="1" smtClean="0">
                <a:solidFill>
                  <a:schemeClr val="tx1"/>
                </a:solidFill>
              </a:rPr>
              <a:t>Household</a:t>
            </a:r>
            <a:r>
              <a:rPr lang="es-MX" altLang="es-CR" sz="2800" dirty="0" smtClean="0">
                <a:solidFill>
                  <a:schemeClr val="tx1"/>
                </a:solidFill>
              </a:rPr>
              <a:t>  </a:t>
            </a:r>
            <a:r>
              <a:rPr lang="es-MX" altLang="es-CR" sz="2800" dirty="0" err="1" smtClean="0">
                <a:solidFill>
                  <a:schemeClr val="tx1"/>
                </a:solidFill>
              </a:rPr>
              <a:t>Survey</a:t>
            </a:r>
            <a:r>
              <a:rPr lang="es-MX" altLang="es-CR" sz="2800" dirty="0" smtClean="0">
                <a:solidFill>
                  <a:schemeClr val="tx1"/>
                </a:solidFill>
              </a:rPr>
              <a:t>,  2012-2015</a:t>
            </a:r>
            <a:endParaRPr lang="es-MX" altLang="es-CR" sz="2800" baseline="30000" dirty="0" smtClean="0"/>
          </a:p>
        </p:txBody>
      </p:sp>
      <p:sp>
        <p:nvSpPr>
          <p:cNvPr id="24581" name="Text Box 5"/>
          <p:cNvSpPr txBox="1">
            <a:spLocks noChangeArrowheads="1"/>
          </p:cNvSpPr>
          <p:nvPr/>
        </p:nvSpPr>
        <p:spPr bwMode="auto">
          <a:xfrm>
            <a:off x="519113" y="5737225"/>
            <a:ext cx="79914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CR" sz="2000" b="1" dirty="0" err="1" smtClean="0"/>
              <a:t>The</a:t>
            </a:r>
            <a:r>
              <a:rPr lang="es-ES" altLang="es-CR" sz="2000" b="1" dirty="0" smtClean="0"/>
              <a:t> </a:t>
            </a:r>
            <a:r>
              <a:rPr lang="es-ES" altLang="es-CR" sz="2000" b="1" dirty="0" err="1" smtClean="0"/>
              <a:t>black</a:t>
            </a:r>
            <a:r>
              <a:rPr lang="es-ES" altLang="es-CR" sz="2000" b="1" dirty="0" smtClean="0"/>
              <a:t> </a:t>
            </a:r>
            <a:r>
              <a:rPr lang="es-ES" altLang="es-CR" sz="2000" b="1" dirty="0" err="1" smtClean="0"/>
              <a:t>bars</a:t>
            </a:r>
            <a:r>
              <a:rPr lang="es-ES" altLang="es-CR" sz="2000" b="1" dirty="0" smtClean="0"/>
              <a:t> are </a:t>
            </a:r>
            <a:r>
              <a:rPr lang="es-ES" altLang="es-CR" sz="2000" b="1" dirty="0" err="1" smtClean="0"/>
              <a:t>the</a:t>
            </a:r>
            <a:r>
              <a:rPr lang="es-ES" altLang="es-CR" sz="2000" b="1" dirty="0" smtClean="0"/>
              <a:t> </a:t>
            </a:r>
            <a:r>
              <a:rPr lang="es-ES" altLang="es-CR" sz="2000" b="1" dirty="0" err="1" smtClean="0"/>
              <a:t>historical</a:t>
            </a:r>
            <a:r>
              <a:rPr lang="es-ES" altLang="es-CR" sz="2000" b="1" dirty="0" smtClean="0"/>
              <a:t> base, </a:t>
            </a:r>
            <a:r>
              <a:rPr lang="es-ES" altLang="es-CR" sz="2000" b="1" dirty="0" err="1" smtClean="0"/>
              <a:t>the</a:t>
            </a:r>
            <a:r>
              <a:rPr lang="es-ES" altLang="es-CR" sz="2000" b="1" dirty="0" smtClean="0"/>
              <a:t> grey </a:t>
            </a:r>
            <a:r>
              <a:rPr lang="es-ES" altLang="es-CR" sz="2000" b="1" dirty="0" err="1" smtClean="0"/>
              <a:t>ones</a:t>
            </a:r>
            <a:r>
              <a:rPr lang="es-ES" altLang="es-CR" sz="2000" b="1" dirty="0" smtClean="0"/>
              <a:t> are </a:t>
            </a:r>
            <a:r>
              <a:rPr lang="es-ES" altLang="es-CR" sz="2000" b="1" dirty="0" err="1" smtClean="0"/>
              <a:t>the</a:t>
            </a:r>
            <a:r>
              <a:rPr lang="es-ES" altLang="es-CR" sz="2000" b="1" dirty="0" smtClean="0"/>
              <a:t> </a:t>
            </a:r>
            <a:r>
              <a:rPr lang="es-ES" altLang="es-CR" sz="2000" b="1" dirty="0" err="1" smtClean="0"/>
              <a:t>model</a:t>
            </a:r>
            <a:r>
              <a:rPr lang="es-ES" altLang="es-CR" sz="2000" b="1" dirty="0" smtClean="0"/>
              <a:t> </a:t>
            </a:r>
            <a:r>
              <a:rPr lang="es-ES" altLang="es-CR" sz="2000" b="1" dirty="0" err="1" smtClean="0"/>
              <a:t>results</a:t>
            </a:r>
            <a:endParaRPr lang="es-ES" altLang="es-CR" sz="2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276" y="1412776"/>
            <a:ext cx="7195446"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4 Marcador de contenido"/>
          <p:cNvSpPr>
            <a:spLocks noGrp="1"/>
          </p:cNvSpPr>
          <p:nvPr>
            <p:ph idx="1"/>
          </p:nvPr>
        </p:nvSpPr>
        <p:spPr>
          <a:xfrm>
            <a:off x="179388" y="908050"/>
            <a:ext cx="8569325" cy="5761038"/>
          </a:xfrm>
        </p:spPr>
        <p:txBody>
          <a:bodyPr>
            <a:noAutofit/>
          </a:bodyPr>
          <a:lstStyle/>
          <a:p>
            <a:pPr marL="342900" lvl="1" indent="-342900">
              <a:spcBef>
                <a:spcPts val="1200"/>
              </a:spcBef>
              <a:buSzPct val="150000"/>
              <a:buFont typeface="Arial" charset="0"/>
              <a:buChar char="•"/>
            </a:pPr>
            <a:r>
              <a:rPr lang="en-US" altLang="es-CR" sz="2800" i="0" dirty="0" smtClean="0"/>
              <a:t>The </a:t>
            </a:r>
            <a:r>
              <a:rPr lang="en-US" altLang="es-CR" sz="2800" b="1" i="0" dirty="0" smtClean="0"/>
              <a:t>objective</a:t>
            </a:r>
            <a:r>
              <a:rPr lang="en-US" altLang="es-CR" sz="2800" i="0" dirty="0" smtClean="0"/>
              <a:t> is to estimate the employment generation at each sector based on assumptions on the evolution of the components of domestic demand.  A typical </a:t>
            </a:r>
            <a:r>
              <a:rPr lang="en-US" altLang="es-CR" sz="2800" i="0" u="sng" dirty="0" smtClean="0"/>
              <a:t>input-output application</a:t>
            </a:r>
          </a:p>
          <a:p>
            <a:pPr marL="342900" lvl="1" indent="-342900">
              <a:spcBef>
                <a:spcPts val="1200"/>
              </a:spcBef>
              <a:buSzPct val="150000"/>
              <a:buFont typeface="Arial" charset="0"/>
              <a:buChar char="•"/>
            </a:pPr>
            <a:r>
              <a:rPr lang="en-US" altLang="es-CR" sz="2800" i="0" dirty="0" smtClean="0"/>
              <a:t>The analysis was performed based on a Panamanian input product matrix, developed by the EORA project (2013). </a:t>
            </a:r>
          </a:p>
          <a:p>
            <a:pPr marL="342900" lvl="1" indent="-342900">
              <a:spcBef>
                <a:spcPts val="1200"/>
              </a:spcBef>
              <a:buSzPct val="150000"/>
              <a:buFont typeface="Arial" charset="0"/>
              <a:buChar char="•"/>
            </a:pPr>
            <a:r>
              <a:rPr lang="en-US" altLang="es-CR" sz="2800" i="0" dirty="0" smtClean="0"/>
              <a:t>This matrix met the technical criteria of </a:t>
            </a:r>
            <a:r>
              <a:rPr lang="en-US" altLang="es-CR" sz="2800" i="0" dirty="0" err="1" smtClean="0"/>
              <a:t>multisectoral</a:t>
            </a:r>
            <a:r>
              <a:rPr lang="en-US" altLang="es-CR" sz="2800" i="0" dirty="0" smtClean="0"/>
              <a:t> analysis, but it is not official</a:t>
            </a:r>
          </a:p>
          <a:p>
            <a:pPr marL="342900" lvl="1" indent="-342900">
              <a:spcBef>
                <a:spcPts val="1200"/>
              </a:spcBef>
              <a:buSzPct val="150000"/>
              <a:buFont typeface="Arial" charset="0"/>
              <a:buChar char="•"/>
            </a:pPr>
            <a:r>
              <a:rPr lang="en-US" altLang="es-CR" sz="2800" i="0" dirty="0" smtClean="0"/>
              <a:t>The endogenous variable is direct employment generation. </a:t>
            </a:r>
          </a:p>
          <a:p>
            <a:pPr marL="342900" lvl="1" indent="-342900">
              <a:spcBef>
                <a:spcPts val="1200"/>
              </a:spcBef>
              <a:buSzPct val="150000"/>
              <a:buFont typeface="Arial" charset="0"/>
              <a:buChar char="•"/>
            </a:pPr>
            <a:r>
              <a:rPr lang="en-US" altLang="es-CR" sz="2800" i="0" dirty="0" smtClean="0"/>
              <a:t>The results are presented using historical evolution (2011-2014) as a benchmark.  Forecast is done for a short-term horizon (2015-2020).</a:t>
            </a:r>
            <a:endParaRPr lang="es-MX" altLang="es-CR" sz="2800" dirty="0" smtClean="0"/>
          </a:p>
        </p:txBody>
      </p:sp>
      <p:sp>
        <p:nvSpPr>
          <p:cNvPr id="12292" name="5 Marcador de número de diapositiva"/>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C44CADF3-3F58-4E1A-AC15-5832E2A84C0E}" type="slidenum">
              <a:rPr lang="es-MX">
                <a:solidFill>
                  <a:srgbClr val="898989"/>
                </a:solidFill>
              </a:rPr>
              <a:pPr>
                <a:defRPr/>
              </a:pPr>
              <a:t>2</a:t>
            </a:fld>
            <a:endParaRPr lang="es-MX">
              <a:solidFill>
                <a:srgbClr val="898989"/>
              </a:solidFill>
            </a:endParaRPr>
          </a:p>
        </p:txBody>
      </p:sp>
      <p:sp>
        <p:nvSpPr>
          <p:cNvPr id="12291" name="3 Título"/>
          <p:cNvSpPr>
            <a:spLocks noGrp="1"/>
          </p:cNvSpPr>
          <p:nvPr>
            <p:ph type="title" idx="4294967295"/>
          </p:nvPr>
        </p:nvSpPr>
        <p:spPr>
          <a:xfrm>
            <a:off x="323528" y="116632"/>
            <a:ext cx="8229600" cy="720725"/>
          </a:xfrm>
        </p:spPr>
        <p:txBody>
          <a:bodyPr>
            <a:normAutofit fontScale="90000"/>
          </a:bodyPr>
          <a:lstStyle/>
          <a:p>
            <a:pPr eaLnBrk="1" fontAlgn="auto" hangingPunct="1">
              <a:spcAft>
                <a:spcPts val="0"/>
              </a:spcAft>
              <a:defRPr/>
            </a:pPr>
            <a:r>
              <a:rPr lang="es-MX" dirty="0" err="1" smtClean="0"/>
              <a:t>summary</a:t>
            </a:r>
            <a:endParaRPr lang="es-MX" dirty="0"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wipe(up)">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wipe(up)">
                                      <p:cBhvr>
                                        <p:cTn id="12" dur="500"/>
                                        <p:tgtEl>
                                          <p:spTgt spid="133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wipe(up)">
                                      <p:cBhvr>
                                        <p:cTn id="17" dur="500"/>
                                        <p:tgtEl>
                                          <p:spTgt spid="133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wipe(up)">
                                      <p:cBhvr>
                                        <p:cTn id="22" dur="500"/>
                                        <p:tgtEl>
                                          <p:spTgt spid="133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3314">
                                            <p:txEl>
                                              <p:pRg st="4" end="4"/>
                                            </p:txEl>
                                          </p:spTgt>
                                        </p:tgtEl>
                                        <p:attrNameLst>
                                          <p:attrName>style.visibility</p:attrName>
                                        </p:attrNameLst>
                                      </p:cBhvr>
                                      <p:to>
                                        <p:strVal val="visible"/>
                                      </p:to>
                                    </p:set>
                                    <p:animEffect transition="in" filter="wipe(up)">
                                      <p:cBhvr>
                                        <p:cTn id="27" dur="500"/>
                                        <p:tgtEl>
                                          <p:spTgt spid="13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4 Marcador de contenido"/>
          <p:cNvSpPr>
            <a:spLocks noGrp="1"/>
          </p:cNvSpPr>
          <p:nvPr>
            <p:ph idx="1"/>
          </p:nvPr>
        </p:nvSpPr>
        <p:spPr>
          <a:xfrm>
            <a:off x="395536" y="1772816"/>
            <a:ext cx="8229600" cy="3600400"/>
          </a:xfrm>
        </p:spPr>
        <p:txBody>
          <a:bodyPr/>
          <a:lstStyle/>
          <a:p>
            <a:pPr marL="0" indent="0" algn="ctr">
              <a:buNone/>
            </a:pPr>
            <a:r>
              <a:rPr lang="es-MX" altLang="es-CR" sz="3200" b="1" dirty="0" err="1" smtClean="0">
                <a:solidFill>
                  <a:schemeClr val="tx2"/>
                </a:solidFill>
              </a:rPr>
              <a:t>Scenarios</a:t>
            </a:r>
            <a:r>
              <a:rPr lang="es-MX" altLang="es-CR" sz="3200" b="1" dirty="0" smtClean="0">
                <a:solidFill>
                  <a:schemeClr val="tx2"/>
                </a:solidFill>
              </a:rPr>
              <a:t> and </a:t>
            </a:r>
            <a:r>
              <a:rPr lang="es-MX" altLang="es-CR" sz="3200" b="1" dirty="0" err="1" smtClean="0">
                <a:solidFill>
                  <a:schemeClr val="tx2"/>
                </a:solidFill>
              </a:rPr>
              <a:t>Foresight</a:t>
            </a:r>
            <a:r>
              <a:rPr lang="es-MX" altLang="es-CR" sz="3200" b="1" dirty="0" smtClean="0">
                <a:solidFill>
                  <a:schemeClr val="tx2"/>
                </a:solidFill>
              </a:rPr>
              <a:t>, 2015-2020</a:t>
            </a:r>
          </a:p>
        </p:txBody>
      </p:sp>
      <p:sp>
        <p:nvSpPr>
          <p:cNvPr id="21507" name="2 Marcador de número de diapositiva"/>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4F8532D6-E474-447D-AC65-03B554738686}" type="slidenum">
              <a:rPr lang="es-MX">
                <a:solidFill>
                  <a:srgbClr val="898989"/>
                </a:solidFill>
              </a:rPr>
              <a:pPr>
                <a:defRPr/>
              </a:pPr>
              <a:t>20</a:t>
            </a:fld>
            <a:endParaRPr lang="es-MX">
              <a:solidFill>
                <a:srgbClr val="898989"/>
              </a:solidFill>
            </a:endParaRPr>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8 Título"/>
          <p:cNvSpPr>
            <a:spLocks noGrp="1"/>
          </p:cNvSpPr>
          <p:nvPr>
            <p:ph type="title"/>
          </p:nvPr>
        </p:nvSpPr>
        <p:spPr bwMode="auto">
          <a:xfrm>
            <a:off x="144463" y="26988"/>
            <a:ext cx="8531225" cy="809625"/>
          </a:xfrm>
        </p:spPr>
        <p:txBody>
          <a:bodyPr wrap="square" numCol="1" anchorCtr="0" compatLnSpc="1">
            <a:prstTxWarp prst="textNoShape">
              <a:avLst/>
            </a:prstTxWarp>
            <a:normAutofit/>
          </a:bodyPr>
          <a:lstStyle/>
          <a:p>
            <a:pPr algn="ctr" eaLnBrk="1" hangingPunct="1"/>
            <a:r>
              <a:rPr lang="es-MX" altLang="es-CR" sz="3600" b="1" dirty="0" smtClean="0">
                <a:solidFill>
                  <a:schemeClr val="tx1"/>
                </a:solidFill>
              </a:rPr>
              <a:t>GDP </a:t>
            </a:r>
            <a:r>
              <a:rPr lang="es-MX" altLang="es-CR" sz="3600" b="1" dirty="0" err="1" smtClean="0">
                <a:solidFill>
                  <a:schemeClr val="tx1"/>
                </a:solidFill>
              </a:rPr>
              <a:t>growth</a:t>
            </a:r>
            <a:r>
              <a:rPr lang="es-MX" altLang="es-CR" sz="3600" b="1" dirty="0" smtClean="0">
                <a:solidFill>
                  <a:schemeClr val="tx1"/>
                </a:solidFill>
              </a:rPr>
              <a:t> </a:t>
            </a:r>
            <a:r>
              <a:rPr lang="es-MX" altLang="es-CR" sz="3600" b="1" dirty="0" err="1" smtClean="0">
                <a:solidFill>
                  <a:schemeClr val="tx1"/>
                </a:solidFill>
              </a:rPr>
              <a:t>assumptions</a:t>
            </a:r>
            <a:endParaRPr lang="es-MX" altLang="es-CR" sz="3600" b="1" baseline="30000" dirty="0" smtClean="0">
              <a:solidFill>
                <a:schemeClr val="tx1"/>
              </a:solidFill>
            </a:endParaRPr>
          </a:p>
        </p:txBody>
      </p:sp>
      <p:sp>
        <p:nvSpPr>
          <p:cNvPr id="26629" name="Text Box 5"/>
          <p:cNvSpPr txBox="1">
            <a:spLocks noChangeArrowheads="1"/>
          </p:cNvSpPr>
          <p:nvPr/>
        </p:nvSpPr>
        <p:spPr bwMode="auto">
          <a:xfrm>
            <a:off x="447675" y="6024563"/>
            <a:ext cx="762875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CR" sz="2000" dirty="0" err="1" smtClean="0"/>
              <a:t>The</a:t>
            </a:r>
            <a:r>
              <a:rPr lang="es-ES" altLang="es-CR" sz="2000" dirty="0" smtClean="0"/>
              <a:t> </a:t>
            </a:r>
            <a:r>
              <a:rPr lang="es-ES" altLang="es-CR" sz="2000" dirty="0" err="1" smtClean="0"/>
              <a:t>paths</a:t>
            </a:r>
            <a:r>
              <a:rPr lang="es-ES" altLang="es-CR" sz="2000" dirty="0" smtClean="0"/>
              <a:t> are </a:t>
            </a:r>
            <a:r>
              <a:rPr lang="es-ES" altLang="es-CR" sz="2000" dirty="0" err="1" smtClean="0"/>
              <a:t>what</a:t>
            </a:r>
            <a:r>
              <a:rPr lang="es-ES" altLang="es-CR" sz="2000" dirty="0" smtClean="0"/>
              <a:t> </a:t>
            </a:r>
            <a:r>
              <a:rPr lang="es-ES" altLang="es-CR" sz="2000" dirty="0" err="1" smtClean="0"/>
              <a:t>it</a:t>
            </a:r>
            <a:r>
              <a:rPr lang="es-ES" altLang="es-CR" sz="2000" dirty="0" smtClean="0"/>
              <a:t> </a:t>
            </a:r>
            <a:r>
              <a:rPr lang="es-ES" altLang="es-CR" sz="2000" dirty="0" err="1" smtClean="0"/>
              <a:t>seemed</a:t>
            </a:r>
            <a:r>
              <a:rPr lang="es-ES" altLang="es-CR" sz="2000" dirty="0" smtClean="0"/>
              <a:t> </a:t>
            </a:r>
            <a:r>
              <a:rPr lang="es-ES" altLang="es-CR" sz="2000" dirty="0" err="1" smtClean="0"/>
              <a:t>reasonable</a:t>
            </a:r>
            <a:r>
              <a:rPr lang="es-ES" altLang="es-CR" sz="2000" dirty="0" smtClean="0"/>
              <a:t> </a:t>
            </a:r>
            <a:r>
              <a:rPr lang="es-ES" altLang="es-CR" sz="2000" dirty="0" err="1" smtClean="0"/>
              <a:t>based</a:t>
            </a:r>
            <a:r>
              <a:rPr lang="es-ES" altLang="es-CR" sz="2000" dirty="0" smtClean="0"/>
              <a:t> </a:t>
            </a:r>
            <a:r>
              <a:rPr lang="es-ES" altLang="es-CR" sz="2000" dirty="0" err="1" smtClean="0"/>
              <a:t>on</a:t>
            </a:r>
            <a:r>
              <a:rPr lang="es-ES" altLang="es-CR" sz="2000" dirty="0" smtClean="0"/>
              <a:t> </a:t>
            </a:r>
            <a:r>
              <a:rPr lang="es-ES" altLang="es-CR" sz="2000" dirty="0" err="1" smtClean="0"/>
              <a:t>recent</a:t>
            </a:r>
            <a:r>
              <a:rPr lang="es-ES" altLang="es-CR" sz="2000" dirty="0" smtClean="0"/>
              <a:t> performance</a:t>
            </a:r>
            <a:endParaRPr lang="es-ES" altLang="es-CR" sz="2000" u="sng"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969" y="1052737"/>
            <a:ext cx="7819866"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8 Título"/>
          <p:cNvSpPr>
            <a:spLocks noGrp="1"/>
          </p:cNvSpPr>
          <p:nvPr>
            <p:ph type="title"/>
          </p:nvPr>
        </p:nvSpPr>
        <p:spPr bwMode="auto"/>
        <p:txBody>
          <a:bodyPr wrap="square" numCol="1" anchorCtr="0" compatLnSpc="1">
            <a:prstTxWarp prst="textNoShape">
              <a:avLst/>
            </a:prstTxWarp>
            <a:normAutofit fontScale="90000"/>
          </a:bodyPr>
          <a:lstStyle/>
          <a:p>
            <a:pPr eaLnBrk="1" hangingPunct="1"/>
            <a:r>
              <a:rPr lang="es-CR" altLang="es-CR" sz="2800" b="1" dirty="0" smtClean="0">
                <a:solidFill>
                  <a:schemeClr val="tx1"/>
                </a:solidFill>
              </a:rPr>
              <a:t>Base, </a:t>
            </a:r>
            <a:r>
              <a:rPr lang="es-CR" altLang="es-CR" sz="2800" b="1" dirty="0" err="1" smtClean="0">
                <a:solidFill>
                  <a:schemeClr val="tx1"/>
                </a:solidFill>
              </a:rPr>
              <a:t>pessimistic</a:t>
            </a:r>
            <a:r>
              <a:rPr lang="es-CR" altLang="es-CR" sz="2800" b="1" dirty="0" smtClean="0">
                <a:solidFill>
                  <a:schemeClr val="tx1"/>
                </a:solidFill>
              </a:rPr>
              <a:t> and </a:t>
            </a:r>
            <a:r>
              <a:rPr lang="es-CR" altLang="es-CR" sz="2800" b="1" dirty="0" err="1" smtClean="0">
                <a:solidFill>
                  <a:schemeClr val="tx1"/>
                </a:solidFill>
              </a:rPr>
              <a:t>optimistic</a:t>
            </a:r>
            <a:r>
              <a:rPr lang="es-CR" altLang="es-CR" sz="2800" b="1" dirty="0" smtClean="0">
                <a:solidFill>
                  <a:schemeClr val="tx1"/>
                </a:solidFill>
              </a:rPr>
              <a:t> </a:t>
            </a:r>
            <a:r>
              <a:rPr lang="es-CR" altLang="es-CR" sz="2800" b="1" dirty="0" err="1" smtClean="0">
                <a:solidFill>
                  <a:schemeClr val="tx1"/>
                </a:solidFill>
              </a:rPr>
              <a:t>scenarios</a:t>
            </a:r>
            <a:r>
              <a:rPr lang="es-CR" altLang="es-CR" sz="2800" b="1" dirty="0" smtClean="0">
                <a:solidFill>
                  <a:schemeClr val="tx1"/>
                </a:solidFill>
              </a:rPr>
              <a:t>: 2015-2020</a:t>
            </a:r>
          </a:p>
        </p:txBody>
      </p:sp>
      <p:sp>
        <p:nvSpPr>
          <p:cNvPr id="4" name="3 CuadroTexto"/>
          <p:cNvSpPr txBox="1"/>
          <p:nvPr/>
        </p:nvSpPr>
        <p:spPr>
          <a:xfrm>
            <a:off x="428596" y="6286520"/>
            <a:ext cx="8040919" cy="307777"/>
          </a:xfrm>
          <a:prstGeom prst="rect">
            <a:avLst/>
          </a:prstGeom>
          <a:noFill/>
        </p:spPr>
        <p:txBody>
          <a:bodyPr wrap="none" rtlCol="0">
            <a:spAutoFit/>
          </a:bodyPr>
          <a:lstStyle/>
          <a:p>
            <a:r>
              <a:rPr lang="es-ES" sz="1400" b="1" dirty="0" err="1" smtClean="0"/>
              <a:t>Agriculture</a:t>
            </a:r>
            <a:r>
              <a:rPr lang="es-ES" sz="1400" b="1" dirty="0" smtClean="0"/>
              <a:t>, </a:t>
            </a:r>
            <a:r>
              <a:rPr lang="es-ES" sz="1400" b="1" dirty="0" err="1" smtClean="0"/>
              <a:t>construction</a:t>
            </a:r>
            <a:r>
              <a:rPr lang="es-ES" sz="1400" b="1" dirty="0" smtClean="0"/>
              <a:t>, </a:t>
            </a:r>
            <a:r>
              <a:rPr lang="es-ES" sz="1400" b="1" dirty="0" err="1" smtClean="0"/>
              <a:t>wholesale</a:t>
            </a:r>
            <a:r>
              <a:rPr lang="es-ES" sz="1400" b="1" dirty="0" smtClean="0"/>
              <a:t>, </a:t>
            </a:r>
            <a:r>
              <a:rPr lang="es-ES" sz="1400" b="1" dirty="0" err="1" smtClean="0"/>
              <a:t>retail</a:t>
            </a:r>
            <a:r>
              <a:rPr lang="es-ES" sz="1400" b="1" dirty="0" smtClean="0"/>
              <a:t>, </a:t>
            </a:r>
            <a:r>
              <a:rPr lang="es-ES" sz="1400" b="1" dirty="0" err="1" smtClean="0"/>
              <a:t>hosting</a:t>
            </a:r>
            <a:r>
              <a:rPr lang="es-ES" sz="1400" b="1" dirty="0" smtClean="0"/>
              <a:t>, </a:t>
            </a:r>
            <a:r>
              <a:rPr lang="es-ES" sz="1400" b="1" dirty="0" err="1" smtClean="0"/>
              <a:t>transport</a:t>
            </a:r>
            <a:r>
              <a:rPr lang="es-ES" sz="1400" b="1" dirty="0" smtClean="0"/>
              <a:t>, </a:t>
            </a:r>
            <a:r>
              <a:rPr lang="es-ES" sz="1400" b="1" dirty="0" err="1" smtClean="0"/>
              <a:t>government</a:t>
            </a:r>
            <a:r>
              <a:rPr lang="es-ES" sz="1400" b="1" dirty="0" smtClean="0"/>
              <a:t>, </a:t>
            </a:r>
            <a:r>
              <a:rPr lang="es-ES" sz="1400" b="1" dirty="0" err="1" smtClean="0"/>
              <a:t>services</a:t>
            </a:r>
            <a:r>
              <a:rPr lang="es-ES" sz="1400" b="1" dirty="0" smtClean="0"/>
              <a:t>, </a:t>
            </a:r>
            <a:r>
              <a:rPr lang="es-ES" sz="1400" b="1" dirty="0" err="1" smtClean="0"/>
              <a:t>houselds</a:t>
            </a:r>
            <a:r>
              <a:rPr lang="es-ES" sz="1400" b="1" dirty="0" smtClean="0"/>
              <a:t> and </a:t>
            </a:r>
            <a:r>
              <a:rPr lang="es-ES" sz="1400" b="1" dirty="0" err="1" smtClean="0"/>
              <a:t>others</a:t>
            </a:r>
            <a:endParaRPr lang="es-ES" sz="1400"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063" y="1428750"/>
            <a:ext cx="7809140" cy="4088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7991699"/>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8 Título"/>
          <p:cNvSpPr>
            <a:spLocks noGrp="1"/>
          </p:cNvSpPr>
          <p:nvPr>
            <p:ph type="title"/>
          </p:nvPr>
        </p:nvSpPr>
        <p:spPr bwMode="auto">
          <a:xfrm>
            <a:off x="446088" y="26988"/>
            <a:ext cx="8229600" cy="881062"/>
          </a:xfrm>
        </p:spPr>
        <p:txBody>
          <a:bodyPr wrap="square" numCol="1" anchorCtr="0" compatLnSpc="1">
            <a:prstTxWarp prst="textNoShape">
              <a:avLst/>
            </a:prstTxWarp>
            <a:normAutofit/>
          </a:bodyPr>
          <a:lstStyle/>
          <a:p>
            <a:pPr algn="ctr" eaLnBrk="1" hangingPunct="1"/>
            <a:r>
              <a:rPr lang="es-MX" altLang="es-CR" sz="3200" b="1" dirty="0" err="1" smtClean="0">
                <a:solidFill>
                  <a:schemeClr val="tx1"/>
                </a:solidFill>
              </a:rPr>
              <a:t>Sectoral</a:t>
            </a:r>
            <a:r>
              <a:rPr lang="es-MX" altLang="es-CR" sz="3200" b="1" dirty="0" smtClean="0">
                <a:solidFill>
                  <a:schemeClr val="tx1"/>
                </a:solidFill>
              </a:rPr>
              <a:t> </a:t>
            </a:r>
            <a:r>
              <a:rPr lang="es-MX" altLang="es-CR" sz="3200" b="1" dirty="0" err="1" smtClean="0">
                <a:solidFill>
                  <a:schemeClr val="tx1"/>
                </a:solidFill>
              </a:rPr>
              <a:t>employment</a:t>
            </a:r>
            <a:r>
              <a:rPr lang="es-MX" altLang="es-CR" sz="3200" b="1" dirty="0" smtClean="0">
                <a:solidFill>
                  <a:schemeClr val="tx1"/>
                </a:solidFill>
              </a:rPr>
              <a:t> </a:t>
            </a:r>
            <a:r>
              <a:rPr lang="es-MX" altLang="es-CR" sz="3200" b="1" dirty="0" err="1" smtClean="0">
                <a:solidFill>
                  <a:schemeClr val="tx1"/>
                </a:solidFill>
              </a:rPr>
              <a:t>growth</a:t>
            </a:r>
            <a:r>
              <a:rPr lang="es-MX" altLang="es-CR" sz="3200" b="1" dirty="0" smtClean="0">
                <a:solidFill>
                  <a:schemeClr val="tx1"/>
                </a:solidFill>
              </a:rPr>
              <a:t> </a:t>
            </a:r>
            <a:r>
              <a:rPr lang="es-MX" altLang="es-CR" sz="3200" b="1" dirty="0" err="1" smtClean="0">
                <a:solidFill>
                  <a:schemeClr val="tx1"/>
                </a:solidFill>
              </a:rPr>
              <a:t>results</a:t>
            </a:r>
            <a:endParaRPr lang="es-MX" altLang="es-CR" sz="3200" b="1" baseline="30000" dirty="0" smtClean="0">
              <a:solidFill>
                <a:schemeClr val="tx1"/>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08720"/>
            <a:ext cx="4716016" cy="2918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3861048"/>
            <a:ext cx="4971281" cy="285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5429256" y="1928802"/>
            <a:ext cx="1223605" cy="369332"/>
          </a:xfrm>
          <a:prstGeom prst="rect">
            <a:avLst/>
          </a:prstGeom>
          <a:noFill/>
        </p:spPr>
        <p:txBody>
          <a:bodyPr wrap="none" rtlCol="0">
            <a:spAutoFit/>
          </a:bodyPr>
          <a:lstStyle/>
          <a:p>
            <a:r>
              <a:rPr lang="es-ES" dirty="0" err="1" smtClean="0"/>
              <a:t>Agriculture</a:t>
            </a:r>
            <a:endParaRPr lang="es-ES" dirty="0"/>
          </a:p>
        </p:txBody>
      </p:sp>
      <p:sp>
        <p:nvSpPr>
          <p:cNvPr id="6" name="5 CuadroTexto"/>
          <p:cNvSpPr txBox="1"/>
          <p:nvPr/>
        </p:nvSpPr>
        <p:spPr>
          <a:xfrm>
            <a:off x="714348" y="5072074"/>
            <a:ext cx="1389163" cy="369332"/>
          </a:xfrm>
          <a:prstGeom prst="rect">
            <a:avLst/>
          </a:prstGeom>
          <a:noFill/>
        </p:spPr>
        <p:txBody>
          <a:bodyPr wrap="none" rtlCol="0">
            <a:spAutoFit/>
          </a:bodyPr>
          <a:lstStyle/>
          <a:p>
            <a:r>
              <a:rPr lang="es-ES" dirty="0" err="1" smtClean="0"/>
              <a:t>Construction</a:t>
            </a:r>
            <a:endParaRPr lang="es-ES" dirty="0"/>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8 Título"/>
          <p:cNvSpPr txBox="1">
            <a:spLocks/>
          </p:cNvSpPr>
          <p:nvPr/>
        </p:nvSpPr>
        <p:spPr bwMode="auto">
          <a:xfrm>
            <a:off x="446088" y="26988"/>
            <a:ext cx="8229600"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7F7F7F"/>
              </a:buClr>
              <a:buFont typeface="Wingdings" pitchFamily="2" charset="2"/>
              <a:buChar char="§"/>
              <a:defRPr>
                <a:solidFill>
                  <a:srgbClr val="000000"/>
                </a:solidFill>
                <a:latin typeface="Calibri" pitchFamily="34" charset="0"/>
              </a:defRPr>
            </a:lvl1pPr>
            <a:lvl2pPr marL="411163" indent="-182563" eaLnBrk="0" hangingPunct="0">
              <a:spcBef>
                <a:spcPct val="20000"/>
              </a:spcBef>
              <a:buClr>
                <a:srgbClr val="7F7F7F"/>
              </a:buClr>
              <a:buFont typeface="Wingdings" pitchFamily="2" charset="2"/>
              <a:buChar char="§"/>
              <a:defRPr sz="1400">
                <a:solidFill>
                  <a:srgbClr val="000000"/>
                </a:solidFill>
                <a:latin typeface="Calibri" pitchFamily="34" charset="0"/>
              </a:defRPr>
            </a:lvl2pPr>
            <a:lvl3pPr marL="593725" indent="-182563" eaLnBrk="0" hangingPunct="0">
              <a:spcBef>
                <a:spcPct val="20000"/>
              </a:spcBef>
              <a:buClr>
                <a:srgbClr val="7F7F7F"/>
              </a:buClr>
              <a:buFont typeface="Wingdings" pitchFamily="2" charset="2"/>
              <a:buChar char="§"/>
              <a:defRPr sz="1400">
                <a:solidFill>
                  <a:srgbClr val="000000"/>
                </a:solidFill>
                <a:latin typeface="Calibri" pitchFamily="34" charset="0"/>
              </a:defRPr>
            </a:lvl3pPr>
            <a:lvl4pPr marL="776288" indent="-182563" eaLnBrk="0" hangingPunct="0">
              <a:spcBef>
                <a:spcPct val="20000"/>
              </a:spcBef>
              <a:buClr>
                <a:srgbClr val="7F7F7F"/>
              </a:buClr>
              <a:buFont typeface="Wingdings" pitchFamily="2" charset="2"/>
              <a:buChar char="§"/>
              <a:defRPr sz="1400">
                <a:solidFill>
                  <a:srgbClr val="000000"/>
                </a:solidFill>
                <a:latin typeface="Calibri" pitchFamily="34" charset="0"/>
              </a:defRPr>
            </a:lvl4pPr>
            <a:lvl5pPr marL="958850" indent="-182563" eaLnBrk="0" hangingPunct="0">
              <a:spcBef>
                <a:spcPct val="20000"/>
              </a:spcBef>
              <a:buClr>
                <a:srgbClr val="7F7F7F"/>
              </a:buClr>
              <a:buFont typeface="Wingdings" pitchFamily="2" charset="2"/>
              <a:buChar char="§"/>
              <a:defRPr sz="1400">
                <a:solidFill>
                  <a:srgbClr val="000000"/>
                </a:solidFill>
                <a:latin typeface="Calibri" pitchFamily="34" charset="0"/>
              </a:defRPr>
            </a:lvl5pPr>
            <a:lvl6pPr marL="1416050" indent="-182563"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1873250" indent="-182563"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2330450" indent="-182563"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2787650" indent="-182563"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ctr" eaLnBrk="1" hangingPunct="1">
              <a:spcBef>
                <a:spcPct val="0"/>
              </a:spcBef>
              <a:buClrTx/>
              <a:buFontTx/>
              <a:buNone/>
            </a:pPr>
            <a:r>
              <a:rPr lang="es-MX" altLang="es-CR" sz="3200" b="1" dirty="0" err="1" smtClean="0">
                <a:solidFill>
                  <a:schemeClr val="tx1"/>
                </a:solidFill>
              </a:rPr>
              <a:t>Sectoral</a:t>
            </a:r>
            <a:r>
              <a:rPr lang="es-MX" altLang="es-CR" sz="3200" b="1" dirty="0" smtClean="0">
                <a:solidFill>
                  <a:schemeClr val="tx1"/>
                </a:solidFill>
              </a:rPr>
              <a:t> </a:t>
            </a:r>
            <a:r>
              <a:rPr lang="es-MX" altLang="es-CR" sz="3200" b="1" dirty="0" err="1" smtClean="0">
                <a:solidFill>
                  <a:schemeClr val="tx1"/>
                </a:solidFill>
              </a:rPr>
              <a:t>employment</a:t>
            </a:r>
            <a:r>
              <a:rPr lang="es-MX" altLang="es-CR" sz="3200" b="1" dirty="0" smtClean="0">
                <a:solidFill>
                  <a:schemeClr val="tx1"/>
                </a:solidFill>
              </a:rPr>
              <a:t> </a:t>
            </a:r>
            <a:r>
              <a:rPr lang="es-MX" altLang="es-CR" sz="3200" b="1" dirty="0" err="1" smtClean="0">
                <a:solidFill>
                  <a:schemeClr val="tx1"/>
                </a:solidFill>
              </a:rPr>
              <a:t>growth</a:t>
            </a:r>
            <a:r>
              <a:rPr lang="es-MX" altLang="es-CR" sz="3200" b="1" dirty="0" smtClean="0">
                <a:solidFill>
                  <a:schemeClr val="tx1"/>
                </a:solidFill>
              </a:rPr>
              <a:t> </a:t>
            </a:r>
            <a:r>
              <a:rPr lang="es-MX" altLang="es-CR" sz="3200" b="1" dirty="0" err="1" smtClean="0">
                <a:solidFill>
                  <a:schemeClr val="tx1"/>
                </a:solidFill>
              </a:rPr>
              <a:t>results</a:t>
            </a:r>
            <a:endParaRPr lang="es-MX" altLang="es-CR" sz="3200" dirty="0">
              <a:solidFill>
                <a:schemeClr val="tx1"/>
              </a:solidFill>
            </a:endParaRPr>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08050"/>
            <a:ext cx="4397375" cy="290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2877" y="3829745"/>
            <a:ext cx="4397375" cy="286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4786314" y="2143116"/>
            <a:ext cx="2169376" cy="369332"/>
          </a:xfrm>
          <a:prstGeom prst="rect">
            <a:avLst/>
          </a:prstGeom>
          <a:noFill/>
        </p:spPr>
        <p:txBody>
          <a:bodyPr wrap="none" rtlCol="0">
            <a:spAutoFit/>
          </a:bodyPr>
          <a:lstStyle/>
          <a:p>
            <a:r>
              <a:rPr lang="es-ES" dirty="0" err="1" smtClean="0"/>
              <a:t>Public</a:t>
            </a:r>
            <a:r>
              <a:rPr lang="es-ES" dirty="0" smtClean="0"/>
              <a:t> </a:t>
            </a:r>
            <a:r>
              <a:rPr lang="es-ES" dirty="0" err="1" smtClean="0"/>
              <a:t>administration</a:t>
            </a:r>
            <a:endParaRPr lang="es-ES" dirty="0"/>
          </a:p>
        </p:txBody>
      </p:sp>
      <p:sp>
        <p:nvSpPr>
          <p:cNvPr id="6" name="5 CuadroTexto"/>
          <p:cNvSpPr txBox="1"/>
          <p:nvPr/>
        </p:nvSpPr>
        <p:spPr>
          <a:xfrm>
            <a:off x="285720" y="5072074"/>
            <a:ext cx="3624197" cy="369332"/>
          </a:xfrm>
          <a:prstGeom prst="rect">
            <a:avLst/>
          </a:prstGeom>
          <a:noFill/>
        </p:spPr>
        <p:txBody>
          <a:bodyPr wrap="none" rtlCol="0">
            <a:spAutoFit/>
          </a:bodyPr>
          <a:lstStyle/>
          <a:p>
            <a:r>
              <a:rPr lang="es-ES" dirty="0" err="1" smtClean="0"/>
              <a:t>Education</a:t>
            </a:r>
            <a:r>
              <a:rPr lang="es-ES" dirty="0" smtClean="0"/>
              <a:t>, </a:t>
            </a:r>
            <a:r>
              <a:rPr lang="es-ES" dirty="0" err="1" smtClean="0"/>
              <a:t>Health</a:t>
            </a:r>
            <a:r>
              <a:rPr lang="es-ES" dirty="0" smtClean="0"/>
              <a:t> and </a:t>
            </a:r>
            <a:r>
              <a:rPr lang="es-ES" dirty="0" err="1" smtClean="0"/>
              <a:t>other</a:t>
            </a:r>
            <a:r>
              <a:rPr lang="es-ES" dirty="0" smtClean="0"/>
              <a:t> </a:t>
            </a:r>
            <a:r>
              <a:rPr lang="es-ES" dirty="0" err="1" smtClean="0"/>
              <a:t>services</a:t>
            </a:r>
            <a:endParaRPr lang="es-ES" dirty="0"/>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4 Marcador de contenido"/>
          <p:cNvSpPr>
            <a:spLocks noGrp="1"/>
          </p:cNvSpPr>
          <p:nvPr>
            <p:ph idx="1"/>
          </p:nvPr>
        </p:nvSpPr>
        <p:spPr>
          <a:xfrm>
            <a:off x="467544" y="2708920"/>
            <a:ext cx="8229600" cy="1224136"/>
          </a:xfrm>
        </p:spPr>
        <p:txBody>
          <a:bodyPr>
            <a:normAutofit/>
          </a:bodyPr>
          <a:lstStyle/>
          <a:p>
            <a:pPr marL="0" indent="0" algn="ctr">
              <a:buNone/>
            </a:pPr>
            <a:r>
              <a:rPr lang="es-MX" altLang="es-CR" sz="4400" b="1" i="1" dirty="0" err="1" smtClean="0"/>
              <a:t>Rasmussen´s</a:t>
            </a:r>
            <a:r>
              <a:rPr lang="es-MX" altLang="es-CR" sz="4400" b="1" i="1" dirty="0" smtClean="0"/>
              <a:t> </a:t>
            </a:r>
            <a:r>
              <a:rPr lang="es-MX" altLang="es-CR" sz="4400" b="1" i="1" dirty="0" err="1" smtClean="0"/>
              <a:t>analysis</a:t>
            </a:r>
            <a:endParaRPr lang="es-MX" altLang="es-CR" sz="4400" b="1" dirty="0" smtClean="0">
              <a:solidFill>
                <a:schemeClr val="tx2"/>
              </a:solidFill>
            </a:endParaRPr>
          </a:p>
        </p:txBody>
      </p:sp>
      <p:sp>
        <p:nvSpPr>
          <p:cNvPr id="21507" name="2 Marcador de número de diapositiva"/>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3B4DABF0-2E49-401D-878A-90F52469A1BE}" type="slidenum">
              <a:rPr lang="es-MX">
                <a:solidFill>
                  <a:srgbClr val="898989"/>
                </a:solidFill>
              </a:rPr>
              <a:pPr>
                <a:defRPr/>
              </a:pPr>
              <a:t>25</a:t>
            </a:fld>
            <a:endParaRPr lang="es-MX">
              <a:solidFill>
                <a:srgbClr val="898989"/>
              </a:solidFill>
            </a:endParaRPr>
          </a:p>
        </p:txBody>
      </p:sp>
    </p:spTree>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8 Título"/>
          <p:cNvSpPr>
            <a:spLocks noGrp="1"/>
          </p:cNvSpPr>
          <p:nvPr>
            <p:ph type="title"/>
          </p:nvPr>
        </p:nvSpPr>
        <p:spPr bwMode="auto"/>
        <p:txBody>
          <a:bodyPr wrap="square" numCol="1" anchorCtr="0" compatLnSpc="1">
            <a:prstTxWarp prst="textNoShape">
              <a:avLst/>
            </a:prstTxWarp>
            <a:normAutofit/>
          </a:bodyPr>
          <a:lstStyle/>
          <a:p>
            <a:r>
              <a:rPr lang="es-MX" altLang="es-CR" sz="3600" i="1" dirty="0" smtClean="0">
                <a:solidFill>
                  <a:schemeClr val="tx1"/>
                </a:solidFill>
              </a:rPr>
              <a:t>Rasmussen </a:t>
            </a:r>
            <a:r>
              <a:rPr lang="es-MX" altLang="es-CR" sz="3600" dirty="0" smtClean="0">
                <a:solidFill>
                  <a:schemeClr val="tx1"/>
                </a:solidFill>
              </a:rPr>
              <a:t> </a:t>
            </a:r>
            <a:r>
              <a:rPr lang="es-MX" altLang="es-CR" sz="3600" dirty="0" err="1" smtClean="0">
                <a:solidFill>
                  <a:schemeClr val="tx1"/>
                </a:solidFill>
              </a:rPr>
              <a:t>Sectoral</a:t>
            </a:r>
            <a:r>
              <a:rPr lang="es-MX" altLang="es-CR" sz="3600" dirty="0" smtClean="0">
                <a:solidFill>
                  <a:schemeClr val="tx1"/>
                </a:solidFill>
              </a:rPr>
              <a:t> </a:t>
            </a:r>
            <a:r>
              <a:rPr lang="es-ES" sz="3600" b="1" i="1" dirty="0" err="1" smtClean="0"/>
              <a:t>Classification</a:t>
            </a:r>
            <a:endParaRPr lang="es-MX" altLang="es-CR" sz="2800" baseline="30000" dirty="0" smtClean="0"/>
          </a:p>
        </p:txBody>
      </p:sp>
      <p:sp>
        <p:nvSpPr>
          <p:cNvPr id="2" name="1 Rectángulo"/>
          <p:cNvSpPr>
            <a:spLocks noChangeArrowheads="1"/>
          </p:cNvSpPr>
          <p:nvPr/>
        </p:nvSpPr>
        <p:spPr bwMode="auto">
          <a:xfrm>
            <a:off x="0" y="981075"/>
            <a:ext cx="889317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altLang="es-CR" sz="2100" b="1" u="sng" dirty="0" smtClean="0"/>
              <a:t>Key</a:t>
            </a:r>
            <a:r>
              <a:rPr lang="en-US" altLang="es-CR" sz="2100" b="1" dirty="0" smtClean="0"/>
              <a:t> sectors have high backward and forward linkages, being strong demanders and suppliers of intermediate inputs. They are sectors of forced passage of </a:t>
            </a:r>
            <a:r>
              <a:rPr lang="en-US" altLang="es-CR" sz="2100" b="1" dirty="0" err="1" smtClean="0"/>
              <a:t>intersectoral</a:t>
            </a:r>
            <a:r>
              <a:rPr lang="en-US" altLang="es-CR" sz="2100" b="1" dirty="0" smtClean="0"/>
              <a:t> flows</a:t>
            </a:r>
            <a:r>
              <a:rPr lang="es-CR" altLang="es-CR" sz="2100" dirty="0" smtClean="0"/>
              <a:t>.</a:t>
            </a:r>
            <a:endParaRPr lang="es-CR" altLang="es-CR" sz="2100" dirty="0"/>
          </a:p>
          <a:p>
            <a:pPr algn="just" eaLnBrk="1" hangingPunct="1"/>
            <a:endParaRPr lang="es-CR" altLang="es-CR" sz="2100" dirty="0"/>
          </a:p>
          <a:p>
            <a:pPr algn="just" eaLnBrk="1" hangingPunct="1"/>
            <a:r>
              <a:rPr lang="en-US" altLang="es-CR" sz="2100" b="1" u="sng" dirty="0" smtClean="0"/>
              <a:t>Provider</a:t>
            </a:r>
            <a:r>
              <a:rPr lang="en-US" altLang="es-CR" sz="2100" b="1" dirty="0" smtClean="0"/>
              <a:t> sectors have low demand for inputs, but they supply many inputs to other sectors. They could mean production bottlenecks, as opposed to demand shocks.</a:t>
            </a:r>
          </a:p>
          <a:p>
            <a:pPr algn="just" eaLnBrk="1" hangingPunct="1"/>
            <a:endParaRPr lang="es-CR" altLang="es-CR" sz="2100" dirty="0"/>
          </a:p>
          <a:p>
            <a:pPr algn="just" eaLnBrk="1" hangingPunct="1"/>
            <a:r>
              <a:rPr lang="en-US" altLang="es-CR" sz="2100" b="1" u="sng" dirty="0" smtClean="0"/>
              <a:t>Dragging</a:t>
            </a:r>
            <a:r>
              <a:rPr lang="en-US" altLang="es-CR" sz="2100" b="1" dirty="0" smtClean="0"/>
              <a:t> sectors have high backward demand, but low forward sales. They have high intermediate consumption and they are mostly suppliers to the final demand groupings.</a:t>
            </a:r>
          </a:p>
          <a:p>
            <a:pPr algn="just" eaLnBrk="1" hangingPunct="1"/>
            <a:endParaRPr lang="en-US" altLang="es-CR" sz="2100" b="1" dirty="0" smtClean="0"/>
          </a:p>
          <a:p>
            <a:pPr algn="just" eaLnBrk="1" hangingPunct="1"/>
            <a:r>
              <a:rPr lang="en-US" altLang="es-CR" sz="2100" b="1" u="sng" dirty="0" smtClean="0"/>
              <a:t>Independent</a:t>
            </a:r>
            <a:r>
              <a:rPr lang="en-US" altLang="es-CR" sz="2100" b="1" dirty="0" smtClean="0"/>
              <a:t> sectors are relatively isolated. They consume a small amount of intermediate inputs and allocate their production to final demand groupings. Canal Zone and Standard Fruit are obvious examples. They are the most frequency cases.</a:t>
            </a:r>
            <a:endParaRPr lang="es-CR" altLang="es-CR" sz="2100" b="1"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8 Título"/>
          <p:cNvSpPr>
            <a:spLocks noGrp="1"/>
          </p:cNvSpPr>
          <p:nvPr>
            <p:ph type="title"/>
          </p:nvPr>
        </p:nvSpPr>
        <p:spPr bwMode="auto">
          <a:xfrm>
            <a:off x="457176" y="188640"/>
            <a:ext cx="8302625" cy="449262"/>
          </a:xfrm>
        </p:spPr>
        <p:txBody>
          <a:bodyPr wrap="square" numCol="1" anchorCtr="0" compatLnSpc="1">
            <a:prstTxWarp prst="textNoShape">
              <a:avLst/>
            </a:prstTxWarp>
            <a:normAutofit fontScale="90000"/>
          </a:bodyPr>
          <a:lstStyle/>
          <a:p>
            <a:pPr algn="ctr"/>
            <a:r>
              <a:rPr lang="es-MX" altLang="es-CR" sz="3200" dirty="0" err="1" smtClean="0">
                <a:solidFill>
                  <a:schemeClr val="tx1"/>
                </a:solidFill>
              </a:rPr>
              <a:t>Empirical</a:t>
            </a:r>
            <a:r>
              <a:rPr lang="es-MX" altLang="es-CR" sz="3200" dirty="0" smtClean="0">
                <a:solidFill>
                  <a:schemeClr val="tx1"/>
                </a:solidFill>
              </a:rPr>
              <a:t> </a:t>
            </a:r>
            <a:r>
              <a:rPr lang="es-MX" altLang="es-CR" sz="3200" i="1" dirty="0" smtClean="0">
                <a:solidFill>
                  <a:schemeClr val="tx1"/>
                </a:solidFill>
              </a:rPr>
              <a:t>Rasmussen </a:t>
            </a:r>
            <a:r>
              <a:rPr lang="es-MX" altLang="es-CR" sz="3200" dirty="0" err="1" smtClean="0">
                <a:solidFill>
                  <a:schemeClr val="tx1"/>
                </a:solidFill>
              </a:rPr>
              <a:t>Sectoral</a:t>
            </a:r>
            <a:r>
              <a:rPr lang="es-MX" altLang="es-CR" sz="3200" dirty="0" smtClean="0">
                <a:solidFill>
                  <a:schemeClr val="tx1"/>
                </a:solidFill>
              </a:rPr>
              <a:t> </a:t>
            </a:r>
            <a:r>
              <a:rPr lang="es-ES" sz="3200" b="1" i="1" dirty="0" err="1" smtClean="0"/>
              <a:t>Classification</a:t>
            </a:r>
            <a:r>
              <a:rPr lang="es-MX" altLang="es-CR" sz="3200" dirty="0" smtClean="0">
                <a:solidFill>
                  <a:schemeClr val="tx1"/>
                </a:solidFill>
              </a:rPr>
              <a:t> </a:t>
            </a:r>
            <a:endParaRPr lang="es-MX" altLang="es-CR" sz="3100" baseline="30000"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134" y="1484783"/>
            <a:ext cx="8313330" cy="491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8 Título"/>
          <p:cNvSpPr>
            <a:spLocks noGrp="1"/>
          </p:cNvSpPr>
          <p:nvPr>
            <p:ph type="title"/>
          </p:nvPr>
        </p:nvSpPr>
        <p:spPr bwMode="auto">
          <a:xfrm>
            <a:off x="457176" y="188640"/>
            <a:ext cx="8302625" cy="792088"/>
          </a:xfrm>
        </p:spPr>
        <p:txBody>
          <a:bodyPr wrap="square" numCol="1" anchorCtr="0" compatLnSpc="1">
            <a:prstTxWarp prst="textNoShape">
              <a:avLst/>
            </a:prstTxWarp>
            <a:normAutofit fontScale="90000"/>
          </a:bodyPr>
          <a:lstStyle/>
          <a:p>
            <a:pPr algn="ctr"/>
            <a:r>
              <a:rPr lang="es-MX" altLang="es-CR" sz="3200" dirty="0" smtClean="0">
                <a:solidFill>
                  <a:schemeClr val="tx1"/>
                </a:solidFill>
              </a:rPr>
              <a:t>COSTA RICA AND PANAMA: </a:t>
            </a:r>
            <a:r>
              <a:rPr lang="es-MX" altLang="es-CR" sz="3200" dirty="0" err="1" smtClean="0">
                <a:solidFill>
                  <a:schemeClr val="tx1"/>
                </a:solidFill>
              </a:rPr>
              <a:t>Empirical</a:t>
            </a:r>
            <a:r>
              <a:rPr lang="es-MX" altLang="es-CR" sz="3200" dirty="0" smtClean="0">
                <a:solidFill>
                  <a:schemeClr val="tx1"/>
                </a:solidFill>
              </a:rPr>
              <a:t> </a:t>
            </a:r>
            <a:r>
              <a:rPr lang="es-MX" altLang="es-CR" sz="3200" i="1" dirty="0" smtClean="0">
                <a:solidFill>
                  <a:schemeClr val="tx1"/>
                </a:solidFill>
              </a:rPr>
              <a:t>Rasmussen </a:t>
            </a:r>
            <a:r>
              <a:rPr lang="es-MX" altLang="es-CR" sz="3200" dirty="0" err="1" smtClean="0">
                <a:solidFill>
                  <a:schemeClr val="tx1"/>
                </a:solidFill>
              </a:rPr>
              <a:t>Sectoral</a:t>
            </a:r>
            <a:r>
              <a:rPr lang="es-MX" altLang="es-CR" sz="3200" dirty="0" smtClean="0">
                <a:solidFill>
                  <a:schemeClr val="tx1"/>
                </a:solidFill>
              </a:rPr>
              <a:t> </a:t>
            </a:r>
            <a:r>
              <a:rPr lang="es-ES" sz="3200" b="1" i="1" dirty="0" err="1" smtClean="0"/>
              <a:t>Classification</a:t>
            </a:r>
            <a:r>
              <a:rPr lang="es-MX" altLang="es-CR" sz="3200" dirty="0" smtClean="0">
                <a:solidFill>
                  <a:schemeClr val="tx1"/>
                </a:solidFill>
              </a:rPr>
              <a:t> </a:t>
            </a:r>
            <a:endParaRPr lang="es-MX" altLang="es-CR" sz="3100" baseline="30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80728"/>
            <a:ext cx="8064896"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8796223"/>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8 Título"/>
          <p:cNvSpPr>
            <a:spLocks noGrp="1"/>
          </p:cNvSpPr>
          <p:nvPr>
            <p:ph type="title"/>
          </p:nvPr>
        </p:nvSpPr>
        <p:spPr bwMode="auto"/>
        <p:txBody>
          <a:bodyPr wrap="square" numCol="1" anchorCtr="0" compatLnSpc="1">
            <a:prstTxWarp prst="textNoShape">
              <a:avLst/>
            </a:prstTxWarp>
            <a:normAutofit fontScale="90000"/>
          </a:bodyPr>
          <a:lstStyle/>
          <a:p>
            <a:pPr algn="ctr">
              <a:defRPr/>
            </a:pPr>
            <a:r>
              <a:rPr lang="es-MX" altLang="es-CR" sz="3600" dirty="0" smtClean="0">
                <a:solidFill>
                  <a:schemeClr val="tx1"/>
                </a:solidFill>
              </a:rPr>
              <a:t/>
            </a:r>
            <a:br>
              <a:rPr lang="es-MX" altLang="es-CR" sz="3600" dirty="0" smtClean="0">
                <a:solidFill>
                  <a:schemeClr val="tx1"/>
                </a:solidFill>
              </a:rPr>
            </a:br>
            <a:r>
              <a:rPr lang="es-MX" altLang="es-CR" sz="3600" i="1" dirty="0" smtClean="0">
                <a:solidFill>
                  <a:schemeClr val="tx1"/>
                </a:solidFill>
              </a:rPr>
              <a:t> </a:t>
            </a:r>
            <a:r>
              <a:rPr lang="es-MX" altLang="es-CR" sz="3100" i="1" dirty="0" smtClean="0">
                <a:solidFill>
                  <a:schemeClr val="tx1"/>
                </a:solidFill>
              </a:rPr>
              <a:t>Rasmussen </a:t>
            </a:r>
            <a:r>
              <a:rPr lang="es-MX" altLang="es-CR" sz="3100" dirty="0" err="1" smtClean="0">
                <a:solidFill>
                  <a:schemeClr val="tx1"/>
                </a:solidFill>
              </a:rPr>
              <a:t>Sectoral</a:t>
            </a:r>
            <a:r>
              <a:rPr lang="es-MX" altLang="es-CR" sz="3100" dirty="0" smtClean="0">
                <a:solidFill>
                  <a:schemeClr val="tx1"/>
                </a:solidFill>
              </a:rPr>
              <a:t> </a:t>
            </a:r>
            <a:r>
              <a:rPr lang="es-ES" sz="3100" b="1" i="1" dirty="0" err="1" smtClean="0"/>
              <a:t>Classification</a:t>
            </a:r>
            <a:r>
              <a:rPr lang="es-MX" altLang="es-CR" sz="3100" dirty="0" smtClean="0">
                <a:solidFill>
                  <a:schemeClr val="tx1"/>
                </a:solidFill>
              </a:rPr>
              <a:t> and </a:t>
            </a:r>
            <a:r>
              <a:rPr lang="es-MX" altLang="es-CR" sz="3100" dirty="0" err="1" smtClean="0">
                <a:solidFill>
                  <a:schemeClr val="tx1"/>
                </a:solidFill>
              </a:rPr>
              <a:t>Employment</a:t>
            </a:r>
            <a:endParaRPr lang="es-MX" altLang="es-CR" sz="3100" baseline="30000" dirty="0" smtClean="0"/>
          </a:p>
        </p:txBody>
      </p:sp>
      <p:sp>
        <p:nvSpPr>
          <p:cNvPr id="2" name="1 CuadroTexto"/>
          <p:cNvSpPr txBox="1">
            <a:spLocks noChangeArrowheads="1"/>
          </p:cNvSpPr>
          <p:nvPr/>
        </p:nvSpPr>
        <p:spPr bwMode="auto">
          <a:xfrm>
            <a:off x="107950" y="2781300"/>
            <a:ext cx="251936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CR" altLang="es-CR" sz="2400" dirty="0" smtClean="0"/>
              <a:t>71% of </a:t>
            </a:r>
            <a:r>
              <a:rPr lang="es-CR" altLang="es-CR" sz="2400" dirty="0" err="1" smtClean="0"/>
              <a:t>employment</a:t>
            </a:r>
            <a:r>
              <a:rPr lang="es-CR" altLang="es-CR" sz="2400" dirty="0" smtClean="0"/>
              <a:t> </a:t>
            </a:r>
            <a:r>
              <a:rPr lang="es-CR" altLang="es-CR" sz="2400" dirty="0" err="1" smtClean="0"/>
              <a:t>is</a:t>
            </a:r>
            <a:r>
              <a:rPr lang="es-CR" altLang="es-CR" sz="2400" dirty="0" smtClean="0"/>
              <a:t> in </a:t>
            </a:r>
            <a:r>
              <a:rPr lang="es-CR" altLang="es-CR" sz="2400" dirty="0" err="1" smtClean="0"/>
              <a:t>the</a:t>
            </a:r>
            <a:r>
              <a:rPr lang="es-CR" altLang="es-CR" sz="2400" dirty="0" smtClean="0"/>
              <a:t> INDEPENDIENT </a:t>
            </a:r>
            <a:r>
              <a:rPr lang="es-CR" altLang="es-CR" sz="2400" dirty="0" err="1" smtClean="0"/>
              <a:t>sectors</a:t>
            </a:r>
            <a:r>
              <a:rPr lang="es-CR" altLang="es-CR" sz="2400" dirty="0" smtClean="0"/>
              <a:t>, 23% in PROVIDERS, 4% in DRAGGING and 2% in KEY </a:t>
            </a:r>
            <a:r>
              <a:rPr lang="es-CR" altLang="es-CR" sz="2400" dirty="0" err="1" smtClean="0"/>
              <a:t>sectors</a:t>
            </a:r>
            <a:r>
              <a:rPr lang="es-CR" altLang="es-CR" sz="2400" dirty="0" smtClean="0"/>
              <a:t>.</a:t>
            </a:r>
            <a:endParaRPr lang="es-CR" altLang="es-CR" sz="2400"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4548" y="1844824"/>
            <a:ext cx="6202438"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pPr>
              <a:defRPr/>
            </a:pPr>
            <a:fld id="{17426CCA-6612-4AEF-8A6F-3936C13D0C54}" type="slidenum">
              <a:rPr lang="es-MX" smtClean="0"/>
              <a:pPr>
                <a:defRPr/>
              </a:pPr>
              <a:t>3</a:t>
            </a:fld>
            <a:endParaRPr lang="es-MX" dirty="0"/>
          </a:p>
        </p:txBody>
      </p:sp>
      <p:sp>
        <p:nvSpPr>
          <p:cNvPr id="5" name="4 Rectángulo"/>
          <p:cNvSpPr/>
          <p:nvPr/>
        </p:nvSpPr>
        <p:spPr>
          <a:xfrm>
            <a:off x="323528" y="116632"/>
            <a:ext cx="8424936" cy="954107"/>
          </a:xfrm>
          <a:prstGeom prst="rect">
            <a:avLst/>
          </a:prstGeom>
        </p:spPr>
        <p:txBody>
          <a:bodyPr wrap="square">
            <a:spAutoFit/>
          </a:bodyPr>
          <a:lstStyle/>
          <a:p>
            <a:pPr algn="ctr"/>
            <a:r>
              <a:rPr lang="es-ES" sz="2800" b="1" dirty="0" smtClean="0"/>
              <a:t>Input-output </a:t>
            </a:r>
            <a:r>
              <a:rPr lang="es-ES" sz="2800" b="1" dirty="0" err="1" smtClean="0"/>
              <a:t>matrix</a:t>
            </a:r>
            <a:r>
              <a:rPr lang="es-ES" sz="2800" b="1" dirty="0" smtClean="0"/>
              <a:t> </a:t>
            </a:r>
            <a:r>
              <a:rPr lang="es-ES" sz="2800" b="1" dirty="0" err="1" smtClean="0"/>
              <a:t>for</a:t>
            </a:r>
            <a:r>
              <a:rPr lang="es-ES" sz="2800" b="1" dirty="0" smtClean="0"/>
              <a:t> Panamá</a:t>
            </a:r>
          </a:p>
          <a:p>
            <a:pPr algn="ctr"/>
            <a:r>
              <a:rPr lang="es-ES" sz="2800" b="1" dirty="0" err="1"/>
              <a:t>Year</a:t>
            </a:r>
            <a:r>
              <a:rPr lang="es-ES" sz="2800" b="1" dirty="0"/>
              <a:t>: 2013; </a:t>
            </a:r>
            <a:r>
              <a:rPr lang="es-ES" sz="2800" b="1" dirty="0" err="1"/>
              <a:t>Unit</a:t>
            </a:r>
            <a:r>
              <a:rPr lang="es-ES" sz="2800" b="1" dirty="0"/>
              <a:t>:  </a:t>
            </a:r>
            <a:r>
              <a:rPr lang="es-ES" sz="2800" b="1" dirty="0" err="1" smtClean="0"/>
              <a:t>Millions</a:t>
            </a:r>
            <a:r>
              <a:rPr lang="es-ES" sz="2800" b="1" dirty="0" smtClean="0"/>
              <a:t> Balboas</a:t>
            </a:r>
            <a:r>
              <a:rPr lang="es-ES" sz="2800" b="1" dirty="0"/>
              <a:t>; </a:t>
            </a:r>
            <a:r>
              <a:rPr lang="es-ES" sz="2800" b="1" dirty="0" smtClean="0"/>
              <a:t>Basic </a:t>
            </a:r>
            <a:r>
              <a:rPr lang="es-ES" sz="2800" b="1" dirty="0" err="1" smtClean="0"/>
              <a:t>Prices</a:t>
            </a:r>
            <a:endParaRPr lang="es-ES" sz="28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12838"/>
            <a:ext cx="8856984" cy="3684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8 Título"/>
          <p:cNvSpPr>
            <a:spLocks noGrp="1"/>
          </p:cNvSpPr>
          <p:nvPr>
            <p:ph type="title"/>
          </p:nvPr>
        </p:nvSpPr>
        <p:spPr bwMode="auto"/>
        <p:txBody>
          <a:bodyPr wrap="square" numCol="1" anchorCtr="0" compatLnSpc="1">
            <a:prstTxWarp prst="textNoShape">
              <a:avLst/>
            </a:prstTxWarp>
            <a:normAutofit fontScale="90000"/>
          </a:bodyPr>
          <a:lstStyle/>
          <a:p>
            <a:pPr algn="ctr">
              <a:defRPr/>
            </a:pPr>
            <a:r>
              <a:rPr lang="es-MX" altLang="es-CR" sz="3600" dirty="0" smtClean="0">
                <a:solidFill>
                  <a:schemeClr val="tx1"/>
                </a:solidFill>
              </a:rPr>
              <a:t/>
            </a:r>
            <a:br>
              <a:rPr lang="es-MX" altLang="es-CR" sz="3600" dirty="0" smtClean="0">
                <a:solidFill>
                  <a:schemeClr val="tx1"/>
                </a:solidFill>
              </a:rPr>
            </a:br>
            <a:r>
              <a:rPr lang="es-MX" altLang="es-CR" sz="3600" i="1" dirty="0" smtClean="0">
                <a:solidFill>
                  <a:schemeClr val="tx1"/>
                </a:solidFill>
              </a:rPr>
              <a:t> </a:t>
            </a:r>
            <a:r>
              <a:rPr lang="es-MX" altLang="es-CR" sz="3100" i="1" dirty="0" smtClean="0">
                <a:solidFill>
                  <a:schemeClr val="tx1"/>
                </a:solidFill>
              </a:rPr>
              <a:t>Rasmussen </a:t>
            </a:r>
            <a:r>
              <a:rPr lang="es-MX" altLang="es-CR" sz="3100" dirty="0" err="1" smtClean="0">
                <a:solidFill>
                  <a:schemeClr val="tx1"/>
                </a:solidFill>
              </a:rPr>
              <a:t>Sectoral</a:t>
            </a:r>
            <a:r>
              <a:rPr lang="es-MX" altLang="es-CR" sz="3100" dirty="0" smtClean="0">
                <a:solidFill>
                  <a:schemeClr val="tx1"/>
                </a:solidFill>
              </a:rPr>
              <a:t> </a:t>
            </a:r>
            <a:r>
              <a:rPr lang="es-ES" sz="3100" b="1" i="1" dirty="0" err="1" smtClean="0"/>
              <a:t>Classification</a:t>
            </a:r>
            <a:r>
              <a:rPr lang="es-MX" altLang="es-CR" sz="3100" dirty="0" smtClean="0">
                <a:solidFill>
                  <a:schemeClr val="tx1"/>
                </a:solidFill>
              </a:rPr>
              <a:t> and </a:t>
            </a:r>
            <a:r>
              <a:rPr lang="es-MX" altLang="es-CR" sz="3100" dirty="0" err="1" smtClean="0">
                <a:solidFill>
                  <a:schemeClr val="tx1"/>
                </a:solidFill>
              </a:rPr>
              <a:t>Employment</a:t>
            </a:r>
            <a:r>
              <a:rPr lang="es-MX" altLang="es-CR" sz="3100" dirty="0" smtClean="0">
                <a:solidFill>
                  <a:schemeClr val="tx1"/>
                </a:solidFill>
              </a:rPr>
              <a:t> COSTA RICA VS PANAMA</a:t>
            </a:r>
            <a:endParaRPr lang="es-MX" altLang="es-CR" sz="3100" baseline="30000" dirty="0" smtClean="0"/>
          </a:p>
        </p:txBody>
      </p:sp>
      <p:sp>
        <p:nvSpPr>
          <p:cNvPr id="2" name="1 CuadroTexto"/>
          <p:cNvSpPr txBox="1">
            <a:spLocks noChangeArrowheads="1"/>
          </p:cNvSpPr>
          <p:nvPr/>
        </p:nvSpPr>
        <p:spPr bwMode="auto">
          <a:xfrm>
            <a:off x="1256" y="856357"/>
            <a:ext cx="25193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CR" altLang="es-CR" sz="2400" b="1" dirty="0" smtClean="0"/>
              <a:t>PANAMA: </a:t>
            </a:r>
            <a:r>
              <a:rPr lang="es-CR" altLang="es-CR" sz="2400" dirty="0" smtClean="0"/>
              <a:t>71</a:t>
            </a:r>
            <a:r>
              <a:rPr lang="es-CR" altLang="es-CR" sz="2400" dirty="0" smtClean="0"/>
              <a:t>% of </a:t>
            </a:r>
            <a:r>
              <a:rPr lang="es-CR" altLang="es-CR" sz="2400" dirty="0" err="1" smtClean="0"/>
              <a:t>employment</a:t>
            </a:r>
            <a:r>
              <a:rPr lang="es-CR" altLang="es-CR" sz="2400" dirty="0" smtClean="0"/>
              <a:t> </a:t>
            </a:r>
            <a:r>
              <a:rPr lang="es-CR" altLang="es-CR" sz="2400" dirty="0" err="1" smtClean="0"/>
              <a:t>is</a:t>
            </a:r>
            <a:r>
              <a:rPr lang="es-CR" altLang="es-CR" sz="2400" dirty="0" smtClean="0"/>
              <a:t> in </a:t>
            </a:r>
            <a:r>
              <a:rPr lang="es-CR" altLang="es-CR" sz="2400" dirty="0" err="1" smtClean="0"/>
              <a:t>the</a:t>
            </a:r>
            <a:r>
              <a:rPr lang="es-CR" altLang="es-CR" sz="2400" dirty="0" smtClean="0"/>
              <a:t> INDEPENDIENT </a:t>
            </a:r>
            <a:r>
              <a:rPr lang="es-CR" altLang="es-CR" sz="2400" dirty="0" err="1" smtClean="0"/>
              <a:t>sectors</a:t>
            </a:r>
            <a:r>
              <a:rPr lang="es-CR" altLang="es-CR" sz="2400" dirty="0" smtClean="0"/>
              <a:t>, 23% in PROVIDERS, 4% in DRAGGING and 2% in KEY </a:t>
            </a:r>
            <a:r>
              <a:rPr lang="es-CR" altLang="es-CR" sz="2400" dirty="0" err="1" smtClean="0"/>
              <a:t>sectors</a:t>
            </a:r>
            <a:r>
              <a:rPr lang="es-CR" altLang="es-CR" sz="2400" dirty="0" smtClean="0"/>
              <a:t>.</a:t>
            </a:r>
          </a:p>
          <a:p>
            <a:pPr eaLnBrk="1" hangingPunct="1"/>
            <a:r>
              <a:rPr lang="es-CR" altLang="es-CR" sz="2400" b="1" dirty="0" smtClean="0"/>
              <a:t>COSTA RICA: </a:t>
            </a:r>
            <a:r>
              <a:rPr lang="es-CR" altLang="es-CR" sz="2400" dirty="0" smtClean="0"/>
              <a:t>53% </a:t>
            </a:r>
            <a:r>
              <a:rPr lang="es-CR" altLang="es-CR" sz="2400" dirty="0"/>
              <a:t>of </a:t>
            </a:r>
            <a:r>
              <a:rPr lang="es-CR" altLang="es-CR" sz="2400" dirty="0" err="1"/>
              <a:t>employment</a:t>
            </a:r>
            <a:r>
              <a:rPr lang="es-CR" altLang="es-CR" sz="2400" dirty="0"/>
              <a:t> </a:t>
            </a:r>
            <a:r>
              <a:rPr lang="es-CR" altLang="es-CR" sz="2400" dirty="0" err="1"/>
              <a:t>is</a:t>
            </a:r>
            <a:r>
              <a:rPr lang="es-CR" altLang="es-CR" sz="2400" dirty="0"/>
              <a:t> in </a:t>
            </a:r>
            <a:r>
              <a:rPr lang="es-CR" altLang="es-CR" sz="2400" dirty="0" err="1"/>
              <a:t>the</a:t>
            </a:r>
            <a:r>
              <a:rPr lang="es-CR" altLang="es-CR" sz="2400" dirty="0"/>
              <a:t> </a:t>
            </a:r>
            <a:r>
              <a:rPr lang="es-CR" altLang="es-CR" sz="2400" dirty="0" smtClean="0"/>
              <a:t>KEY </a:t>
            </a:r>
            <a:r>
              <a:rPr lang="es-CR" altLang="es-CR" sz="2400" dirty="0" err="1" smtClean="0"/>
              <a:t>sectors</a:t>
            </a:r>
            <a:r>
              <a:rPr lang="es-CR" altLang="es-CR" sz="2400" dirty="0"/>
              <a:t>, </a:t>
            </a:r>
            <a:r>
              <a:rPr lang="es-CR" altLang="es-CR" sz="2400" dirty="0" smtClean="0"/>
              <a:t>19% </a:t>
            </a:r>
            <a:r>
              <a:rPr lang="es-CR" altLang="es-CR" sz="2400" dirty="0"/>
              <a:t>in PROVIDERS, </a:t>
            </a:r>
            <a:r>
              <a:rPr lang="es-CR" altLang="es-CR" sz="2400" dirty="0" smtClean="0"/>
              <a:t>18% </a:t>
            </a:r>
            <a:r>
              <a:rPr lang="es-CR" altLang="es-CR" sz="2400" dirty="0"/>
              <a:t>in </a:t>
            </a:r>
            <a:r>
              <a:rPr lang="es-CR" altLang="es-CR" sz="2400" dirty="0" smtClean="0"/>
              <a:t>INDEPENDIENT </a:t>
            </a:r>
            <a:r>
              <a:rPr lang="es-CR" altLang="es-CR" sz="2400" dirty="0"/>
              <a:t>and </a:t>
            </a:r>
            <a:r>
              <a:rPr lang="es-CR" altLang="es-CR" sz="2400" dirty="0" smtClean="0"/>
              <a:t>9% </a:t>
            </a:r>
            <a:r>
              <a:rPr lang="es-CR" altLang="es-CR" sz="2400" dirty="0"/>
              <a:t>in </a:t>
            </a:r>
            <a:r>
              <a:rPr lang="es-CR" altLang="es-CR" sz="2400" dirty="0" smtClean="0"/>
              <a:t>DRAG </a:t>
            </a:r>
            <a:r>
              <a:rPr lang="es-CR" altLang="es-CR" sz="2400" dirty="0" err="1"/>
              <a:t>sectors</a:t>
            </a:r>
            <a:endParaRPr lang="es-CR" altLang="es-CR" sz="2400"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1268760"/>
            <a:ext cx="6366336"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54701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righ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uadroTexto"/>
          <p:cNvSpPr txBox="1"/>
          <p:nvPr/>
        </p:nvSpPr>
        <p:spPr>
          <a:xfrm>
            <a:off x="539552" y="714356"/>
            <a:ext cx="5111750" cy="3277820"/>
          </a:xfrm>
          <a:prstGeom prst="rect">
            <a:avLst/>
          </a:prstGeom>
          <a:noFill/>
        </p:spPr>
        <p:txBody>
          <a:bodyPr wrap="square">
            <a:spAutoFit/>
          </a:bodyPr>
          <a:lstStyle/>
          <a:p>
            <a:pPr algn="ctr" fontAlgn="auto">
              <a:spcBef>
                <a:spcPts val="0"/>
              </a:spcBef>
              <a:spcAft>
                <a:spcPts val="0"/>
              </a:spcAft>
              <a:defRPr/>
            </a:pPr>
            <a:endParaRPr lang="es-MX" sz="15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ctr" fontAlgn="auto">
              <a:spcBef>
                <a:spcPts val="0"/>
              </a:spcBef>
              <a:spcAft>
                <a:spcPts val="0"/>
              </a:spcAft>
              <a:defRPr/>
            </a:pPr>
            <a:r>
              <a:rPr lang="es-MX" sz="3600" b="1" dirty="0" err="1" smtClean="0">
                <a:solidFill>
                  <a:schemeClr val="bg1"/>
                </a:solidFill>
                <a:latin typeface="+mj-lt"/>
                <a:cs typeface="Arial" pitchFamily="34" charset="0"/>
              </a:rPr>
              <a:t>Thank</a:t>
            </a:r>
            <a:r>
              <a:rPr lang="es-MX" sz="3600" b="1" dirty="0" smtClean="0">
                <a:solidFill>
                  <a:schemeClr val="bg1"/>
                </a:solidFill>
                <a:latin typeface="+mj-lt"/>
                <a:cs typeface="Arial" pitchFamily="34" charset="0"/>
              </a:rPr>
              <a:t> </a:t>
            </a:r>
            <a:r>
              <a:rPr lang="es-MX" sz="3600" b="1" dirty="0" err="1" smtClean="0">
                <a:solidFill>
                  <a:schemeClr val="bg1"/>
                </a:solidFill>
                <a:latin typeface="+mj-lt"/>
                <a:cs typeface="Arial" pitchFamily="34" charset="0"/>
              </a:rPr>
              <a:t>you</a:t>
            </a:r>
            <a:r>
              <a:rPr lang="es-MX" sz="3600" b="1" dirty="0" smtClean="0">
                <a:solidFill>
                  <a:schemeClr val="bg1"/>
                </a:solidFill>
                <a:latin typeface="+mj-lt"/>
                <a:cs typeface="Arial" pitchFamily="34" charset="0"/>
              </a:rPr>
              <a:t> </a:t>
            </a:r>
            <a:r>
              <a:rPr lang="es-MX" sz="3600" b="1" dirty="0" err="1" smtClean="0">
                <a:solidFill>
                  <a:schemeClr val="bg1"/>
                </a:solidFill>
                <a:latin typeface="+mj-lt"/>
                <a:cs typeface="Arial" pitchFamily="34" charset="0"/>
              </a:rPr>
              <a:t>for</a:t>
            </a:r>
            <a:r>
              <a:rPr lang="es-MX" sz="3600" b="1" dirty="0" smtClean="0">
                <a:solidFill>
                  <a:schemeClr val="bg1"/>
                </a:solidFill>
                <a:latin typeface="+mj-lt"/>
                <a:cs typeface="Arial" pitchFamily="34" charset="0"/>
              </a:rPr>
              <a:t> </a:t>
            </a:r>
            <a:r>
              <a:rPr lang="es-MX" sz="3600" b="1" dirty="0" err="1" smtClean="0">
                <a:solidFill>
                  <a:schemeClr val="bg1"/>
                </a:solidFill>
                <a:latin typeface="+mj-lt"/>
                <a:cs typeface="Arial" pitchFamily="34" charset="0"/>
              </a:rPr>
              <a:t>your</a:t>
            </a:r>
            <a:r>
              <a:rPr lang="es-MX" sz="3600" b="1" dirty="0" smtClean="0">
                <a:solidFill>
                  <a:schemeClr val="bg1"/>
                </a:solidFill>
                <a:latin typeface="+mj-lt"/>
                <a:cs typeface="Arial" pitchFamily="34" charset="0"/>
              </a:rPr>
              <a:t> </a:t>
            </a:r>
            <a:r>
              <a:rPr lang="es-MX" sz="3600" b="1" dirty="0" err="1" smtClean="0">
                <a:solidFill>
                  <a:schemeClr val="bg1"/>
                </a:solidFill>
                <a:latin typeface="+mj-lt"/>
                <a:cs typeface="Arial" pitchFamily="34" charset="0"/>
              </a:rPr>
              <a:t>patience</a:t>
            </a:r>
            <a:r>
              <a:rPr lang="es-MX" sz="3600" b="1" dirty="0" smtClean="0">
                <a:solidFill>
                  <a:schemeClr val="bg1"/>
                </a:solidFill>
                <a:latin typeface="+mj-lt"/>
                <a:cs typeface="Arial" pitchFamily="34" charset="0"/>
              </a:rPr>
              <a:t> and </a:t>
            </a:r>
            <a:r>
              <a:rPr lang="es-MX" sz="3600" b="1" dirty="0" err="1" smtClean="0">
                <a:solidFill>
                  <a:schemeClr val="bg1"/>
                </a:solidFill>
                <a:latin typeface="+mj-lt"/>
                <a:cs typeface="Arial" pitchFamily="34" charset="0"/>
              </a:rPr>
              <a:t>attention</a:t>
            </a:r>
            <a:endParaRPr lang="es-MX" sz="3600" b="1" dirty="0">
              <a:solidFill>
                <a:schemeClr val="bg1"/>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ctr" fontAlgn="auto">
              <a:spcBef>
                <a:spcPts val="0"/>
              </a:spcBef>
              <a:spcAft>
                <a:spcPts val="0"/>
              </a:spcAft>
              <a:defRPr/>
            </a:pPr>
            <a:endParaRPr lang="es-MX" sz="2000" b="1" dirty="0">
              <a:solidFill>
                <a:schemeClr val="tx2"/>
              </a:solidFill>
              <a:latin typeface="+mj-lt"/>
              <a:cs typeface="Arial" pitchFamily="34" charset="0"/>
            </a:endParaRPr>
          </a:p>
          <a:p>
            <a:pPr algn="r" fontAlgn="auto">
              <a:spcBef>
                <a:spcPts val="0"/>
              </a:spcBef>
              <a:spcAft>
                <a:spcPts val="0"/>
              </a:spcAft>
              <a:defRPr/>
            </a:pPr>
            <a:endParaRPr lang="es-MX" sz="2000" b="1" dirty="0">
              <a:solidFill>
                <a:schemeClr val="tx2"/>
              </a:solidFill>
              <a:latin typeface="+mj-lt"/>
              <a:cs typeface="Arial" pitchFamily="34" charset="0"/>
            </a:endParaRPr>
          </a:p>
          <a:p>
            <a:pPr algn="r" fontAlgn="auto">
              <a:spcBef>
                <a:spcPts val="0"/>
              </a:spcBef>
              <a:spcAft>
                <a:spcPts val="0"/>
              </a:spcAft>
              <a:defRPr/>
            </a:pPr>
            <a:endParaRPr lang="es-MX" sz="2000" b="1" dirty="0">
              <a:solidFill>
                <a:schemeClr val="tx2"/>
              </a:solidFill>
              <a:latin typeface="+mj-lt"/>
              <a:cs typeface="Arial" pitchFamily="34" charset="0"/>
            </a:endParaRPr>
          </a:p>
        </p:txBody>
      </p:sp>
      <p:sp>
        <p:nvSpPr>
          <p:cNvPr id="3" name="2 CuadroTexto"/>
          <p:cNvSpPr txBox="1"/>
          <p:nvPr/>
        </p:nvSpPr>
        <p:spPr>
          <a:xfrm>
            <a:off x="4929190" y="4714884"/>
            <a:ext cx="3573671" cy="923330"/>
          </a:xfrm>
          <a:prstGeom prst="rect">
            <a:avLst/>
          </a:prstGeom>
          <a:noFill/>
        </p:spPr>
        <p:txBody>
          <a:bodyPr wrap="none" rtlCol="0">
            <a:spAutoFit/>
          </a:bodyPr>
          <a:lstStyle/>
          <a:p>
            <a:r>
              <a:rPr lang="es-ES" dirty="0" err="1" smtClean="0"/>
              <a:t>The</a:t>
            </a:r>
            <a:r>
              <a:rPr lang="es-ES" dirty="0" smtClean="0"/>
              <a:t> Costa </a:t>
            </a:r>
            <a:r>
              <a:rPr lang="es-ES" dirty="0" err="1" smtClean="0"/>
              <a:t>Rican</a:t>
            </a:r>
            <a:r>
              <a:rPr lang="es-ES" dirty="0" smtClean="0"/>
              <a:t> </a:t>
            </a:r>
            <a:r>
              <a:rPr lang="es-ES" dirty="0" err="1" smtClean="0"/>
              <a:t>results</a:t>
            </a:r>
            <a:r>
              <a:rPr lang="es-ES" dirty="0" smtClean="0"/>
              <a:t> are </a:t>
            </a:r>
            <a:r>
              <a:rPr lang="es-ES" dirty="0" err="1" smtClean="0"/>
              <a:t>available</a:t>
            </a:r>
            <a:endParaRPr lang="es-ES" dirty="0" smtClean="0"/>
          </a:p>
          <a:p>
            <a:r>
              <a:rPr lang="es-ES" dirty="0" err="1" smtClean="0"/>
              <a:t>but</a:t>
            </a:r>
            <a:r>
              <a:rPr lang="es-ES" dirty="0" smtClean="0"/>
              <a:t> </a:t>
            </a:r>
            <a:r>
              <a:rPr lang="es-ES" dirty="0" err="1" smtClean="0"/>
              <a:t>it</a:t>
            </a:r>
            <a:r>
              <a:rPr lang="es-ES" dirty="0" smtClean="0"/>
              <a:t> </a:t>
            </a:r>
            <a:r>
              <a:rPr lang="es-ES" dirty="0" err="1" smtClean="0"/>
              <a:t>seemed</a:t>
            </a:r>
            <a:r>
              <a:rPr lang="es-ES" dirty="0" smtClean="0"/>
              <a:t> </a:t>
            </a:r>
            <a:r>
              <a:rPr lang="es-ES" dirty="0" err="1" smtClean="0"/>
              <a:t>better</a:t>
            </a:r>
            <a:r>
              <a:rPr lang="es-ES" dirty="0" smtClean="0"/>
              <a:t> </a:t>
            </a:r>
            <a:r>
              <a:rPr lang="es-ES" dirty="0" err="1" smtClean="0"/>
              <a:t>not</a:t>
            </a:r>
            <a:r>
              <a:rPr lang="es-ES" dirty="0" smtClean="0"/>
              <a:t> </a:t>
            </a:r>
            <a:r>
              <a:rPr lang="es-ES" dirty="0" err="1" smtClean="0"/>
              <a:t>to</a:t>
            </a:r>
            <a:r>
              <a:rPr lang="es-ES" dirty="0" smtClean="0"/>
              <a:t> </a:t>
            </a:r>
            <a:r>
              <a:rPr lang="es-ES" dirty="0" err="1" smtClean="0"/>
              <a:t>present</a:t>
            </a:r>
            <a:r>
              <a:rPr lang="es-ES" dirty="0" smtClean="0"/>
              <a:t> </a:t>
            </a:r>
          </a:p>
          <a:p>
            <a:r>
              <a:rPr lang="es-ES" smtClean="0"/>
              <a:t>them</a:t>
            </a:r>
            <a:r>
              <a:rPr lang="es-ES" dirty="0" smtClean="0"/>
              <a:t>  </a:t>
            </a:r>
            <a:r>
              <a:rPr lang="es-ES" dirty="0" err="1" smtClean="0"/>
              <a:t>today</a:t>
            </a:r>
            <a:endParaRPr lang="es-ES"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4 Marcador de contenido"/>
          <p:cNvSpPr>
            <a:spLocks noGrp="1"/>
          </p:cNvSpPr>
          <p:nvPr>
            <p:ph idx="1"/>
          </p:nvPr>
        </p:nvSpPr>
        <p:spPr>
          <a:xfrm>
            <a:off x="250825" y="1196975"/>
            <a:ext cx="8497888" cy="5472113"/>
          </a:xfrm>
        </p:spPr>
        <p:txBody>
          <a:bodyPr/>
          <a:lstStyle/>
          <a:p>
            <a:pPr eaLnBrk="1" hangingPunct="1">
              <a:buFont typeface="Arial" charset="0"/>
              <a:buNone/>
            </a:pPr>
            <a:endParaRPr lang="es-MX" altLang="es-CR" sz="2500" dirty="0" smtClean="0"/>
          </a:p>
          <a:p>
            <a:pPr>
              <a:buFont typeface="Arial" charset="0"/>
              <a:buChar char="•"/>
            </a:pPr>
            <a:r>
              <a:rPr lang="en-US" altLang="es-CR" sz="2800" dirty="0" smtClean="0"/>
              <a:t>The matrix is consistent with the Panama National Accounts for 2013.</a:t>
            </a:r>
          </a:p>
          <a:p>
            <a:pPr>
              <a:buFont typeface="Arial" charset="0"/>
              <a:buChar char="•"/>
            </a:pPr>
            <a:r>
              <a:rPr lang="en-US" altLang="es-CR" sz="2800" dirty="0" smtClean="0"/>
              <a:t>Exogenous variables are modeled as trends (the totals external to the interrelations matrix.</a:t>
            </a:r>
          </a:p>
          <a:p>
            <a:pPr>
              <a:buFont typeface="Arial" charset="0"/>
              <a:buChar char="•"/>
            </a:pPr>
            <a:r>
              <a:rPr lang="en-US" altLang="es-CR" sz="2800" dirty="0" smtClean="0"/>
              <a:t>The endogenous variable (employment) is a fixed proportion of the gross value of production, according to the usual input-output practice</a:t>
            </a:r>
            <a:endParaRPr lang="es-MX" altLang="es-CR" sz="2800" dirty="0" smtClean="0"/>
          </a:p>
        </p:txBody>
      </p:sp>
      <p:sp>
        <p:nvSpPr>
          <p:cNvPr id="15364" name="2 Marcador de número de diapositiva"/>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0330FFA0-173C-4597-8346-3F1AE9C62D37}" type="slidenum">
              <a:rPr lang="es-MX">
                <a:solidFill>
                  <a:srgbClr val="898989"/>
                </a:solidFill>
              </a:rPr>
              <a:pPr>
                <a:defRPr/>
              </a:pPr>
              <a:t>4</a:t>
            </a:fld>
            <a:endParaRPr lang="es-MX">
              <a:solidFill>
                <a:srgbClr val="898989"/>
              </a:solidFill>
            </a:endParaRPr>
          </a:p>
        </p:txBody>
      </p:sp>
      <p:sp>
        <p:nvSpPr>
          <p:cNvPr id="15363" name="3 Título"/>
          <p:cNvSpPr>
            <a:spLocks noGrp="1"/>
          </p:cNvSpPr>
          <p:nvPr>
            <p:ph type="title" idx="4294967295"/>
          </p:nvPr>
        </p:nvSpPr>
        <p:spPr>
          <a:xfrm>
            <a:off x="251520" y="188640"/>
            <a:ext cx="8229600" cy="720725"/>
          </a:xfrm>
        </p:spPr>
        <p:txBody>
          <a:bodyPr>
            <a:normAutofit fontScale="90000"/>
          </a:bodyPr>
          <a:lstStyle/>
          <a:p>
            <a:pPr eaLnBrk="1" fontAlgn="auto" hangingPunct="1">
              <a:spcAft>
                <a:spcPts val="0"/>
              </a:spcAft>
              <a:defRPr/>
            </a:pPr>
            <a:r>
              <a:rPr lang="es-MX" dirty="0" err="1" smtClean="0"/>
              <a:t>Modeling</a:t>
            </a:r>
            <a:r>
              <a:rPr lang="es-MX" dirty="0" smtClean="0"/>
              <a:t> </a:t>
            </a:r>
            <a:r>
              <a:rPr lang="es-MX" dirty="0" err="1" smtClean="0"/>
              <a:t>assumptions</a:t>
            </a:r>
            <a:endParaRPr lang="es-MX" dirty="0"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animEffect transition="in" filter="wipe(up)">
                                      <p:cBhvr>
                                        <p:cTn id="7" dur="500"/>
                                        <p:tgtEl>
                                          <p:spTgt spid="163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86">
                                            <p:txEl>
                                              <p:pRg st="2" end="2"/>
                                            </p:txEl>
                                          </p:spTgt>
                                        </p:tgtEl>
                                        <p:attrNameLst>
                                          <p:attrName>style.visibility</p:attrName>
                                        </p:attrNameLst>
                                      </p:cBhvr>
                                      <p:to>
                                        <p:strVal val="visible"/>
                                      </p:to>
                                    </p:set>
                                    <p:animEffect transition="in" filter="wipe(up)">
                                      <p:cBhvr>
                                        <p:cTn id="12" dur="500"/>
                                        <p:tgtEl>
                                          <p:spTgt spid="163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386">
                                            <p:txEl>
                                              <p:pRg st="3" end="3"/>
                                            </p:txEl>
                                          </p:spTgt>
                                        </p:tgtEl>
                                        <p:attrNameLst>
                                          <p:attrName>style.visibility</p:attrName>
                                        </p:attrNameLst>
                                      </p:cBhvr>
                                      <p:to>
                                        <p:strVal val="visible"/>
                                      </p:to>
                                    </p:set>
                                    <p:animEffect transition="in" filter="wipe(up)">
                                      <p:cBhvr>
                                        <p:cTn id="17" dur="500"/>
                                        <p:tgtEl>
                                          <p:spTgt spid="163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2 Marcador de número de diapositiva"/>
          <p:cNvSpPr txBox="1">
            <a:spLocks noGrp="1"/>
          </p:cNvSpPr>
          <p:nvPr/>
        </p:nvSpPr>
        <p:spPr bwMode="auto">
          <a:xfrm>
            <a:off x="7772400" y="6400800"/>
            <a:ext cx="533400" cy="152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fld id="{68A8C258-6F2A-45D6-BAB5-62B09BC942FD}" type="slidenum">
              <a:rPr lang="es-MX" sz="1050">
                <a:solidFill>
                  <a:srgbClr val="898989"/>
                </a:solidFill>
              </a:rPr>
              <a:pPr algn="ctr">
                <a:defRPr/>
              </a:pPr>
              <a:t>5</a:t>
            </a:fld>
            <a:endParaRPr lang="es-MX" sz="1050">
              <a:solidFill>
                <a:srgbClr val="898989"/>
              </a:solidFill>
            </a:endParaRPr>
          </a:p>
        </p:txBody>
      </p:sp>
      <p:sp>
        <p:nvSpPr>
          <p:cNvPr id="15363" name="3 Título"/>
          <p:cNvSpPr>
            <a:spLocks noGrp="1"/>
          </p:cNvSpPr>
          <p:nvPr>
            <p:ph type="title" idx="4294967295"/>
          </p:nvPr>
        </p:nvSpPr>
        <p:spPr>
          <a:xfrm>
            <a:off x="179512" y="28104"/>
            <a:ext cx="8229600" cy="720725"/>
          </a:xfrm>
        </p:spPr>
        <p:txBody>
          <a:bodyPr>
            <a:normAutofit fontScale="90000"/>
          </a:bodyPr>
          <a:lstStyle/>
          <a:p>
            <a:pPr eaLnBrk="1" fontAlgn="auto" hangingPunct="1">
              <a:spcAft>
                <a:spcPts val="0"/>
              </a:spcAft>
              <a:defRPr/>
            </a:pPr>
            <a:r>
              <a:rPr lang="es-MX" dirty="0" err="1" smtClean="0"/>
              <a:t>Modelling</a:t>
            </a:r>
            <a:r>
              <a:rPr lang="es-MX" dirty="0" smtClean="0"/>
              <a:t> </a:t>
            </a:r>
            <a:r>
              <a:rPr lang="es-MX" dirty="0" err="1" smtClean="0"/>
              <a:t>scheme</a:t>
            </a:r>
            <a:endParaRPr lang="es-MX"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371600"/>
            <a:ext cx="78867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Marcador de contenido"/>
          <p:cNvSpPr>
            <a:spLocks noGrp="1"/>
          </p:cNvSpPr>
          <p:nvPr>
            <p:ph idx="1"/>
          </p:nvPr>
        </p:nvSpPr>
        <p:spPr>
          <a:xfrm>
            <a:off x="1835150" y="2276475"/>
            <a:ext cx="5616575" cy="2232025"/>
          </a:xfrm>
        </p:spPr>
        <p:txBody>
          <a:bodyPr/>
          <a:lstStyle/>
          <a:p>
            <a:pPr marL="0" indent="0" algn="ctr">
              <a:buNone/>
            </a:pPr>
            <a:r>
              <a:rPr lang="en-US" altLang="es-CR" sz="4000" b="1" dirty="0" smtClean="0">
                <a:solidFill>
                  <a:schemeClr val="tx2"/>
                </a:solidFill>
              </a:rPr>
              <a:t>Employment and labor force qualifications</a:t>
            </a:r>
            <a:endParaRPr lang="es-MX" altLang="es-CR" sz="4000" b="1" dirty="0" smtClean="0">
              <a:solidFill>
                <a:schemeClr val="tx2"/>
              </a:solidFill>
            </a:endParaRPr>
          </a:p>
        </p:txBody>
      </p:sp>
      <p:sp>
        <p:nvSpPr>
          <p:cNvPr id="17411" name="2 Marcador de número de diapositiva"/>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B7F7B6BB-982F-4AC3-A411-12652B943607}" type="slidenum">
              <a:rPr lang="es-MX">
                <a:solidFill>
                  <a:srgbClr val="898989"/>
                </a:solidFill>
              </a:rPr>
              <a:pPr>
                <a:defRPr/>
              </a:pPr>
              <a:t>6</a:t>
            </a:fld>
            <a:endParaRPr lang="es-MX">
              <a:solidFill>
                <a:srgbClr val="898989"/>
              </a:solidFill>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2 Marcador de número de diapositiva"/>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B7F7B6BB-982F-4AC3-A411-12652B943607}" type="slidenum">
              <a:rPr lang="es-MX">
                <a:solidFill>
                  <a:srgbClr val="898989"/>
                </a:solidFill>
              </a:rPr>
              <a:pPr>
                <a:defRPr/>
              </a:pPr>
              <a:t>7</a:t>
            </a:fld>
            <a:endParaRPr lang="es-MX">
              <a:solidFill>
                <a:srgbClr val="898989"/>
              </a:solidFill>
            </a:endParaRPr>
          </a:p>
        </p:txBody>
      </p:sp>
      <p:sp>
        <p:nvSpPr>
          <p:cNvPr id="11" name="3 Título"/>
          <p:cNvSpPr txBox="1">
            <a:spLocks/>
          </p:cNvSpPr>
          <p:nvPr/>
        </p:nvSpPr>
        <p:spPr>
          <a:xfrm>
            <a:off x="1691680" y="6386737"/>
            <a:ext cx="5904656" cy="360266"/>
          </a:xfrm>
          <a:prstGeom prst="rect">
            <a:avLst/>
          </a:prstGeom>
        </p:spPr>
        <p:txBody>
          <a:bodyPr vert="horz" lIns="91440" tIns="45720" rIns="91440" bIns="45720" rtlCol="0" anchor="ctr">
            <a:noAutofit/>
          </a:bodyPr>
          <a:lstStyle>
            <a:lvl1pPr algn="r" rtl="0" eaLnBrk="0" fontAlgn="base" hangingPunct="0">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eaLnBrk="0" fontAlgn="base" hangingPunct="0">
              <a:spcBef>
                <a:spcPct val="0"/>
              </a:spcBef>
              <a:spcAft>
                <a:spcPct val="0"/>
              </a:spcAft>
              <a:defRPr sz="2800">
                <a:solidFill>
                  <a:schemeClr val="tx1"/>
                </a:solidFill>
                <a:latin typeface="Calibri" pitchFamily="34" charset="0"/>
              </a:defRPr>
            </a:lvl2pPr>
            <a:lvl3pPr algn="r" rtl="0" eaLnBrk="0" fontAlgn="base" hangingPunct="0">
              <a:spcBef>
                <a:spcPct val="0"/>
              </a:spcBef>
              <a:spcAft>
                <a:spcPct val="0"/>
              </a:spcAft>
              <a:defRPr sz="2800">
                <a:solidFill>
                  <a:schemeClr val="tx1"/>
                </a:solidFill>
                <a:latin typeface="Calibri" pitchFamily="34" charset="0"/>
              </a:defRPr>
            </a:lvl3pPr>
            <a:lvl4pPr algn="r" rtl="0" eaLnBrk="0" fontAlgn="base" hangingPunct="0">
              <a:spcBef>
                <a:spcPct val="0"/>
              </a:spcBef>
              <a:spcAft>
                <a:spcPct val="0"/>
              </a:spcAft>
              <a:defRPr sz="2800">
                <a:solidFill>
                  <a:schemeClr val="tx1"/>
                </a:solidFill>
                <a:latin typeface="Calibri" pitchFamily="34" charset="0"/>
              </a:defRPr>
            </a:lvl4pPr>
            <a:lvl5pPr algn="r" rtl="0" eaLnBrk="0" fontAlgn="base" hangingPunct="0">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a:lstStyle>
          <a:p>
            <a:pPr algn="l" eaLnBrk="1" fontAlgn="auto" hangingPunct="1">
              <a:spcAft>
                <a:spcPts val="0"/>
              </a:spcAft>
              <a:defRPr/>
            </a:pPr>
            <a:r>
              <a:rPr lang="es-MX" sz="1400" b="1" dirty="0" err="1" smtClean="0"/>
              <a:t>Source</a:t>
            </a:r>
            <a:r>
              <a:rPr lang="es-MX" sz="1400" b="1" dirty="0" smtClean="0"/>
              <a:t>:</a:t>
            </a:r>
            <a:r>
              <a:rPr lang="es-MX" sz="1400" dirty="0" smtClean="0"/>
              <a:t> </a:t>
            </a:r>
            <a:r>
              <a:rPr lang="es-MX" sz="1400" dirty="0" err="1" smtClean="0"/>
              <a:t>own</a:t>
            </a:r>
            <a:r>
              <a:rPr lang="es-MX" sz="1400" dirty="0" smtClean="0"/>
              <a:t> </a:t>
            </a:r>
            <a:r>
              <a:rPr lang="es-MX" sz="1400" dirty="0" err="1" smtClean="0"/>
              <a:t>calculations</a:t>
            </a:r>
            <a:r>
              <a:rPr lang="es-MX" sz="1400" dirty="0" smtClean="0"/>
              <a:t> </a:t>
            </a:r>
            <a:r>
              <a:rPr lang="es-MX" sz="1400" dirty="0" err="1" smtClean="0"/>
              <a:t>based</a:t>
            </a:r>
            <a:r>
              <a:rPr lang="es-MX" sz="1400" dirty="0" smtClean="0"/>
              <a:t> </a:t>
            </a:r>
            <a:r>
              <a:rPr lang="es-MX" sz="1400" dirty="0" err="1" smtClean="0"/>
              <a:t>on</a:t>
            </a:r>
            <a:r>
              <a:rPr lang="es-MX" sz="1400" dirty="0" smtClean="0"/>
              <a:t> Encuesta de Hogares y el Censo 2010.</a:t>
            </a:r>
          </a:p>
        </p:txBody>
      </p:sp>
      <p:sp>
        <p:nvSpPr>
          <p:cNvPr id="21" name="3 Título"/>
          <p:cNvSpPr txBox="1">
            <a:spLocks/>
          </p:cNvSpPr>
          <p:nvPr/>
        </p:nvSpPr>
        <p:spPr>
          <a:xfrm>
            <a:off x="0" y="26988"/>
            <a:ext cx="8229600" cy="720725"/>
          </a:xfrm>
          <a:prstGeom prst="rect">
            <a:avLst/>
          </a:prstGeom>
        </p:spPr>
        <p:txBody>
          <a:bodyPr vert="horz" lIns="91440" tIns="45720" rIns="91440" bIns="45720" rtlCol="0" anchor="ctr">
            <a:noAutofit/>
          </a:bodyPr>
          <a:lstStyle>
            <a:lvl1pPr algn="r" rtl="0" eaLnBrk="0" fontAlgn="base" hangingPunct="0">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eaLnBrk="0" fontAlgn="base" hangingPunct="0">
              <a:spcBef>
                <a:spcPct val="0"/>
              </a:spcBef>
              <a:spcAft>
                <a:spcPct val="0"/>
              </a:spcAft>
              <a:defRPr sz="2800">
                <a:solidFill>
                  <a:schemeClr val="tx1"/>
                </a:solidFill>
                <a:latin typeface="Calibri" pitchFamily="34" charset="0"/>
              </a:defRPr>
            </a:lvl2pPr>
            <a:lvl3pPr algn="r" rtl="0" eaLnBrk="0" fontAlgn="base" hangingPunct="0">
              <a:spcBef>
                <a:spcPct val="0"/>
              </a:spcBef>
              <a:spcAft>
                <a:spcPct val="0"/>
              </a:spcAft>
              <a:defRPr sz="2800">
                <a:solidFill>
                  <a:schemeClr val="tx1"/>
                </a:solidFill>
                <a:latin typeface="Calibri" pitchFamily="34" charset="0"/>
              </a:defRPr>
            </a:lvl3pPr>
            <a:lvl4pPr algn="r" rtl="0" eaLnBrk="0" fontAlgn="base" hangingPunct="0">
              <a:spcBef>
                <a:spcPct val="0"/>
              </a:spcBef>
              <a:spcAft>
                <a:spcPct val="0"/>
              </a:spcAft>
              <a:defRPr sz="2800">
                <a:solidFill>
                  <a:schemeClr val="tx1"/>
                </a:solidFill>
                <a:latin typeface="Calibri" pitchFamily="34" charset="0"/>
              </a:defRPr>
            </a:lvl4pPr>
            <a:lvl5pPr algn="r" rtl="0" eaLnBrk="0" fontAlgn="base" hangingPunct="0">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a:lstStyle>
          <a:p>
            <a:pPr algn="ctr" eaLnBrk="1" fontAlgn="auto" hangingPunct="1">
              <a:spcAft>
                <a:spcPts val="0"/>
              </a:spcAft>
              <a:defRPr/>
            </a:pPr>
            <a:endParaRPr lang="es-MX" sz="3200" dirty="0" smtClean="0"/>
          </a:p>
        </p:txBody>
      </p:sp>
      <p:sp>
        <p:nvSpPr>
          <p:cNvPr id="8" name="7 CuadroTexto"/>
          <p:cNvSpPr txBox="1"/>
          <p:nvPr/>
        </p:nvSpPr>
        <p:spPr>
          <a:xfrm>
            <a:off x="428596" y="1428736"/>
            <a:ext cx="1714512" cy="2031325"/>
          </a:xfrm>
          <a:prstGeom prst="rect">
            <a:avLst/>
          </a:prstGeom>
          <a:noFill/>
        </p:spPr>
        <p:txBody>
          <a:bodyPr wrap="square" rtlCol="0">
            <a:spAutoFit/>
          </a:bodyPr>
          <a:lstStyle/>
          <a:p>
            <a:r>
              <a:rPr lang="en-US" b="1" dirty="0" smtClean="0"/>
              <a:t>Employment based on Household surveys and the 2010 Census disaggregation </a:t>
            </a:r>
            <a:endParaRPr lang="es-MX" b="1" dirty="0" smtClean="0"/>
          </a:p>
          <a:p>
            <a:endParaRPr lang="es-E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08" y="929920"/>
            <a:ext cx="5147716" cy="5473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740634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pPr>
              <a:defRPr/>
            </a:pPr>
            <a:fld id="{17426CCA-6612-4AEF-8A6F-3936C13D0C54}" type="slidenum">
              <a:rPr lang="es-MX" smtClean="0"/>
              <a:pPr>
                <a:defRPr/>
              </a:pPr>
              <a:t>8</a:t>
            </a:fld>
            <a:endParaRPr lang="es-MX" dirty="0"/>
          </a:p>
        </p:txBody>
      </p:sp>
      <p:sp>
        <p:nvSpPr>
          <p:cNvPr id="5" name="4 Rectángulo"/>
          <p:cNvSpPr/>
          <p:nvPr/>
        </p:nvSpPr>
        <p:spPr>
          <a:xfrm>
            <a:off x="214282" y="285728"/>
            <a:ext cx="8572560" cy="584775"/>
          </a:xfrm>
          <a:prstGeom prst="rect">
            <a:avLst/>
          </a:prstGeom>
        </p:spPr>
        <p:txBody>
          <a:bodyPr wrap="square">
            <a:spAutoFit/>
          </a:bodyPr>
          <a:lstStyle/>
          <a:p>
            <a:pPr algn="ctr"/>
            <a:r>
              <a:rPr lang="es-MX" sz="3200" dirty="0" err="1" smtClean="0"/>
              <a:t>Employment</a:t>
            </a:r>
            <a:r>
              <a:rPr lang="es-MX" sz="3200" dirty="0" smtClean="0"/>
              <a:t> </a:t>
            </a:r>
            <a:r>
              <a:rPr lang="es-MX" sz="3200" dirty="0" err="1" smtClean="0"/>
              <a:t>by</a:t>
            </a:r>
            <a:r>
              <a:rPr lang="es-MX" sz="3200" dirty="0" smtClean="0"/>
              <a:t> output </a:t>
            </a:r>
            <a:r>
              <a:rPr lang="es-MX" sz="3200" dirty="0" err="1" smtClean="0"/>
              <a:t>generating</a:t>
            </a:r>
            <a:r>
              <a:rPr lang="es-MX" sz="3200" dirty="0" smtClean="0"/>
              <a:t>  sector (2013)</a:t>
            </a:r>
            <a:endParaRPr lang="es-E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1520824"/>
            <a:ext cx="8259763" cy="4356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671051"/>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8 Título"/>
          <p:cNvSpPr>
            <a:spLocks noGrp="1"/>
          </p:cNvSpPr>
          <p:nvPr>
            <p:ph type="title"/>
          </p:nvPr>
        </p:nvSpPr>
        <p:spPr bwMode="auto">
          <a:xfrm>
            <a:off x="357158" y="285728"/>
            <a:ext cx="8572560" cy="642942"/>
          </a:xfrm>
        </p:spPr>
        <p:txBody>
          <a:bodyPr wrap="square" numCol="1" anchorCtr="0" compatLnSpc="1">
            <a:prstTxWarp prst="textNoShape">
              <a:avLst/>
            </a:prstTxWarp>
            <a:noAutofit/>
          </a:bodyPr>
          <a:lstStyle/>
          <a:p>
            <a:pPr algn="ctr"/>
            <a:r>
              <a:rPr lang="en-US" altLang="es-CR" sz="2400" b="1" dirty="0" smtClean="0">
                <a:solidFill>
                  <a:schemeClr val="tx1"/>
                </a:solidFill>
              </a:rPr>
              <a:t>Employment estimation based on qualification methodology</a:t>
            </a:r>
          </a:p>
        </p:txBody>
      </p:sp>
      <p:sp>
        <p:nvSpPr>
          <p:cNvPr id="21507" name="4 Rectángulo"/>
          <p:cNvSpPr>
            <a:spLocks noChangeArrowheads="1"/>
          </p:cNvSpPr>
          <p:nvPr/>
        </p:nvSpPr>
        <p:spPr bwMode="auto">
          <a:xfrm>
            <a:off x="179388" y="1412776"/>
            <a:ext cx="856932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F7F7F"/>
              </a:buClr>
              <a:buFont typeface="Wingdings" pitchFamily="2" charset="2"/>
              <a:buChar char="§"/>
              <a:defRPr>
                <a:solidFill>
                  <a:srgbClr val="000000"/>
                </a:solidFill>
                <a:latin typeface="Calibri" pitchFamily="34" charset="0"/>
              </a:defRPr>
            </a:lvl1pPr>
            <a:lvl2pPr marL="742950" indent="-285750" eaLnBrk="0" hangingPunct="0">
              <a:spcBef>
                <a:spcPct val="20000"/>
              </a:spcBef>
              <a:buClr>
                <a:srgbClr val="7F7F7F"/>
              </a:buClr>
              <a:buFont typeface="Wingdings" pitchFamily="2" charset="2"/>
              <a:buChar char="§"/>
              <a:defRPr sz="1400">
                <a:solidFill>
                  <a:srgbClr val="000000"/>
                </a:solidFill>
                <a:latin typeface="Calibri" pitchFamily="34" charset="0"/>
              </a:defRPr>
            </a:lvl2pPr>
            <a:lvl3pPr marL="1143000" indent="-228600" eaLnBrk="0" hangingPunct="0">
              <a:spcBef>
                <a:spcPct val="20000"/>
              </a:spcBef>
              <a:buClr>
                <a:srgbClr val="7F7F7F"/>
              </a:buClr>
              <a:buFont typeface="Wingdings" pitchFamily="2" charset="2"/>
              <a:buChar char="§"/>
              <a:defRPr sz="1400">
                <a:solidFill>
                  <a:srgbClr val="000000"/>
                </a:solidFill>
                <a:latin typeface="Calibri" pitchFamily="34" charset="0"/>
              </a:defRPr>
            </a:lvl3pPr>
            <a:lvl4pPr marL="1600200" indent="-228600" eaLnBrk="0" hangingPunct="0">
              <a:spcBef>
                <a:spcPct val="20000"/>
              </a:spcBef>
              <a:buClr>
                <a:srgbClr val="7F7F7F"/>
              </a:buClr>
              <a:buFont typeface="Wingdings" pitchFamily="2" charset="2"/>
              <a:buChar char="§"/>
              <a:defRPr sz="1400">
                <a:solidFill>
                  <a:srgbClr val="000000"/>
                </a:solidFill>
                <a:latin typeface="Calibri" pitchFamily="34" charset="0"/>
              </a:defRPr>
            </a:lvl4pPr>
            <a:lvl5pPr marL="2057400" indent="-228600" eaLnBrk="0" hangingPunct="0">
              <a:spcBef>
                <a:spcPct val="20000"/>
              </a:spcBef>
              <a:buClr>
                <a:srgbClr val="7F7F7F"/>
              </a:buClr>
              <a:buFont typeface="Wingdings" pitchFamily="2" charset="2"/>
              <a:buChar char="§"/>
              <a:defRPr sz="1400">
                <a:solidFill>
                  <a:srgbClr val="000000"/>
                </a:solidFill>
                <a:latin typeface="Calibri" pitchFamily="34" charset="0"/>
              </a:defRPr>
            </a:lvl5pPr>
            <a:lvl6pPr marL="25146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6pPr>
            <a:lvl7pPr marL="29718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7pPr>
            <a:lvl8pPr marL="34290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8pPr>
            <a:lvl9pPr marL="3886200" indent="-228600" eaLnBrk="0" fontAlgn="base" hangingPunct="0">
              <a:spcBef>
                <a:spcPct val="20000"/>
              </a:spcBef>
              <a:spcAft>
                <a:spcPct val="0"/>
              </a:spcAft>
              <a:buClr>
                <a:srgbClr val="7F7F7F"/>
              </a:buClr>
              <a:buFont typeface="Wingdings" pitchFamily="2" charset="2"/>
              <a:buChar char="§"/>
              <a:defRPr sz="1400">
                <a:solidFill>
                  <a:srgbClr val="000000"/>
                </a:solidFill>
                <a:latin typeface="Calibri" pitchFamily="34" charset="0"/>
              </a:defRPr>
            </a:lvl9pPr>
          </a:lstStyle>
          <a:p>
            <a:pPr algn="just" eaLnBrk="1" hangingPunct="1">
              <a:spcBef>
                <a:spcPct val="0"/>
              </a:spcBef>
              <a:buClrTx/>
              <a:buFontTx/>
              <a:buNone/>
            </a:pPr>
            <a:r>
              <a:rPr lang="en-US" sz="2800" dirty="0" smtClean="0"/>
              <a:t>Based on data from the 2010 Census, employment qualification levels were extrapolated across the 26 branches</a:t>
            </a:r>
          </a:p>
          <a:p>
            <a:pPr algn="just" eaLnBrk="1" hangingPunct="1">
              <a:spcBef>
                <a:spcPct val="0"/>
              </a:spcBef>
              <a:buClrTx/>
              <a:buFontTx/>
              <a:buNone/>
            </a:pPr>
            <a:r>
              <a:rPr lang="en-US" sz="2800" u="sng" dirty="0" smtClean="0"/>
              <a:t>Qualified workers </a:t>
            </a:r>
            <a:r>
              <a:rPr lang="en-US" sz="2800" dirty="0" smtClean="0"/>
              <a:t>were defined as those who had at least 4 years of university education</a:t>
            </a:r>
          </a:p>
          <a:p>
            <a:pPr algn="just" eaLnBrk="1" hangingPunct="1">
              <a:spcBef>
                <a:spcPct val="0"/>
              </a:spcBef>
              <a:buClrTx/>
              <a:buFontTx/>
              <a:buNone/>
            </a:pPr>
            <a:r>
              <a:rPr lang="en-US" sz="2800" u="sng" dirty="0" smtClean="0"/>
              <a:t>Unqualified workers </a:t>
            </a:r>
            <a:r>
              <a:rPr lang="en-US" sz="2800" dirty="0" smtClean="0"/>
              <a:t>are those who did not finish high school</a:t>
            </a:r>
          </a:p>
          <a:p>
            <a:pPr algn="just" eaLnBrk="1" hangingPunct="1">
              <a:spcBef>
                <a:spcPct val="0"/>
              </a:spcBef>
              <a:buClrTx/>
              <a:buFontTx/>
              <a:buNone/>
            </a:pPr>
            <a:r>
              <a:rPr lang="en-US" sz="2800" dirty="0" smtClean="0"/>
              <a:t>Those who finished secondary education up to the third year of university education were defined as </a:t>
            </a:r>
            <a:r>
              <a:rPr lang="en-US" sz="2800" u="sng" dirty="0" smtClean="0"/>
              <a:t>medium qualification</a:t>
            </a:r>
            <a:r>
              <a:rPr lang="en-US" sz="2800" dirty="0" smtClean="0"/>
              <a:t>.</a:t>
            </a:r>
            <a:r>
              <a:rPr lang="es-CR" sz="2800" dirty="0" smtClean="0"/>
              <a:t> </a:t>
            </a:r>
            <a:endParaRPr lang="es-MX" altLang="es-CR" sz="2800" b="1" i="1" baseline="-25000" dirty="0">
              <a:solidFill>
                <a:srgbClr val="FF0000"/>
              </a:solidFill>
            </a:endParaRPr>
          </a:p>
          <a:p>
            <a:pPr algn="just" eaLnBrk="1" hangingPunct="1">
              <a:spcBef>
                <a:spcPct val="0"/>
              </a:spcBef>
              <a:buClrTx/>
              <a:buFont typeface="Arial" charset="0"/>
              <a:buNone/>
            </a:pPr>
            <a:r>
              <a:rPr lang="es-MX" altLang="es-CR" sz="2800" dirty="0" err="1" smtClean="0">
                <a:solidFill>
                  <a:schemeClr val="tx1"/>
                </a:solidFill>
              </a:rPr>
              <a:t>The</a:t>
            </a:r>
            <a:r>
              <a:rPr lang="es-MX" altLang="es-CR" sz="2800" dirty="0" smtClean="0">
                <a:solidFill>
                  <a:schemeClr val="tx1"/>
                </a:solidFill>
              </a:rPr>
              <a:t> </a:t>
            </a:r>
            <a:r>
              <a:rPr lang="es-MX" altLang="es-CR" sz="2800" dirty="0" err="1" smtClean="0">
                <a:solidFill>
                  <a:schemeClr val="tx1"/>
                </a:solidFill>
              </a:rPr>
              <a:t>results</a:t>
            </a:r>
            <a:r>
              <a:rPr lang="es-MX" altLang="es-CR" sz="2800" dirty="0" smtClean="0">
                <a:solidFill>
                  <a:schemeClr val="tx1"/>
                </a:solidFill>
              </a:rPr>
              <a:t> are </a:t>
            </a:r>
            <a:r>
              <a:rPr lang="es-MX" altLang="es-CR" sz="2800" dirty="0" err="1" smtClean="0">
                <a:solidFill>
                  <a:schemeClr val="tx1"/>
                </a:solidFill>
              </a:rPr>
              <a:t>shown</a:t>
            </a:r>
            <a:r>
              <a:rPr lang="es-MX" altLang="es-CR" sz="2800" dirty="0" smtClean="0">
                <a:solidFill>
                  <a:schemeClr val="tx1"/>
                </a:solidFill>
              </a:rPr>
              <a:t> </a:t>
            </a:r>
            <a:r>
              <a:rPr lang="es-MX" altLang="es-CR" sz="2800" dirty="0" err="1" smtClean="0">
                <a:solidFill>
                  <a:schemeClr val="tx1"/>
                </a:solidFill>
              </a:rPr>
              <a:t>on</a:t>
            </a:r>
            <a:r>
              <a:rPr lang="es-MX" altLang="es-CR" sz="2800" dirty="0" smtClean="0">
                <a:solidFill>
                  <a:schemeClr val="tx1"/>
                </a:solidFill>
              </a:rPr>
              <a:t> </a:t>
            </a:r>
            <a:r>
              <a:rPr lang="es-MX" altLang="es-CR" sz="2800" dirty="0" err="1" smtClean="0">
                <a:solidFill>
                  <a:schemeClr val="tx1"/>
                </a:solidFill>
              </a:rPr>
              <a:t>the</a:t>
            </a:r>
            <a:r>
              <a:rPr lang="es-MX" altLang="es-CR" sz="2800" dirty="0" smtClean="0">
                <a:solidFill>
                  <a:schemeClr val="tx1"/>
                </a:solidFill>
              </a:rPr>
              <a:t> </a:t>
            </a:r>
            <a:r>
              <a:rPr lang="es-MX" altLang="es-CR" sz="2800" dirty="0" err="1" smtClean="0">
                <a:solidFill>
                  <a:schemeClr val="tx1"/>
                </a:solidFill>
              </a:rPr>
              <a:t>next</a:t>
            </a:r>
            <a:r>
              <a:rPr lang="es-MX" altLang="es-CR" sz="2800" dirty="0" smtClean="0">
                <a:solidFill>
                  <a:schemeClr val="tx1"/>
                </a:solidFill>
              </a:rPr>
              <a:t> chart:</a:t>
            </a:r>
            <a:endParaRPr lang="es-MX" altLang="es-CR" sz="2800" dirty="0">
              <a:solidFill>
                <a:schemeClr val="tx1"/>
              </a:solidFill>
            </a:endParaRPr>
          </a:p>
        </p:txBody>
      </p:sp>
    </p:spTree>
    <p:extLst>
      <p:ext uri="{BB962C8B-B14F-4D97-AF65-F5344CB8AC3E}">
        <p14:creationId xmlns:p14="http://schemas.microsoft.com/office/powerpoint/2010/main" val="335631429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wipe(down)">
                                      <p:cBhvr>
                                        <p:cTn id="7" dur="500"/>
                                        <p:tgtEl>
                                          <p:spTgt spid="21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wipe(down)">
                                      <p:cBhvr>
                                        <p:cTn id="12"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17151</TotalTime>
  <Words>1070</Words>
  <Application>Microsoft Office PowerPoint</Application>
  <PresentationFormat>Presentación en pantalla (4:3)</PresentationFormat>
  <Paragraphs>130</Paragraphs>
  <Slides>31</Slides>
  <Notes>8</Notes>
  <HiddenSlides>0</HiddenSlides>
  <MMClips>0</MMClips>
  <ScaleCrop>false</ScaleCrop>
  <HeadingPairs>
    <vt:vector size="4" baseType="variant">
      <vt:variant>
        <vt:lpstr>Tema</vt:lpstr>
      </vt:variant>
      <vt:variant>
        <vt:i4>2</vt:i4>
      </vt:variant>
      <vt:variant>
        <vt:lpstr>Títulos de diapositiva</vt:lpstr>
      </vt:variant>
      <vt:variant>
        <vt:i4>31</vt:i4>
      </vt:variant>
    </vt:vector>
  </HeadingPairs>
  <TitlesOfParts>
    <vt:vector size="33" baseType="lpstr">
      <vt:lpstr>Diseño personalizado</vt:lpstr>
      <vt:lpstr>Equidad</vt:lpstr>
      <vt:lpstr>Presentación de PowerPoint</vt:lpstr>
      <vt:lpstr>summary</vt:lpstr>
      <vt:lpstr>Presentación de PowerPoint</vt:lpstr>
      <vt:lpstr>Modeling assumptions</vt:lpstr>
      <vt:lpstr>Modelling scheme</vt:lpstr>
      <vt:lpstr>Presentación de PowerPoint</vt:lpstr>
      <vt:lpstr>Presentación de PowerPoint</vt:lpstr>
      <vt:lpstr>Presentación de PowerPoint</vt:lpstr>
      <vt:lpstr>Employment estimation based on qualification methodology</vt:lpstr>
      <vt:lpstr>Sectoral employment by qualifiction</vt:lpstr>
      <vt:lpstr>Presentación de PowerPoint</vt:lpstr>
      <vt:lpstr>Method to calculate sectoral employment</vt:lpstr>
      <vt:lpstr>Graphical  calculation algorithm</vt:lpstr>
      <vt:lpstr>Step 1: Gross Value of Production Calculation for 2015-2017</vt:lpstr>
      <vt:lpstr>Method to calculate sectoral employment</vt:lpstr>
      <vt:lpstr>Step 2: Gross Value of Production Calculation for 2015-2017</vt:lpstr>
      <vt:lpstr>Method to calculate sectoral employment</vt:lpstr>
      <vt:lpstr>Step 3: Gross Value of Production Calculation for 2015-2017</vt:lpstr>
      <vt:lpstr>Benchmarking: Comparing model results with those of the National Household  Survey,  2012-2015</vt:lpstr>
      <vt:lpstr>Presentación de PowerPoint</vt:lpstr>
      <vt:lpstr>GDP growth assumptions</vt:lpstr>
      <vt:lpstr>Base, pessimistic and optimistic scenarios: 2015-2020</vt:lpstr>
      <vt:lpstr>Sectoral employment growth results</vt:lpstr>
      <vt:lpstr>Presentación de PowerPoint</vt:lpstr>
      <vt:lpstr>Presentación de PowerPoint</vt:lpstr>
      <vt:lpstr>Rasmussen  Sectoral Classification</vt:lpstr>
      <vt:lpstr>Empirical Rasmussen Sectoral Classification </vt:lpstr>
      <vt:lpstr>COSTA RICA AND PANAMA: Empirical Rasmussen Sectoral Classification </vt:lpstr>
      <vt:lpstr>  Rasmussen Sectoral Classification and Employment</vt:lpstr>
      <vt:lpstr>  Rasmussen Sectoral Classification and Employment COSTA RICA VS PANAMA</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Laura Daniela Flores Rico</dc:creator>
  <cp:lastModifiedBy>Personal</cp:lastModifiedBy>
  <cp:revision>288</cp:revision>
  <dcterms:created xsi:type="dcterms:W3CDTF">2012-07-24T19:08:12Z</dcterms:created>
  <dcterms:modified xsi:type="dcterms:W3CDTF">2017-03-27T22:43:12Z</dcterms:modified>
</cp:coreProperties>
</file>