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1" r:id="rId3"/>
    <p:sldId id="275" r:id="rId4"/>
    <p:sldId id="269" r:id="rId5"/>
    <p:sldId id="261" r:id="rId6"/>
    <p:sldId id="262" r:id="rId7"/>
    <p:sldId id="264" r:id="rId8"/>
    <p:sldId id="265" r:id="rId9"/>
    <p:sldId id="266" r:id="rId10"/>
    <p:sldId id="272" r:id="rId11"/>
    <p:sldId id="274" r:id="rId12"/>
    <p:sldId id="280" r:id="rId13"/>
    <p:sldId id="279" r:id="rId14"/>
    <p:sldId id="276" r:id="rId15"/>
    <p:sldId id="277" r:id="rId16"/>
    <p:sldId id="278" r:id="rId17"/>
    <p:sldId id="273" r:id="rId18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Oosterhaven" initials="JO" lastIdx="1" clrIdx="0">
    <p:extLst>
      <p:ext uri="{19B8F6BF-5375-455C-9EA6-DF929625EA0E}">
        <p15:presenceInfo xmlns:p15="http://schemas.microsoft.com/office/powerpoint/2012/main" userId="Jan Oosterhav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8DD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4927" autoAdjust="0"/>
  </p:normalViewPr>
  <p:slideViewPr>
    <p:cSldViewPr>
      <p:cViewPr varScale="1">
        <p:scale>
          <a:sx n="81" d="100"/>
          <a:sy n="81" d="100"/>
        </p:scale>
        <p:origin x="47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45355545-8D46-4C50-A552-F042DAE71325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871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385775-D6B1-4C70-832C-9C5CA6CD83C8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7A92C4-4904-4D6A-BD89-EF4D70F487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45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4A03B2C-22DE-408E-B2EF-BE68AF928D45}" type="slidenum">
              <a:rPr lang="en-US" altLang="en-US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5ADA-2B46-4027-BF29-A5312892598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59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49E09-D1EE-40B8-85E6-3DD426441EB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0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BCD9-EC15-426A-9D51-54E084C8144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39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700C-820C-4407-A9F1-9C0BDAF4E9B5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1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34A79-C00A-423E-ADCC-ABB273380FA4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67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CC27-D8CA-4E1C-A05D-D029F77C197A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84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98E90-AFBA-4FFE-BBAD-C93C78D4DD6F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500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25C8-8026-4DEA-8856-077D22D11DF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58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FA771-3760-4A52-A29B-38281B421CB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887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22E5C-5F96-4E6A-A287-50BE058648BF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54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FD4A2-2D33-4171-B5A5-1D5615090FC8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3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8599AB-D617-468B-AC3E-5789AA7952E9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604043" y="2852812"/>
            <a:ext cx="7935913" cy="93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500" b="1" dirty="0">
                <a:latin typeface="Georgia" pitchFamily="18" charset="0"/>
                <a:ea typeface="ＭＳ Ｐゴシック" pitchFamily="34" charset="-128"/>
              </a:rPr>
              <a:t>Jan Oosterhaven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Georgia" pitchFamily="18" charset="0"/>
                <a:ea typeface="ＭＳ Ｐゴシック" pitchFamily="34" charset="-128"/>
              </a:rPr>
              <a:t>University of Groningen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11188" y="549274"/>
            <a:ext cx="8151812" cy="1799606"/>
          </a:xfrm>
        </p:spPr>
        <p:txBody>
          <a:bodyPr/>
          <a:lstStyle/>
          <a:p>
            <a:r>
              <a:rPr lang="en-US" sz="3600" b="1" dirty="0"/>
              <a:t>About modelling </a:t>
            </a:r>
            <a:br>
              <a:rPr lang="en-US" sz="3600" b="1" dirty="0"/>
            </a:br>
            <a:r>
              <a:rPr lang="en-US" sz="3600" b="1" dirty="0"/>
              <a:t>supply versus demand shocks: </a:t>
            </a:r>
            <a:br>
              <a:rPr lang="en-US" sz="3600" b="1" dirty="0"/>
            </a:br>
            <a:r>
              <a:rPr lang="en-US" sz="3600" b="1" dirty="0"/>
              <a:t>A disaster in disaster studies ?</a:t>
            </a:r>
          </a:p>
        </p:txBody>
      </p:sp>
      <p:sp>
        <p:nvSpPr>
          <p:cNvPr id="2053" name="Rechthoek 1"/>
          <p:cNvSpPr>
            <a:spLocks noChangeArrowheads="1"/>
          </p:cNvSpPr>
          <p:nvPr/>
        </p:nvSpPr>
        <p:spPr bwMode="auto">
          <a:xfrm>
            <a:off x="0" y="527526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Georgia" pitchFamily="18" charset="0"/>
                <a:ea typeface="ＭＳ Ｐゴシック" pitchFamily="34" charset="-128"/>
              </a:rPr>
              <a:t>Input-Output Workshop, Osnabrück, March 2017 </a:t>
            </a:r>
          </a:p>
        </p:txBody>
      </p:sp>
      <p:pic>
        <p:nvPicPr>
          <p:cNvPr id="2054" name="Picture 5" descr="G:\Sheets\rugwap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794" y="3861048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" name="Tekstvak 1"/>
          <p:cNvSpPr txBox="1">
            <a:spLocks noChangeArrowheads="1"/>
          </p:cNvSpPr>
          <p:nvPr/>
        </p:nvSpPr>
        <p:spPr bwMode="auto">
          <a:xfrm>
            <a:off x="1" y="5131233"/>
            <a:ext cx="9133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dirty="0" err="1"/>
              <a:t>Yellow</a:t>
            </a:r>
            <a:r>
              <a:rPr lang="nl-NL" altLang="en-US" dirty="0"/>
              <a:t> cross &amp; </a:t>
            </a:r>
            <a:r>
              <a:rPr lang="nl-NL" altLang="en-US" b="1" dirty="0">
                <a:solidFill>
                  <a:schemeClr val="accent1">
                    <a:lumMod val="50000"/>
                  </a:schemeClr>
                </a:solidFill>
              </a:rPr>
              <a:t>+/+</a:t>
            </a:r>
            <a:r>
              <a:rPr lang="nl-NL" altLang="en-US" dirty="0"/>
              <a:t> </a:t>
            </a:r>
            <a:r>
              <a:rPr lang="nl-NL" altLang="en-US" b="1" dirty="0" err="1"/>
              <a:t>foreign</a:t>
            </a:r>
            <a:r>
              <a:rPr lang="nl-NL" altLang="en-US" dirty="0"/>
              <a:t> </a:t>
            </a:r>
            <a:r>
              <a:rPr lang="nl-NL" altLang="en-US" dirty="0" err="1"/>
              <a:t>intermediate</a:t>
            </a:r>
            <a:r>
              <a:rPr lang="nl-NL" altLang="en-US" dirty="0"/>
              <a:t> </a:t>
            </a:r>
            <a:r>
              <a:rPr lang="nl-NL" altLang="en-US" dirty="0" err="1"/>
              <a:t>imports</a:t>
            </a:r>
            <a:r>
              <a:rPr lang="nl-NL" altLang="en-US" dirty="0"/>
              <a:t> </a:t>
            </a:r>
            <a:r>
              <a:rPr lang="nl-NL" altLang="en-US" dirty="0">
                <a:sym typeface="Symbol"/>
              </a:rPr>
              <a:t> Hyp. Extract.</a:t>
            </a:r>
            <a:endParaRPr lang="nl-NL" altLang="en-US" dirty="0"/>
          </a:p>
        </p:txBody>
      </p:sp>
      <p:sp>
        <p:nvSpPr>
          <p:cNvPr id="5" name="Tekstvak 1"/>
          <p:cNvSpPr txBox="1">
            <a:spLocks noChangeArrowheads="1"/>
          </p:cNvSpPr>
          <p:nvPr/>
        </p:nvSpPr>
        <p:spPr bwMode="auto">
          <a:xfrm>
            <a:off x="0" y="5798403"/>
            <a:ext cx="83164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dirty="0"/>
              <a:t>Extra </a:t>
            </a:r>
            <a:r>
              <a:rPr lang="nl-NL" altLang="en-US" b="1" dirty="0">
                <a:solidFill>
                  <a:schemeClr val="accent1">
                    <a:lumMod val="50000"/>
                  </a:schemeClr>
                </a:solidFill>
              </a:rPr>
              <a:t>+/+ </a:t>
            </a:r>
            <a:r>
              <a:rPr lang="nl-NL" altLang="en-US" b="1" dirty="0" err="1"/>
              <a:t>domestic</a:t>
            </a:r>
            <a:r>
              <a:rPr lang="nl-NL" altLang="en-US" dirty="0"/>
              <a:t> </a:t>
            </a:r>
            <a:r>
              <a:rPr lang="nl-NL" altLang="en-US" dirty="0" err="1"/>
              <a:t>intermediate</a:t>
            </a:r>
            <a:r>
              <a:rPr lang="nl-NL" altLang="en-US" dirty="0"/>
              <a:t> </a:t>
            </a:r>
            <a:r>
              <a:rPr lang="nl-NL" altLang="en-US" dirty="0" err="1"/>
              <a:t>imports</a:t>
            </a:r>
            <a:r>
              <a:rPr lang="nl-NL" altLang="en-US" dirty="0"/>
              <a:t> in R1 (</a:t>
            </a:r>
            <a:r>
              <a:rPr lang="nl-NL" altLang="en-US" dirty="0">
                <a:solidFill>
                  <a:srgbClr val="FF0000"/>
                </a:solidFill>
              </a:rPr>
              <a:t>-</a:t>
            </a:r>
            <a:r>
              <a:rPr lang="nl-NL" altLang="en-US" b="1" dirty="0">
                <a:solidFill>
                  <a:srgbClr val="FF0000"/>
                </a:solidFill>
              </a:rPr>
              <a:t>/</a:t>
            </a:r>
            <a:r>
              <a:rPr lang="nl-NL" altLang="en-US" dirty="0">
                <a:solidFill>
                  <a:srgbClr val="FF0000"/>
                </a:solidFill>
              </a:rPr>
              <a:t>-</a:t>
            </a:r>
            <a:r>
              <a:rPr lang="nl-NL" altLang="en-US" dirty="0"/>
              <a:t> </a:t>
            </a:r>
            <a:r>
              <a:rPr lang="nl-NL" altLang="en-US" dirty="0" err="1"/>
              <a:t>with</a:t>
            </a:r>
            <a:r>
              <a:rPr lang="nl-NL" altLang="en-US" dirty="0"/>
              <a:t> HE)</a:t>
            </a:r>
          </a:p>
          <a:p>
            <a:pPr eaLnBrk="1" hangingPunct="1">
              <a:buFont typeface="Arial" charset="0"/>
              <a:buChar char="•"/>
            </a:pPr>
            <a:r>
              <a:rPr lang="nl-NL" altLang="en-US" dirty="0"/>
              <a:t>Extra </a:t>
            </a:r>
            <a:r>
              <a:rPr lang="nl-NL" altLang="en-US" b="1" dirty="0">
                <a:solidFill>
                  <a:schemeClr val="accent1">
                    <a:lumMod val="50000"/>
                  </a:schemeClr>
                </a:solidFill>
              </a:rPr>
              <a:t>+/+ </a:t>
            </a:r>
            <a:r>
              <a:rPr lang="nl-NL" altLang="en-US" dirty="0" err="1"/>
              <a:t>foreign</a:t>
            </a:r>
            <a:r>
              <a:rPr lang="nl-NL" altLang="en-US" dirty="0"/>
              <a:t> </a:t>
            </a:r>
            <a:r>
              <a:rPr lang="nl-NL" altLang="en-US" dirty="0" err="1"/>
              <a:t>and</a:t>
            </a:r>
            <a:r>
              <a:rPr lang="nl-NL" altLang="en-US" dirty="0"/>
              <a:t> </a:t>
            </a:r>
            <a:r>
              <a:rPr lang="nl-NL" altLang="en-US" dirty="0" err="1"/>
              <a:t>domestic</a:t>
            </a:r>
            <a:r>
              <a:rPr lang="nl-NL" altLang="en-US" dirty="0"/>
              <a:t> </a:t>
            </a:r>
            <a:r>
              <a:rPr lang="nl-NL" altLang="en-US" b="1" dirty="0" err="1"/>
              <a:t>final</a:t>
            </a:r>
            <a:r>
              <a:rPr lang="nl-NL" altLang="en-US" dirty="0"/>
              <a:t> </a:t>
            </a:r>
            <a:r>
              <a:rPr lang="nl-NL" altLang="en-US" dirty="0" err="1"/>
              <a:t>imports</a:t>
            </a:r>
            <a:r>
              <a:rPr lang="nl-NL" altLang="en-US" dirty="0"/>
              <a:t> in R2 (</a:t>
            </a:r>
            <a:r>
              <a:rPr lang="nl-NL" altLang="en-US" dirty="0">
                <a:solidFill>
                  <a:srgbClr val="FF0000"/>
                </a:solidFill>
              </a:rPr>
              <a:t>0</a:t>
            </a:r>
            <a:r>
              <a:rPr lang="nl-NL" altLang="en-US" dirty="0"/>
              <a:t> </a:t>
            </a:r>
            <a:r>
              <a:rPr lang="nl-NL" altLang="en-US" dirty="0" err="1"/>
              <a:t>with</a:t>
            </a:r>
            <a:r>
              <a:rPr lang="nl-NL" altLang="en-US" dirty="0"/>
              <a:t> HE)</a:t>
            </a:r>
            <a:endParaRPr lang="nl-NL" altLang="en-US" b="1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48789"/>
              </p:ext>
            </p:extLst>
          </p:nvPr>
        </p:nvGraphicFramePr>
        <p:xfrm>
          <a:off x="179388" y="116632"/>
          <a:ext cx="8856660" cy="4892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1712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Post-disaster IRIOT after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full production stop in Region 2</a:t>
                      </a: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3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 intermediate consumption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Local final cons.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exports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2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added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 totals: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Foreign imports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National consumption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24864"/>
              </p:ext>
            </p:extLst>
          </p:nvPr>
        </p:nvGraphicFramePr>
        <p:xfrm>
          <a:off x="179388" y="115889"/>
          <a:ext cx="8856660" cy="4892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7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Post-disaster IRIOT after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full production stop in Region 2</a:t>
                      </a: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1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 intermediate consumption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Local final cons.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exports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9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added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 totals: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Foreign imports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74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National consumption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en-GB" sz="18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4" marR="6857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hthoek 6"/>
          <p:cNvSpPr/>
          <p:nvPr/>
        </p:nvSpPr>
        <p:spPr>
          <a:xfrm>
            <a:off x="0" y="517721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Opposing</a:t>
            </a:r>
            <a:r>
              <a:rPr lang="nl-NL" dirty="0"/>
              <a:t> </a:t>
            </a:r>
            <a:r>
              <a:rPr lang="nl-NL" b="1" dirty="0" err="1">
                <a:solidFill>
                  <a:srgbClr val="FF0000"/>
                </a:solidFill>
              </a:rPr>
              <a:t>supply</a:t>
            </a:r>
            <a:r>
              <a:rPr lang="nl-NL" dirty="0"/>
              <a:t>, </a:t>
            </a:r>
            <a:r>
              <a:rPr lang="nl-NL" b="1" dirty="0" err="1">
                <a:solidFill>
                  <a:srgbClr val="FF0000"/>
                </a:solidFill>
              </a:rPr>
              <a:t>demand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 err="1">
                <a:solidFill>
                  <a:srgbClr val="00B050"/>
                </a:solidFill>
              </a:rPr>
              <a:t>substitution</a:t>
            </a:r>
            <a:r>
              <a:rPr lang="nl-NL" dirty="0"/>
              <a:t> </a:t>
            </a:r>
            <a:r>
              <a:rPr lang="nl-NL" dirty="0" err="1"/>
              <a:t>effects</a:t>
            </a:r>
            <a:r>
              <a:rPr lang="nl-NL" dirty="0"/>
              <a:t> of R2 =&gt; R1</a:t>
            </a:r>
          </a:p>
          <a:p>
            <a:pPr lvl="1"/>
            <a:r>
              <a:rPr lang="nl-NL" sz="2000" dirty="0"/>
              <a:t>=&gt; </a:t>
            </a:r>
            <a:r>
              <a:rPr lang="nl-NL" sz="2000" b="1" dirty="0" err="1">
                <a:solidFill>
                  <a:srgbClr val="FF0000"/>
                </a:solidFill>
              </a:rPr>
              <a:t>Decrease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/>
              <a:t>in output of </a:t>
            </a:r>
            <a:r>
              <a:rPr lang="nl-NL" sz="2000" b="1" dirty="0" err="1"/>
              <a:t>Industry</a:t>
            </a:r>
            <a:r>
              <a:rPr lang="nl-NL" sz="2000" b="1" dirty="0"/>
              <a:t> 1</a:t>
            </a:r>
            <a:r>
              <a:rPr lang="nl-NL" sz="2000" dirty="0"/>
              <a:t> in </a:t>
            </a:r>
            <a:r>
              <a:rPr lang="nl-NL" sz="2000" b="1" dirty="0"/>
              <a:t>R1</a:t>
            </a:r>
            <a:r>
              <a:rPr lang="nl-NL" sz="2000" dirty="0"/>
              <a:t>, </a:t>
            </a:r>
            <a:r>
              <a:rPr lang="nl-NL" sz="2000" dirty="0" err="1"/>
              <a:t>larger</a:t>
            </a:r>
            <a:r>
              <a:rPr lang="nl-NL" sz="2000" dirty="0"/>
              <a:t> direct </a:t>
            </a:r>
            <a:r>
              <a:rPr lang="nl-NL" sz="2000" dirty="0" err="1"/>
              <a:t>effects</a:t>
            </a:r>
            <a:r>
              <a:rPr lang="nl-NL" sz="2000" dirty="0"/>
              <a:t> </a:t>
            </a:r>
            <a:r>
              <a:rPr lang="nl-NL" sz="2000" b="1" dirty="0">
                <a:solidFill>
                  <a:srgbClr val="FF0000"/>
                </a:solidFill>
              </a:rPr>
              <a:t>-/-</a:t>
            </a:r>
          </a:p>
          <a:p>
            <a:pPr lvl="1"/>
            <a:r>
              <a:rPr lang="nl-NL" sz="2000" dirty="0"/>
              <a:t>=&gt; </a:t>
            </a:r>
            <a:r>
              <a:rPr lang="nl-NL" sz="2000" b="1" dirty="0" err="1">
                <a:solidFill>
                  <a:srgbClr val="00B050"/>
                </a:solidFill>
              </a:rPr>
              <a:t>Increase</a:t>
            </a:r>
            <a:r>
              <a:rPr lang="nl-NL" sz="2000" dirty="0">
                <a:solidFill>
                  <a:srgbClr val="00B050"/>
                </a:solidFill>
              </a:rPr>
              <a:t> </a:t>
            </a:r>
            <a:r>
              <a:rPr lang="nl-NL" sz="2000" dirty="0"/>
              <a:t>in output of </a:t>
            </a:r>
            <a:r>
              <a:rPr lang="nl-NL" sz="2000" b="1" dirty="0" err="1"/>
              <a:t>Industry</a:t>
            </a:r>
            <a:r>
              <a:rPr lang="nl-NL" sz="2000" b="1" dirty="0"/>
              <a:t> 2</a:t>
            </a:r>
            <a:r>
              <a:rPr lang="nl-NL" sz="2000" dirty="0"/>
              <a:t> in </a:t>
            </a:r>
            <a:r>
              <a:rPr lang="nl-NL" sz="2000" b="1" dirty="0"/>
              <a:t>R1</a:t>
            </a:r>
            <a:r>
              <a:rPr lang="nl-NL" sz="2000" dirty="0"/>
              <a:t>, </a:t>
            </a:r>
            <a:r>
              <a:rPr lang="nl-NL" sz="2000" dirty="0" err="1"/>
              <a:t>larger</a:t>
            </a:r>
            <a:r>
              <a:rPr lang="nl-NL" sz="2000" dirty="0"/>
              <a:t> subst. </a:t>
            </a:r>
            <a:r>
              <a:rPr lang="nl-NL" sz="2000" dirty="0" err="1"/>
              <a:t>effects</a:t>
            </a:r>
            <a:r>
              <a:rPr lang="nl-NL" sz="2000" dirty="0"/>
              <a:t> </a:t>
            </a:r>
            <a:r>
              <a:rPr lang="nl-NL" sz="2000" b="1" dirty="0">
                <a:solidFill>
                  <a:srgbClr val="00B050"/>
                </a:solidFill>
              </a:rPr>
              <a:t>+/+</a:t>
            </a:r>
            <a:endParaRPr lang="nl-NL" altLang="en-US" b="1" dirty="0">
              <a:solidFill>
                <a:srgbClr val="FF00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625443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altLang="en-US" dirty="0"/>
              <a:t>Plus intra-reg. </a:t>
            </a:r>
            <a:r>
              <a:rPr lang="nl-NL" altLang="en-US" dirty="0" err="1"/>
              <a:t>final</a:t>
            </a:r>
            <a:r>
              <a:rPr lang="nl-NL" altLang="en-US" dirty="0"/>
              <a:t> sales </a:t>
            </a:r>
            <a:r>
              <a:rPr lang="nl-NL" altLang="en-US" dirty="0" err="1"/>
              <a:t>and</a:t>
            </a:r>
            <a:r>
              <a:rPr lang="nl-NL" altLang="en-US" dirty="0"/>
              <a:t> </a:t>
            </a:r>
            <a:r>
              <a:rPr lang="nl-NL" altLang="en-US" dirty="0" err="1"/>
              <a:t>foreign</a:t>
            </a:r>
            <a:r>
              <a:rPr lang="nl-NL" altLang="en-US" dirty="0"/>
              <a:t> exports of </a:t>
            </a:r>
            <a:r>
              <a:rPr lang="nl-NL" altLang="en-US" b="1" dirty="0"/>
              <a:t>R1 </a:t>
            </a:r>
            <a:r>
              <a:rPr lang="nl-NL" altLang="en-US" dirty="0">
                <a:solidFill>
                  <a:srgbClr val="FF0000"/>
                </a:solidFill>
              </a:rPr>
              <a:t>-</a:t>
            </a:r>
            <a:r>
              <a:rPr lang="nl-NL" altLang="en-US" b="1" dirty="0">
                <a:solidFill>
                  <a:srgbClr val="FF0000"/>
                </a:solidFill>
              </a:rPr>
              <a:t>/</a:t>
            </a:r>
            <a:r>
              <a:rPr lang="nl-NL" altLang="en-US" dirty="0">
                <a:solidFill>
                  <a:srgbClr val="FF0000"/>
                </a:solidFill>
              </a:rPr>
              <a:t>-</a:t>
            </a:r>
            <a:r>
              <a:rPr lang="nl-NL" altLang="en-US" dirty="0"/>
              <a:t>, </a:t>
            </a:r>
            <a:r>
              <a:rPr lang="nl-NL" altLang="en-US" dirty="0" err="1"/>
              <a:t>to</a:t>
            </a:r>
            <a:r>
              <a:rPr lang="nl-NL" altLang="en-US" dirty="0"/>
              <a:t> help </a:t>
            </a:r>
            <a:r>
              <a:rPr lang="nl-NL" altLang="en-US" b="1" dirty="0"/>
              <a:t>R2</a:t>
            </a:r>
            <a:endParaRPr lang="nl-NL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8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283" y="404664"/>
            <a:ext cx="7772400" cy="1143000"/>
          </a:xfrm>
        </p:spPr>
        <p:txBody>
          <a:bodyPr/>
          <a:lstStyle/>
          <a:p>
            <a:r>
              <a:rPr lang="nl-NL" sz="4000" b="1" dirty="0" err="1"/>
              <a:t>Conclusion</a:t>
            </a:r>
            <a:r>
              <a:rPr lang="nl-NL" sz="4000" b="1" dirty="0"/>
              <a:t> of </a:t>
            </a:r>
            <a:r>
              <a:rPr lang="nl-NL" sz="4000" b="1" dirty="0" err="1"/>
              <a:t>hypothetical</a:t>
            </a:r>
            <a:r>
              <a:rPr lang="nl-NL" sz="4000" b="1" dirty="0"/>
              <a:t> IRIOT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2816"/>
            <a:ext cx="8235198" cy="4536504"/>
          </a:xfrm>
        </p:spPr>
        <p:txBody>
          <a:bodyPr/>
          <a:lstStyle/>
          <a:p>
            <a:r>
              <a:rPr lang="nl-NL" dirty="0"/>
              <a:t>Most important </a:t>
            </a:r>
            <a:r>
              <a:rPr lang="nl-NL" dirty="0" err="1"/>
              <a:t>assumption</a:t>
            </a:r>
            <a:r>
              <a:rPr lang="nl-NL" dirty="0"/>
              <a:t> </a:t>
            </a:r>
            <a:r>
              <a:rPr lang="nl-NL" b="1" dirty="0" err="1"/>
              <a:t>not</a:t>
            </a:r>
            <a:r>
              <a:rPr lang="nl-NL" dirty="0"/>
              <a:t> </a:t>
            </a:r>
            <a:r>
              <a:rPr lang="nl-NL" dirty="0" err="1"/>
              <a:t>yet</a:t>
            </a:r>
            <a:r>
              <a:rPr lang="nl-NL" dirty="0"/>
              <a:t> </a:t>
            </a:r>
            <a:r>
              <a:rPr lang="nl-NL" dirty="0" err="1"/>
              <a:t>mentioned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Prices </a:t>
            </a:r>
            <a:r>
              <a:rPr lang="nl-NL" dirty="0" err="1"/>
              <a:t>react</a:t>
            </a:r>
            <a:r>
              <a:rPr lang="nl-NL" dirty="0"/>
              <a:t> </a:t>
            </a:r>
            <a:r>
              <a:rPr lang="nl-NL" dirty="0" err="1"/>
              <a:t>such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supply</a:t>
            </a:r>
            <a:r>
              <a:rPr lang="nl-NL" dirty="0"/>
              <a:t> = </a:t>
            </a:r>
            <a:r>
              <a:rPr lang="nl-NL" dirty="0" err="1"/>
              <a:t>demand</a:t>
            </a:r>
            <a:endParaRPr lang="nl-NL" dirty="0"/>
          </a:p>
          <a:p>
            <a:pPr marL="457200" lvl="1" indent="0">
              <a:buNone/>
            </a:pPr>
            <a:r>
              <a:rPr lang="nl-NL" dirty="0"/>
              <a:t>=&gt; </a:t>
            </a:r>
            <a:r>
              <a:rPr lang="nl-NL" dirty="0" err="1"/>
              <a:t>All</a:t>
            </a:r>
            <a:r>
              <a:rPr lang="nl-NL" dirty="0"/>
              <a:t> changes are </a:t>
            </a:r>
            <a:r>
              <a:rPr lang="nl-NL" dirty="0" err="1"/>
              <a:t>measured</a:t>
            </a:r>
            <a:r>
              <a:rPr lang="nl-NL" dirty="0"/>
              <a:t> in base-</a:t>
            </a:r>
            <a:r>
              <a:rPr lang="nl-NL" dirty="0" err="1"/>
              <a:t>year</a:t>
            </a:r>
            <a:r>
              <a:rPr lang="nl-NL" dirty="0"/>
              <a:t> </a:t>
            </a:r>
            <a:r>
              <a:rPr lang="nl-NL" dirty="0" err="1"/>
              <a:t>prices</a:t>
            </a:r>
            <a:endParaRPr lang="nl-NL" dirty="0"/>
          </a:p>
          <a:p>
            <a:r>
              <a:rPr lang="nl-NL" dirty="0" err="1"/>
              <a:t>Findings</a:t>
            </a:r>
            <a:r>
              <a:rPr lang="nl-NL" dirty="0"/>
              <a:t>: a </a:t>
            </a:r>
            <a:r>
              <a:rPr lang="nl-NL" dirty="0" err="1"/>
              <a:t>plausible</a:t>
            </a:r>
            <a:r>
              <a:rPr lang="nl-NL" dirty="0"/>
              <a:t> </a:t>
            </a:r>
            <a:r>
              <a:rPr lang="nl-NL" b="1" dirty="0" err="1"/>
              <a:t>combination</a:t>
            </a:r>
            <a:r>
              <a:rPr lang="nl-NL" dirty="0"/>
              <a:t> of:</a:t>
            </a:r>
          </a:p>
          <a:p>
            <a:pPr lvl="1"/>
            <a:r>
              <a:rPr lang="nl-NL" dirty="0" err="1"/>
              <a:t>Demand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&amp;</a:t>
            </a:r>
            <a:r>
              <a:rPr lang="nl-NL" dirty="0"/>
              <a:t> </a:t>
            </a:r>
            <a:r>
              <a:rPr lang="nl-NL" dirty="0" err="1"/>
              <a:t>supply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&amp; </a:t>
            </a:r>
            <a:r>
              <a:rPr lang="nl-NL" dirty="0" err="1"/>
              <a:t>spatial</a:t>
            </a:r>
            <a:r>
              <a:rPr lang="nl-NL" dirty="0"/>
              <a:t> </a:t>
            </a:r>
            <a:r>
              <a:rPr lang="nl-NL" dirty="0" err="1"/>
              <a:t>substitution</a:t>
            </a:r>
            <a:r>
              <a:rPr lang="nl-NL" dirty="0"/>
              <a:t> </a:t>
            </a:r>
            <a:r>
              <a:rPr lang="nl-NL" dirty="0" err="1"/>
              <a:t>e</a:t>
            </a:r>
            <a:r>
              <a:rPr lang="nl-NL" dirty="0" err="1"/>
              <a:t>ffects</a:t>
            </a:r>
            <a:r>
              <a:rPr lang="nl-NL" dirty="0"/>
              <a:t>  =&gt; </a:t>
            </a:r>
            <a:r>
              <a:rPr lang="nl-NL" dirty="0" err="1"/>
              <a:t>partial</a:t>
            </a:r>
            <a:r>
              <a:rPr lang="nl-NL" dirty="0"/>
              <a:t> import </a:t>
            </a:r>
            <a:r>
              <a:rPr lang="nl-NL" b="1" dirty="0">
                <a:solidFill>
                  <a:srgbClr val="FF0000"/>
                </a:solidFill>
              </a:rPr>
              <a:t>&amp;</a:t>
            </a:r>
            <a:r>
              <a:rPr lang="nl-NL" dirty="0"/>
              <a:t> </a:t>
            </a:r>
            <a:r>
              <a:rPr lang="nl-NL" dirty="0" err="1"/>
              <a:t>partial</a:t>
            </a:r>
            <a:r>
              <a:rPr lang="nl-NL" dirty="0"/>
              <a:t> export </a:t>
            </a:r>
            <a:r>
              <a:rPr lang="nl-NL" dirty="0" err="1"/>
              <a:t>substitution</a:t>
            </a:r>
            <a:endParaRPr lang="nl-NL" dirty="0"/>
          </a:p>
          <a:p>
            <a:pPr lvl="1"/>
            <a:r>
              <a:rPr lang="nl-NL" dirty="0"/>
              <a:t>CGE type </a:t>
            </a:r>
            <a:r>
              <a:rPr lang="nl-NL" dirty="0" err="1"/>
              <a:t>results</a:t>
            </a:r>
            <a:r>
              <a:rPr lang="nl-NL" dirty="0"/>
              <a:t> without explicit </a:t>
            </a:r>
            <a:r>
              <a:rPr lang="nl-NL" dirty="0" err="1"/>
              <a:t>prices</a:t>
            </a:r>
            <a:r>
              <a:rPr lang="nl-NL" dirty="0"/>
              <a:t>/</a:t>
            </a:r>
            <a:r>
              <a:rPr lang="nl-NL" dirty="0" err="1"/>
              <a:t>markets</a:t>
            </a:r>
            <a:endParaRPr lang="nl-NL" dirty="0"/>
          </a:p>
          <a:p>
            <a:r>
              <a:rPr lang="nl-NL" b="1" dirty="0"/>
              <a:t>Next:</a:t>
            </a:r>
            <a:r>
              <a:rPr lang="nl-NL" dirty="0"/>
              <a:t> real life app. </a:t>
            </a:r>
            <a:r>
              <a:rPr lang="nl-NL" dirty="0" err="1"/>
              <a:t>for</a:t>
            </a:r>
            <a:r>
              <a:rPr lang="nl-NL" dirty="0"/>
              <a:t> 2013 </a:t>
            </a:r>
            <a:r>
              <a:rPr lang="nl-NL" dirty="0" err="1"/>
              <a:t>German</a:t>
            </a:r>
            <a:r>
              <a:rPr lang="nl-NL" dirty="0"/>
              <a:t> </a:t>
            </a:r>
            <a:r>
              <a:rPr lang="nl-NL" dirty="0" err="1"/>
              <a:t>floods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40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49998"/>
              </p:ext>
            </p:extLst>
          </p:nvPr>
        </p:nvGraphicFramePr>
        <p:xfrm>
          <a:off x="251520" y="692696"/>
          <a:ext cx="8640960" cy="607763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17922378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9301698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490968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75572781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56293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3617715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171504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8080227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837301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1183510"/>
                    </a:ext>
                  </a:extLst>
                </a:gridCol>
              </a:tblGrid>
              <a:tr h="28538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Region 1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..…  Region r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RoW</a:t>
                      </a:r>
                      <a:endParaRPr lang="nl-NL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Total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00120"/>
                  </a:ext>
                </a:extLst>
              </a:tr>
              <a:tr h="538062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Products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Industries</a:t>
                      </a:r>
                      <a:endParaRPr lang="nl-NL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Final Demand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Products</a:t>
                      </a:r>
                      <a:endParaRPr lang="nl-NL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Industries</a:t>
                      </a:r>
                      <a:endParaRPr lang="nl-NL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Final Demand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78368"/>
                  </a:ext>
                </a:extLst>
              </a:tr>
              <a:tr h="899755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Region 1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Product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U</a:t>
                      </a:r>
                      <a:r>
                        <a:rPr lang="en-GB" sz="2400" b="1" baseline="30000">
                          <a:effectLst/>
                        </a:rPr>
                        <a:t>11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Y</a:t>
                      </a:r>
                      <a:r>
                        <a:rPr lang="en-GB" sz="2400" b="1" baseline="30000" dirty="0">
                          <a:effectLst/>
                        </a:rPr>
                        <a:t>11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U</a:t>
                      </a:r>
                      <a:r>
                        <a:rPr lang="en-GB" sz="2400" b="1" baseline="30000">
                          <a:effectLst/>
                        </a:rPr>
                        <a:t>1r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Y</a:t>
                      </a:r>
                      <a:r>
                        <a:rPr lang="en-GB" sz="2400" b="1" baseline="30000">
                          <a:effectLst/>
                        </a:rPr>
                        <a:t>1r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e</a:t>
                      </a:r>
                      <a:r>
                        <a:rPr lang="en-GB" sz="2400" b="1" baseline="30000">
                          <a:effectLst/>
                        </a:rPr>
                        <a:t>1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nl-NL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011740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Industry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en-GB" sz="3200" b="1" baseline="30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nl-NL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x</a:t>
                      </a:r>
                      <a:r>
                        <a:rPr lang="en-GB" sz="2400" b="1" baseline="30000">
                          <a:effectLst/>
                        </a:rPr>
                        <a:t>1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27332"/>
                  </a:ext>
                </a:extLst>
              </a:tr>
              <a:tr h="93610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Region r  …..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Product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U</a:t>
                      </a:r>
                      <a:r>
                        <a:rPr lang="en-GB" sz="2400" b="1" baseline="30000" dirty="0">
                          <a:effectLst/>
                        </a:rPr>
                        <a:t>r1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Y</a:t>
                      </a:r>
                      <a:r>
                        <a:rPr lang="en-GB" sz="2400" b="1" baseline="30000" dirty="0">
                          <a:effectLst/>
                        </a:rPr>
                        <a:t>r1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U</a:t>
                      </a:r>
                      <a:r>
                        <a:rPr lang="en-GB" sz="2400" b="1" baseline="30000">
                          <a:effectLst/>
                        </a:rPr>
                        <a:t>rr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Y</a:t>
                      </a:r>
                      <a:r>
                        <a:rPr lang="en-GB" sz="2400" b="1" baseline="30000">
                          <a:effectLst/>
                        </a:rPr>
                        <a:t>rr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e</a:t>
                      </a:r>
                      <a:r>
                        <a:rPr lang="en-GB" sz="2400" b="1" baseline="30000">
                          <a:effectLst/>
                        </a:rPr>
                        <a:t>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nl-NL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16811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Industry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en-GB" sz="3200" b="1" baseline="30000" dirty="0" err="1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nl-NL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</a:rPr>
                        <a:t>x</a:t>
                      </a:r>
                      <a:r>
                        <a:rPr lang="en-GB" sz="2400" b="1" baseline="30000" dirty="0" err="1">
                          <a:effectLst/>
                        </a:rPr>
                        <a:t>r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697729"/>
                  </a:ext>
                </a:extLst>
              </a:tr>
              <a:tr h="2853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RoW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</a:rPr>
                        <a:t>U</a:t>
                      </a:r>
                      <a:r>
                        <a:rPr lang="nl-NL" sz="2400" b="1" baseline="30000" dirty="0">
                          <a:effectLst/>
                        </a:rPr>
                        <a:t>RoW,1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</a:rPr>
                        <a:t>Y</a:t>
                      </a:r>
                      <a:r>
                        <a:rPr lang="nl-NL" sz="2400" b="1" baseline="30000" dirty="0">
                          <a:effectLst/>
                        </a:rPr>
                        <a:t>RoW,1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</a:rPr>
                        <a:t>U</a:t>
                      </a:r>
                      <a:r>
                        <a:rPr lang="en-GB" sz="2400" b="1" baseline="30000" dirty="0" err="1">
                          <a:effectLst/>
                        </a:rPr>
                        <a:t>RoW,r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</a:rPr>
                        <a:t>Y</a:t>
                      </a:r>
                      <a:r>
                        <a:rPr lang="en-GB" sz="2400" b="1" baseline="30000" dirty="0" err="1">
                          <a:effectLst/>
                        </a:rPr>
                        <a:t>RoW,r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m</a:t>
                      </a:r>
                      <a:r>
                        <a:rPr lang="en-GB" sz="2400" b="1" baseline="30000">
                          <a:effectLst/>
                        </a:rPr>
                        <a:t>●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01562"/>
                  </a:ext>
                </a:extLst>
              </a:tr>
              <a:tr h="2853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GDP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W</a:t>
                      </a:r>
                      <a:r>
                        <a:rPr lang="en-GB" sz="2400" b="1" baseline="30000" dirty="0">
                          <a:effectLst/>
                        </a:rPr>
                        <a:t>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0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W</a:t>
                      </a:r>
                      <a:r>
                        <a:rPr lang="en-GB" sz="2400" b="1" baseline="30000">
                          <a:effectLst/>
                        </a:rPr>
                        <a:t>r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0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 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w</a:t>
                      </a:r>
                      <a:r>
                        <a:rPr lang="en-GB" sz="2400" b="1" baseline="30000">
                          <a:effectLst/>
                        </a:rPr>
                        <a:t>●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65497"/>
                  </a:ext>
                </a:extLst>
              </a:tr>
              <a:tr h="2602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Total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nl-NL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x</a:t>
                      </a:r>
                      <a:r>
                        <a:rPr lang="en-GB" sz="2400" b="1" baseline="30000" dirty="0">
                          <a:effectLst/>
                        </a:rPr>
                        <a:t>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y</a:t>
                      </a:r>
                      <a:r>
                        <a:rPr lang="en-GB" sz="2400" b="1" baseline="30000" dirty="0">
                          <a:effectLst/>
                        </a:rPr>
                        <a:t>1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nl-NL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</a:rPr>
                        <a:t>x</a:t>
                      </a:r>
                      <a:r>
                        <a:rPr lang="en-GB" sz="2400" b="1" baseline="30000" dirty="0" err="1">
                          <a:effectLst/>
                        </a:rPr>
                        <a:t>r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</a:rPr>
                        <a:t>y</a:t>
                      </a:r>
                      <a:r>
                        <a:rPr lang="en-GB" sz="2400" b="1" baseline="30000" dirty="0" err="1">
                          <a:effectLst/>
                        </a:rPr>
                        <a:t>r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e</a:t>
                      </a:r>
                      <a:r>
                        <a:rPr lang="en-GB" sz="2400" b="1" baseline="30000" dirty="0">
                          <a:effectLst/>
                        </a:rPr>
                        <a:t>●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54261"/>
                  </a:ext>
                </a:extLst>
              </a:tr>
              <a:tr h="261481"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Source: </a:t>
                      </a:r>
                      <a:r>
                        <a:rPr lang="nl-NL" sz="12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Többen</a:t>
                      </a:r>
                      <a:r>
                        <a:rPr lang="nl-NL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(PhD, Groningen, 2017)</a:t>
                      </a:r>
                    </a:p>
                  </a:txBody>
                  <a:tcPr marL="61863" marR="618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3" marR="618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651599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827584" y="154133"/>
            <a:ext cx="7386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Data</a:t>
            </a:r>
            <a:r>
              <a:rPr lang="nl-NL" sz="2800" dirty="0"/>
              <a:t>: </a:t>
            </a:r>
            <a:r>
              <a:rPr lang="nl-NL" sz="2800" dirty="0" err="1"/>
              <a:t>use-regionalized</a:t>
            </a:r>
            <a:r>
              <a:rPr lang="nl-NL" sz="2800" dirty="0"/>
              <a:t> </a:t>
            </a:r>
            <a:r>
              <a:rPr lang="nl-NL" sz="2800" dirty="0" err="1"/>
              <a:t>German</a:t>
            </a:r>
            <a:r>
              <a:rPr lang="nl-NL" sz="2800" dirty="0"/>
              <a:t> MRSUT </a:t>
            </a:r>
            <a:r>
              <a:rPr lang="nl-NL" sz="2800" dirty="0" err="1"/>
              <a:t>for</a:t>
            </a:r>
            <a:r>
              <a:rPr lang="nl-NL" sz="2800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53411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nl-NL" b="1" dirty="0"/>
              <a:t>Elbe &amp; </a:t>
            </a:r>
            <a:r>
              <a:rPr lang="nl-NL" b="1" dirty="0" err="1"/>
              <a:t>Danube</a:t>
            </a:r>
            <a:r>
              <a:rPr lang="nl-NL" b="1" dirty="0"/>
              <a:t> </a:t>
            </a:r>
            <a:r>
              <a:rPr lang="nl-NL" b="1" dirty="0" err="1"/>
              <a:t>floods</a:t>
            </a:r>
            <a:r>
              <a:rPr lang="nl-NL" b="1" dirty="0"/>
              <a:t> of 2013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1728192"/>
          </a:xfrm>
        </p:spPr>
        <p:txBody>
          <a:bodyPr/>
          <a:lstStyle/>
          <a:p>
            <a:r>
              <a:rPr lang="nl-NL" dirty="0" err="1"/>
              <a:t>Basically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NLP model, but </a:t>
            </a:r>
            <a:r>
              <a:rPr lang="nl-NL" dirty="0" err="1"/>
              <a:t>German</a:t>
            </a:r>
            <a:r>
              <a:rPr lang="nl-NL" dirty="0"/>
              <a:t> </a:t>
            </a:r>
            <a:r>
              <a:rPr lang="nl-NL" b="1" dirty="0"/>
              <a:t>MRSUT</a:t>
            </a:r>
            <a:r>
              <a:rPr lang="nl-NL" dirty="0"/>
              <a:t> </a:t>
            </a:r>
            <a:r>
              <a:rPr lang="nl-NL" dirty="0" err="1"/>
              <a:t>instead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IRIOT</a:t>
            </a:r>
          </a:p>
          <a:p>
            <a:r>
              <a:rPr lang="nl-NL" dirty="0"/>
              <a:t>Extra: </a:t>
            </a:r>
            <a:r>
              <a:rPr lang="nl-NL" dirty="0" err="1"/>
              <a:t>regional</a:t>
            </a:r>
            <a:r>
              <a:rPr lang="nl-NL" dirty="0"/>
              <a:t> </a:t>
            </a:r>
            <a:r>
              <a:rPr lang="nl-NL" b="1" dirty="0"/>
              <a:t>product</a:t>
            </a:r>
            <a:r>
              <a:rPr lang="nl-NL" dirty="0"/>
              <a:t> </a:t>
            </a:r>
            <a:r>
              <a:rPr lang="nl-NL" dirty="0" err="1"/>
              <a:t>supply</a:t>
            </a:r>
            <a:r>
              <a:rPr lang="nl-NL" dirty="0"/>
              <a:t> = </a:t>
            </a:r>
            <a:r>
              <a:rPr lang="nl-NL" b="1" dirty="0"/>
              <a:t>p</a:t>
            </a:r>
            <a:r>
              <a:rPr lang="nl-NL" dirty="0"/>
              <a:t>. </a:t>
            </a:r>
            <a:r>
              <a:rPr lang="nl-NL" dirty="0" err="1"/>
              <a:t>demand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5800" y="3510136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/>
              <a:t>Less</a:t>
            </a:r>
            <a:r>
              <a:rPr lang="nl-NL" sz="2800" dirty="0"/>
              <a:t>: </a:t>
            </a:r>
            <a:r>
              <a:rPr lang="nl-NL" sz="2800" b="1" dirty="0"/>
              <a:t>min</a:t>
            </a:r>
            <a:r>
              <a:rPr lang="nl-NL" sz="2800" dirty="0"/>
              <a:t>. </a:t>
            </a:r>
            <a:r>
              <a:rPr lang="nl-NL" sz="2800" dirty="0" err="1"/>
              <a:t>local</a:t>
            </a:r>
            <a:r>
              <a:rPr lang="nl-NL" sz="2800" dirty="0"/>
              <a:t> </a:t>
            </a:r>
            <a:r>
              <a:rPr lang="nl-NL" sz="2800" dirty="0" err="1"/>
              <a:t>final</a:t>
            </a:r>
            <a:r>
              <a:rPr lang="nl-NL" sz="2800" dirty="0"/>
              <a:t> </a:t>
            </a:r>
            <a:r>
              <a:rPr lang="nl-NL" sz="2800" dirty="0" err="1"/>
              <a:t>demand</a:t>
            </a:r>
            <a:r>
              <a:rPr lang="nl-NL" sz="2800" dirty="0"/>
              <a:t> = </a:t>
            </a:r>
            <a:r>
              <a:rPr lang="nl-NL" sz="2800" dirty="0" err="1"/>
              <a:t>government</a:t>
            </a:r>
            <a:r>
              <a:rPr lang="nl-NL" sz="2800" dirty="0"/>
              <a:t> </a:t>
            </a:r>
            <a:r>
              <a:rPr lang="nl-NL" sz="2800" dirty="0" err="1"/>
              <a:t>aid</a:t>
            </a:r>
            <a:r>
              <a:rPr lang="nl-NL" sz="2800" dirty="0"/>
              <a:t> scenario </a:t>
            </a:r>
            <a:r>
              <a:rPr lang="nl-NL" sz="2800" b="1" dirty="0">
                <a:solidFill>
                  <a:srgbClr val="FF0000"/>
                </a:solidFill>
              </a:rPr>
              <a:t>=&gt;</a:t>
            </a:r>
            <a:r>
              <a:rPr lang="nl-NL" sz="2800" dirty="0"/>
              <a:t>  </a:t>
            </a:r>
            <a:r>
              <a:rPr lang="nl-NL" sz="2800" dirty="0" err="1"/>
              <a:t>negative</a:t>
            </a:r>
            <a:r>
              <a:rPr lang="nl-NL" sz="2800" dirty="0"/>
              <a:t> indirect impacts (</a:t>
            </a:r>
            <a:r>
              <a:rPr lang="nl-NL" sz="2800" dirty="0" err="1"/>
              <a:t>especially</a:t>
            </a:r>
            <a:r>
              <a:rPr lang="nl-NL" sz="2800" dirty="0"/>
              <a:t> on services) </a:t>
            </a:r>
            <a:r>
              <a:rPr lang="nl-NL" sz="2800" dirty="0" err="1"/>
              <a:t>become</a:t>
            </a:r>
            <a:r>
              <a:rPr lang="nl-NL" sz="2800" dirty="0"/>
              <a:t> </a:t>
            </a:r>
            <a:r>
              <a:rPr lang="nl-NL" sz="2800" dirty="0" err="1"/>
              <a:t>negligable</a:t>
            </a:r>
            <a:r>
              <a:rPr lang="nl-NL" sz="2800" dirty="0"/>
              <a:t>, </a:t>
            </a:r>
            <a:r>
              <a:rPr lang="nl-NL" altLang="en-US" sz="2800" dirty="0">
                <a:solidFill>
                  <a:srgbClr val="FF0000"/>
                </a:solidFill>
              </a:rPr>
              <a:t>-</a:t>
            </a:r>
            <a:r>
              <a:rPr lang="nl-NL" altLang="en-US" sz="2800" b="1" dirty="0">
                <a:solidFill>
                  <a:srgbClr val="FF0000"/>
                </a:solidFill>
              </a:rPr>
              <a:t>/</a:t>
            </a:r>
            <a:r>
              <a:rPr lang="nl-NL" altLang="en-US" sz="2800" dirty="0">
                <a:solidFill>
                  <a:srgbClr val="FF0000"/>
                </a:solidFill>
              </a:rPr>
              <a:t>- </a:t>
            </a:r>
            <a:r>
              <a:rPr lang="nl-NL" sz="2800" dirty="0" err="1"/>
              <a:t>trade</a:t>
            </a:r>
            <a:r>
              <a:rPr lang="nl-NL" sz="2800" dirty="0"/>
              <a:t> </a:t>
            </a:r>
            <a:r>
              <a:rPr lang="nl-NL" sz="2800" dirty="0" err="1"/>
              <a:t>balance</a:t>
            </a: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/>
              <a:t>Less</a:t>
            </a:r>
            <a:r>
              <a:rPr lang="nl-NL" sz="2800" dirty="0"/>
              <a:t>: </a:t>
            </a:r>
            <a:r>
              <a:rPr lang="nl-NL" sz="2800" b="1" dirty="0"/>
              <a:t>max</a:t>
            </a:r>
            <a:r>
              <a:rPr lang="nl-NL" sz="2800" dirty="0"/>
              <a:t>. </a:t>
            </a:r>
            <a:r>
              <a:rPr lang="nl-NL" sz="2800" dirty="0" err="1"/>
              <a:t>local</a:t>
            </a:r>
            <a:r>
              <a:rPr lang="nl-NL" sz="2800" dirty="0"/>
              <a:t> </a:t>
            </a:r>
            <a:r>
              <a:rPr lang="nl-NL" sz="2800" dirty="0" err="1"/>
              <a:t>value</a:t>
            </a:r>
            <a:r>
              <a:rPr lang="nl-NL" sz="2800" dirty="0"/>
              <a:t> </a:t>
            </a:r>
            <a:r>
              <a:rPr lang="nl-NL" sz="2800" dirty="0" err="1"/>
              <a:t>added</a:t>
            </a:r>
            <a:r>
              <a:rPr lang="nl-NL" sz="2800" dirty="0"/>
              <a:t> = top business </a:t>
            </a:r>
            <a:r>
              <a:rPr lang="nl-NL" sz="2800" dirty="0" err="1"/>
              <a:t>cycle</a:t>
            </a:r>
            <a:r>
              <a:rPr lang="nl-NL" sz="2800" dirty="0"/>
              <a:t> scenario </a:t>
            </a:r>
            <a:r>
              <a:rPr lang="nl-NL" sz="2800" b="1" dirty="0">
                <a:solidFill>
                  <a:srgbClr val="FF0000"/>
                </a:solidFill>
              </a:rPr>
              <a:t>=&gt;</a:t>
            </a:r>
            <a:r>
              <a:rPr lang="nl-NL" sz="2800" dirty="0"/>
              <a:t> </a:t>
            </a:r>
            <a:r>
              <a:rPr lang="nl-NL" sz="2800" dirty="0" err="1"/>
              <a:t>positive</a:t>
            </a:r>
            <a:r>
              <a:rPr lang="nl-NL" sz="2800" dirty="0"/>
              <a:t> </a:t>
            </a:r>
            <a:r>
              <a:rPr lang="nl-NL" sz="2800" dirty="0" err="1"/>
              <a:t>substitution</a:t>
            </a:r>
            <a:r>
              <a:rPr lang="nl-NL" sz="2800" dirty="0"/>
              <a:t> </a:t>
            </a:r>
            <a:r>
              <a:rPr lang="nl-NL" sz="2800" dirty="0" err="1"/>
              <a:t>effects</a:t>
            </a:r>
            <a:r>
              <a:rPr lang="nl-NL" sz="2800" dirty="0"/>
              <a:t> </a:t>
            </a:r>
            <a:r>
              <a:rPr lang="nl-NL" sz="2800" dirty="0" err="1"/>
              <a:t>much</a:t>
            </a:r>
            <a:r>
              <a:rPr lang="nl-NL" sz="2800" dirty="0"/>
              <a:t> smaller =&gt; </a:t>
            </a:r>
            <a:r>
              <a:rPr lang="nl-NL" sz="2800" b="1" dirty="0"/>
              <a:t>net</a:t>
            </a:r>
            <a:r>
              <a:rPr lang="nl-NL" sz="2800" dirty="0"/>
              <a:t> </a:t>
            </a:r>
            <a:r>
              <a:rPr lang="nl-NL" sz="2800" dirty="0" err="1"/>
              <a:t>negative</a:t>
            </a:r>
            <a:r>
              <a:rPr lang="nl-NL" sz="2800" dirty="0"/>
              <a:t> impacts </a:t>
            </a:r>
            <a:r>
              <a:rPr lang="nl-NL" sz="2800" dirty="0" err="1"/>
              <a:t>become</a:t>
            </a:r>
            <a:r>
              <a:rPr lang="nl-NL" sz="2800" dirty="0"/>
              <a:t> </a:t>
            </a:r>
            <a:r>
              <a:rPr lang="nl-NL" sz="2800" dirty="0" err="1"/>
              <a:t>larger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5071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nl-NL" sz="4000" b="1" dirty="0" err="1"/>
              <a:t>Sensitivity</a:t>
            </a:r>
            <a:r>
              <a:rPr lang="nl-NL" sz="4000" b="1" dirty="0"/>
              <a:t> </a:t>
            </a:r>
            <a:r>
              <a:rPr lang="nl-NL" sz="4000" b="1" dirty="0" err="1"/>
              <a:t>for</a:t>
            </a:r>
            <a:r>
              <a:rPr lang="nl-NL" sz="4000" b="1" dirty="0"/>
              <a:t> </a:t>
            </a:r>
            <a:r>
              <a:rPr lang="nl-NL" sz="4000" b="1" dirty="0" err="1"/>
              <a:t>fixed</a:t>
            </a:r>
            <a:r>
              <a:rPr lang="nl-NL" sz="4000" b="1" dirty="0"/>
              <a:t> ratio </a:t>
            </a:r>
            <a:r>
              <a:rPr lang="nl-NL" sz="4000" b="1" dirty="0" err="1"/>
              <a:t>assumptions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700808"/>
            <a:ext cx="7918648" cy="4824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The MRSU </a:t>
            </a:r>
            <a:r>
              <a:rPr lang="nl-NL" b="1" dirty="0"/>
              <a:t>model</a:t>
            </a:r>
            <a:r>
              <a:rPr lang="nl-NL" dirty="0"/>
              <a:t> </a:t>
            </a:r>
            <a:r>
              <a:rPr lang="nl-NL" dirty="0" err="1"/>
              <a:t>explicitly</a:t>
            </a:r>
            <a:r>
              <a:rPr lang="nl-NL" dirty="0"/>
              <a:t> </a:t>
            </a:r>
            <a:r>
              <a:rPr lang="nl-NL" dirty="0" err="1"/>
              <a:t>assumes</a:t>
            </a:r>
            <a:r>
              <a:rPr lang="nl-NL" dirty="0"/>
              <a:t> </a:t>
            </a:r>
            <a:r>
              <a:rPr lang="nl-NL" dirty="0" err="1"/>
              <a:t>fixed</a:t>
            </a:r>
            <a:r>
              <a:rPr lang="nl-NL" dirty="0"/>
              <a:t> </a:t>
            </a:r>
            <a:r>
              <a:rPr lang="nl-NL" dirty="0" err="1"/>
              <a:t>regional</a:t>
            </a:r>
            <a:r>
              <a:rPr lang="nl-NL" dirty="0"/>
              <a:t> </a:t>
            </a:r>
            <a:r>
              <a:rPr lang="nl-NL" dirty="0" err="1"/>
              <a:t>industry</a:t>
            </a:r>
            <a:r>
              <a:rPr lang="nl-NL" dirty="0"/>
              <a:t> </a:t>
            </a:r>
            <a:r>
              <a:rPr lang="nl-NL" b="1" dirty="0"/>
              <a:t>market</a:t>
            </a:r>
            <a:r>
              <a:rPr lang="nl-NL" dirty="0"/>
              <a:t> </a:t>
            </a:r>
            <a:r>
              <a:rPr lang="nl-NL" b="1" dirty="0"/>
              <a:t>shares</a:t>
            </a:r>
            <a:r>
              <a:rPr lang="nl-NL" dirty="0"/>
              <a:t> in </a:t>
            </a:r>
            <a:r>
              <a:rPr lang="nl-NL" dirty="0" err="1"/>
              <a:t>regional</a:t>
            </a:r>
            <a:r>
              <a:rPr lang="nl-NL" dirty="0"/>
              <a:t> product </a:t>
            </a:r>
            <a:r>
              <a:rPr lang="nl-NL" dirty="0" err="1"/>
              <a:t>supply</a:t>
            </a:r>
            <a:r>
              <a:rPr lang="nl-NL" dirty="0"/>
              <a:t>, </a:t>
            </a:r>
            <a:r>
              <a:rPr lang="nl-NL" dirty="0" err="1"/>
              <a:t>which</a:t>
            </a:r>
            <a:r>
              <a:rPr lang="nl-NL" dirty="0"/>
              <a:t> is </a:t>
            </a:r>
            <a:r>
              <a:rPr lang="nl-NL" dirty="0" err="1"/>
              <a:t>mostly</a:t>
            </a:r>
            <a:r>
              <a:rPr lang="nl-NL" dirty="0"/>
              <a:t> </a:t>
            </a:r>
            <a:r>
              <a:rPr lang="nl-NL" dirty="0" err="1"/>
              <a:t>implicitly</a:t>
            </a:r>
            <a:r>
              <a:rPr lang="nl-NL" dirty="0"/>
              <a:t> </a:t>
            </a:r>
            <a:r>
              <a:rPr lang="nl-NL" dirty="0" err="1"/>
              <a:t>done</a:t>
            </a:r>
            <a:r>
              <a:rPr lang="nl-NL" dirty="0"/>
              <a:t> in IRIO </a:t>
            </a:r>
            <a:r>
              <a:rPr lang="nl-NL" b="1" dirty="0" err="1"/>
              <a:t>tables</a:t>
            </a:r>
            <a:endParaRPr lang="nl-NL" b="1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 </a:t>
            </a:r>
            <a:r>
              <a:rPr lang="nl-NL" dirty="0" err="1"/>
              <a:t>German</a:t>
            </a:r>
            <a:r>
              <a:rPr lang="nl-NL" dirty="0"/>
              <a:t> </a:t>
            </a:r>
            <a:r>
              <a:rPr lang="nl-NL" dirty="0" err="1"/>
              <a:t>use-regionalized</a:t>
            </a:r>
            <a:r>
              <a:rPr lang="nl-NL" dirty="0"/>
              <a:t> MRSUT </a:t>
            </a:r>
            <a:r>
              <a:rPr lang="nl-NL" dirty="0" err="1"/>
              <a:t>allows</a:t>
            </a:r>
            <a:r>
              <a:rPr lang="nl-NL" dirty="0"/>
              <a:t> </a:t>
            </a:r>
            <a:r>
              <a:rPr lang="nl-NL" dirty="0" err="1"/>
              <a:t>assuming</a:t>
            </a:r>
            <a:r>
              <a:rPr lang="nl-NL" dirty="0"/>
              <a:t> </a:t>
            </a:r>
            <a:r>
              <a:rPr lang="nl-NL" b="1" dirty="0" err="1"/>
              <a:t>cell-specific</a:t>
            </a:r>
            <a:r>
              <a:rPr lang="nl-NL" dirty="0"/>
              <a:t> </a:t>
            </a:r>
            <a:r>
              <a:rPr lang="nl-NL" dirty="0" err="1"/>
              <a:t>intermediate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final</a:t>
            </a:r>
            <a:r>
              <a:rPr lang="nl-NL" dirty="0"/>
              <a:t> </a:t>
            </a:r>
            <a:r>
              <a:rPr lang="nl-NL" dirty="0" err="1"/>
              <a:t>demand</a:t>
            </a:r>
            <a:r>
              <a:rPr lang="nl-NL" dirty="0"/>
              <a:t> </a:t>
            </a:r>
            <a:r>
              <a:rPr lang="nl-NL" b="1" dirty="0" err="1"/>
              <a:t>trade</a:t>
            </a:r>
            <a:r>
              <a:rPr lang="nl-NL" b="1" dirty="0"/>
              <a:t> </a:t>
            </a:r>
            <a:r>
              <a:rPr lang="nl-NL" b="1" dirty="0" err="1"/>
              <a:t>origin</a:t>
            </a:r>
            <a:r>
              <a:rPr lang="nl-NL" b="1" dirty="0"/>
              <a:t> shares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Fixing </a:t>
            </a:r>
            <a:r>
              <a:rPr lang="nl-NL" dirty="0" err="1"/>
              <a:t>both</a:t>
            </a:r>
            <a:r>
              <a:rPr lang="nl-NL" dirty="0"/>
              <a:t> </a:t>
            </a:r>
            <a:r>
              <a:rPr lang="nl-NL" dirty="0" err="1"/>
              <a:t>ratios</a:t>
            </a:r>
            <a:r>
              <a:rPr lang="nl-NL" dirty="0"/>
              <a:t> </a:t>
            </a:r>
            <a:r>
              <a:rPr lang="nl-NL" dirty="0" err="1"/>
              <a:t>together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=&gt;</a:t>
            </a:r>
            <a:r>
              <a:rPr lang="nl-NL" dirty="0"/>
              <a:t> Type I    IRIO &amp; MRSU </a:t>
            </a:r>
            <a:r>
              <a:rPr lang="nl-NL" b="1" dirty="0"/>
              <a:t>model</a:t>
            </a:r>
            <a:r>
              <a:rPr lang="nl-NL" dirty="0"/>
              <a:t> </a:t>
            </a:r>
            <a:r>
              <a:rPr lang="nl-NL" dirty="0" err="1"/>
              <a:t>assumptions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79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796" y="140495"/>
            <a:ext cx="7772400" cy="1143000"/>
          </a:xfrm>
        </p:spPr>
        <p:txBody>
          <a:bodyPr/>
          <a:lstStyle/>
          <a:p>
            <a:r>
              <a:rPr lang="nl-NL" b="1" dirty="0"/>
              <a:t>Impact of </a:t>
            </a:r>
            <a:r>
              <a:rPr lang="nl-NL" b="1" dirty="0" err="1"/>
              <a:t>adding</a:t>
            </a:r>
            <a:r>
              <a:rPr lang="nl-NL" b="1" dirty="0"/>
              <a:t> </a:t>
            </a:r>
            <a:r>
              <a:rPr lang="nl-NL" b="1" dirty="0" err="1"/>
              <a:t>fixed</a:t>
            </a:r>
            <a:r>
              <a:rPr lang="nl-NL" b="1" dirty="0"/>
              <a:t> </a:t>
            </a:r>
            <a:r>
              <a:rPr lang="nl-NL" b="1" dirty="0" err="1"/>
              <a:t>ratios</a:t>
            </a:r>
            <a:endParaRPr lang="nl-NL" b="1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05683"/>
              </p:ext>
            </p:extLst>
          </p:nvPr>
        </p:nvGraphicFramePr>
        <p:xfrm>
          <a:off x="251520" y="1414020"/>
          <a:ext cx="8640960" cy="309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6098">
                  <a:extLst>
                    <a:ext uri="{9D8B030D-6E8A-4147-A177-3AD203B41FA5}">
                      <a16:colId xmlns:a16="http://schemas.microsoft.com/office/drawing/2014/main" val="3382112881"/>
                    </a:ext>
                  </a:extLst>
                </a:gridCol>
                <a:gridCol w="1202772">
                  <a:extLst>
                    <a:ext uri="{9D8B030D-6E8A-4147-A177-3AD203B41FA5}">
                      <a16:colId xmlns:a16="http://schemas.microsoft.com/office/drawing/2014/main" val="2861768930"/>
                    </a:ext>
                  </a:extLst>
                </a:gridCol>
                <a:gridCol w="1062582">
                  <a:extLst>
                    <a:ext uri="{9D8B030D-6E8A-4147-A177-3AD203B41FA5}">
                      <a16:colId xmlns:a16="http://schemas.microsoft.com/office/drawing/2014/main" val="2123631029"/>
                    </a:ext>
                  </a:extLst>
                </a:gridCol>
                <a:gridCol w="1136256">
                  <a:extLst>
                    <a:ext uri="{9D8B030D-6E8A-4147-A177-3AD203B41FA5}">
                      <a16:colId xmlns:a16="http://schemas.microsoft.com/office/drawing/2014/main" val="3830941680"/>
                    </a:ext>
                  </a:extLst>
                </a:gridCol>
                <a:gridCol w="1296626">
                  <a:extLst>
                    <a:ext uri="{9D8B030D-6E8A-4147-A177-3AD203B41FA5}">
                      <a16:colId xmlns:a16="http://schemas.microsoft.com/office/drawing/2014/main" val="217658130"/>
                    </a:ext>
                  </a:extLst>
                </a:gridCol>
                <a:gridCol w="1296626">
                  <a:extLst>
                    <a:ext uri="{9D8B030D-6E8A-4147-A177-3AD203B41FA5}">
                      <a16:colId xmlns:a16="http://schemas.microsoft.com/office/drawing/2014/main" val="45096409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nl-NL" sz="2300" b="1" dirty="0"/>
                        <a:t>National </a:t>
                      </a:r>
                      <a:r>
                        <a:rPr lang="nl-NL" sz="2300" b="1" dirty="0" err="1"/>
                        <a:t>and</a:t>
                      </a:r>
                      <a:r>
                        <a:rPr lang="nl-NL" sz="2300" b="1" dirty="0"/>
                        <a:t> </a:t>
                      </a:r>
                      <a:r>
                        <a:rPr lang="nl-NL" sz="2300" b="1" dirty="0" err="1"/>
                        <a:t>regional</a:t>
                      </a:r>
                      <a:r>
                        <a:rPr lang="nl-NL" sz="2300" b="1" dirty="0"/>
                        <a:t> 2013 Elbe </a:t>
                      </a:r>
                      <a:r>
                        <a:rPr lang="nl-NL" sz="2300" b="1" dirty="0" err="1"/>
                        <a:t>and</a:t>
                      </a:r>
                      <a:r>
                        <a:rPr lang="nl-NL" sz="2300" b="1" dirty="0"/>
                        <a:t> </a:t>
                      </a:r>
                      <a:r>
                        <a:rPr lang="nl-NL" sz="2300" b="1" dirty="0" err="1"/>
                        <a:t>Danube</a:t>
                      </a:r>
                      <a:r>
                        <a:rPr lang="nl-NL" sz="2300" b="1" dirty="0"/>
                        <a:t> </a:t>
                      </a:r>
                      <a:r>
                        <a:rPr lang="nl-NL" sz="2300" b="1" dirty="0" err="1"/>
                        <a:t>flooding</a:t>
                      </a:r>
                      <a:r>
                        <a:rPr lang="nl-NL" sz="2300" b="1" dirty="0"/>
                        <a:t> multipliers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err="1"/>
                        <a:t>All</a:t>
                      </a:r>
                      <a:r>
                        <a:rPr lang="nl-NL" sz="2000" dirty="0"/>
                        <a:t> of Germany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err="1"/>
                        <a:t>Bayern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err="1"/>
                        <a:t>Sachsen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err="1"/>
                        <a:t>Sachsen-Anhalt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Thüringen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57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/>
                        <a:t>Base NLP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1.139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1.041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1.046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69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/>
                        <a:t>+</a:t>
                      </a:r>
                      <a:r>
                        <a:rPr lang="nl-NL" sz="2000" dirty="0"/>
                        <a:t> </a:t>
                      </a:r>
                      <a:r>
                        <a:rPr lang="nl-NL" sz="2000" dirty="0" err="1"/>
                        <a:t>fixed</a:t>
                      </a:r>
                      <a:r>
                        <a:rPr lang="nl-NL" sz="2000" dirty="0"/>
                        <a:t> market shares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1.193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1.306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1.083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1.057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24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/>
                        <a:t>+</a:t>
                      </a:r>
                      <a:r>
                        <a:rPr lang="nl-NL" sz="2000" dirty="0"/>
                        <a:t> </a:t>
                      </a:r>
                      <a:r>
                        <a:rPr lang="nl-NL" sz="2000" dirty="0" err="1"/>
                        <a:t>fixed</a:t>
                      </a:r>
                      <a:r>
                        <a:rPr lang="nl-NL" sz="2000" dirty="0"/>
                        <a:t> </a:t>
                      </a:r>
                      <a:r>
                        <a:rPr lang="nl-NL" sz="2000" dirty="0" err="1"/>
                        <a:t>trade</a:t>
                      </a:r>
                      <a:r>
                        <a:rPr lang="nl-NL" sz="2000" dirty="0"/>
                        <a:t> </a:t>
                      </a:r>
                      <a:r>
                        <a:rPr lang="nl-NL" sz="2000" dirty="0" err="1"/>
                        <a:t>origins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1.334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1.207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1.176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1.070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/>
                        <a:t>1.125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58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/>
                        <a:t>+ </a:t>
                      </a:r>
                      <a:r>
                        <a:rPr lang="nl-NL" sz="2000" b="1" dirty="0" err="1"/>
                        <a:t>both</a:t>
                      </a:r>
                      <a:r>
                        <a:rPr lang="nl-NL" sz="2000" b="1" dirty="0"/>
                        <a:t> </a:t>
                      </a:r>
                      <a:r>
                        <a:rPr lang="nl-NL" sz="2000" b="1" dirty="0" err="1"/>
                        <a:t>fixed</a:t>
                      </a:r>
                      <a:r>
                        <a:rPr lang="nl-NL" sz="2000" b="1" dirty="0"/>
                        <a:t> shares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1.966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1.588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1.832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1.586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1" dirty="0"/>
                        <a:t>1.420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119327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nl-NL" sz="1200" b="0" dirty="0"/>
                        <a:t>Source: Oosterhaven &amp; </a:t>
                      </a:r>
                      <a:r>
                        <a:rPr lang="nl-NL" sz="1200" b="0" dirty="0" err="1"/>
                        <a:t>Többen</a:t>
                      </a:r>
                      <a:r>
                        <a:rPr lang="nl-NL" sz="1200" b="0" dirty="0"/>
                        <a:t> (</a:t>
                      </a:r>
                      <a:r>
                        <a:rPr lang="nl-NL" sz="1200" b="0" dirty="0" err="1"/>
                        <a:t>Spatial</a:t>
                      </a:r>
                      <a:r>
                        <a:rPr lang="nl-NL" sz="1200" b="0" dirty="0"/>
                        <a:t> </a:t>
                      </a:r>
                      <a:r>
                        <a:rPr lang="nl-NL" sz="1200" b="0" dirty="0" err="1"/>
                        <a:t>Econ</a:t>
                      </a:r>
                      <a:r>
                        <a:rPr lang="nl-NL" sz="1200" b="0" dirty="0"/>
                        <a:t>. An. 2017)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032319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323528" y="4581128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600" b="1" dirty="0"/>
              <a:t>Base NLP model</a:t>
            </a:r>
            <a:r>
              <a:rPr lang="nl-NL" sz="2600" dirty="0"/>
              <a:t>: </a:t>
            </a:r>
            <a:r>
              <a:rPr lang="nl-NL" sz="2600" dirty="0" err="1"/>
              <a:t>all</a:t>
            </a:r>
            <a:r>
              <a:rPr lang="nl-NL" sz="2600" dirty="0"/>
              <a:t> multipliers small = high </a:t>
            </a:r>
            <a:r>
              <a:rPr lang="nl-NL" sz="2600" dirty="0" err="1"/>
              <a:t>resilience</a:t>
            </a:r>
            <a:endParaRPr lang="nl-NL" sz="2600" dirty="0"/>
          </a:p>
        </p:txBody>
      </p:sp>
      <p:sp>
        <p:nvSpPr>
          <p:cNvPr id="3" name="Tekstvak 2"/>
          <p:cNvSpPr txBox="1"/>
          <p:nvPr/>
        </p:nvSpPr>
        <p:spPr>
          <a:xfrm>
            <a:off x="323528" y="5301208"/>
            <a:ext cx="8399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600" dirty="0" err="1"/>
              <a:t>Fixed</a:t>
            </a:r>
            <a:r>
              <a:rPr lang="nl-NL" sz="2600" dirty="0"/>
              <a:t> </a:t>
            </a:r>
            <a:r>
              <a:rPr lang="nl-NL" sz="2600" dirty="0" err="1"/>
              <a:t>trade</a:t>
            </a:r>
            <a:r>
              <a:rPr lang="nl-NL" sz="2600" dirty="0"/>
              <a:t> </a:t>
            </a:r>
            <a:r>
              <a:rPr lang="nl-NL" sz="2600" dirty="0" err="1"/>
              <a:t>origin</a:t>
            </a:r>
            <a:r>
              <a:rPr lang="nl-NL" sz="2600" dirty="0"/>
              <a:t> shares &gt; </a:t>
            </a:r>
            <a:r>
              <a:rPr lang="nl-NL" sz="2600" dirty="0" err="1"/>
              <a:t>fixed</a:t>
            </a:r>
            <a:r>
              <a:rPr lang="nl-NL" sz="2600" dirty="0"/>
              <a:t> </a:t>
            </a:r>
            <a:r>
              <a:rPr lang="nl-NL" sz="2600" dirty="0" err="1"/>
              <a:t>industry</a:t>
            </a:r>
            <a:r>
              <a:rPr lang="nl-NL" sz="2600" dirty="0"/>
              <a:t> market shares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600" dirty="0" err="1"/>
              <a:t>Very</a:t>
            </a:r>
            <a:r>
              <a:rPr lang="nl-NL" sz="2600" dirty="0"/>
              <a:t> large</a:t>
            </a:r>
            <a:r>
              <a:rPr lang="nl-NL" sz="2600" b="1" dirty="0"/>
              <a:t> over</a:t>
            </a:r>
            <a:r>
              <a:rPr lang="nl-NL" sz="2600" dirty="0"/>
              <a:t>-</a:t>
            </a:r>
            <a:r>
              <a:rPr lang="nl-NL" sz="2600" dirty="0" err="1"/>
              <a:t>estimation</a:t>
            </a:r>
            <a:r>
              <a:rPr lang="nl-NL" sz="2600" dirty="0"/>
              <a:t> of indirect </a:t>
            </a:r>
            <a:r>
              <a:rPr lang="nl-NL" sz="2600" dirty="0" err="1"/>
              <a:t>effects</a:t>
            </a:r>
            <a:r>
              <a:rPr lang="nl-NL" sz="2600" dirty="0"/>
              <a:t> </a:t>
            </a:r>
            <a:r>
              <a:rPr lang="nl-NL" sz="2600" dirty="0" err="1"/>
              <a:t>with</a:t>
            </a:r>
            <a:r>
              <a:rPr lang="nl-NL" sz="2600" dirty="0"/>
              <a:t> </a:t>
            </a:r>
          </a:p>
          <a:p>
            <a:r>
              <a:rPr lang="nl-NL" sz="2600" dirty="0"/>
              <a:t>	Type I IRIO </a:t>
            </a:r>
            <a:r>
              <a:rPr lang="nl-NL" sz="2600" dirty="0" err="1"/>
              <a:t>and</a:t>
            </a:r>
            <a:r>
              <a:rPr lang="nl-NL" sz="2600" dirty="0"/>
              <a:t> MRSU model </a:t>
            </a:r>
            <a:r>
              <a:rPr lang="nl-NL" sz="2600" dirty="0" err="1"/>
              <a:t>assumptions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94189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nl-NL" b="1" dirty="0" err="1"/>
              <a:t>Conclusion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evaluation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4464496"/>
          </a:xfrm>
        </p:spPr>
        <p:txBody>
          <a:bodyPr/>
          <a:lstStyle/>
          <a:p>
            <a:r>
              <a:rPr lang="nl-NL" dirty="0" err="1"/>
              <a:t>Outcomes</a:t>
            </a:r>
            <a:r>
              <a:rPr lang="nl-NL" dirty="0"/>
              <a:t> 2013: high </a:t>
            </a:r>
            <a:r>
              <a:rPr lang="nl-NL" dirty="0" err="1"/>
              <a:t>resilience</a:t>
            </a:r>
            <a:r>
              <a:rPr lang="nl-NL" dirty="0"/>
              <a:t> of </a:t>
            </a:r>
            <a:r>
              <a:rPr lang="nl-NL" dirty="0" err="1"/>
              <a:t>German</a:t>
            </a:r>
            <a:r>
              <a:rPr lang="nl-NL" dirty="0"/>
              <a:t> </a:t>
            </a:r>
            <a:r>
              <a:rPr lang="nl-NL" dirty="0" err="1"/>
              <a:t>economy</a:t>
            </a:r>
            <a:endParaRPr lang="nl-NL" dirty="0"/>
          </a:p>
          <a:p>
            <a:r>
              <a:rPr lang="nl-NL" dirty="0"/>
              <a:t>IRIO &amp; MRSU </a:t>
            </a:r>
            <a:r>
              <a:rPr lang="nl-NL" dirty="0" err="1"/>
              <a:t>models</a:t>
            </a:r>
            <a:r>
              <a:rPr lang="nl-NL" dirty="0"/>
              <a:t> </a:t>
            </a:r>
            <a:r>
              <a:rPr lang="nl-NL" dirty="0" err="1"/>
              <a:t>grossly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over</a:t>
            </a:r>
            <a:r>
              <a:rPr lang="nl-NL" dirty="0"/>
              <a:t>-</a:t>
            </a:r>
            <a:r>
              <a:rPr lang="nl-NL" dirty="0" err="1"/>
              <a:t>estimate</a:t>
            </a:r>
            <a:r>
              <a:rPr lang="nl-NL" dirty="0"/>
              <a:t> indirect disaster impacts</a:t>
            </a:r>
          </a:p>
          <a:p>
            <a:endParaRPr lang="nl-NL" dirty="0"/>
          </a:p>
          <a:p>
            <a:r>
              <a:rPr lang="nl-NL" dirty="0" err="1">
                <a:sym typeface="Symbol"/>
              </a:rPr>
              <a:t>Outcomes</a:t>
            </a:r>
            <a:r>
              <a:rPr lang="nl-NL" dirty="0">
                <a:sym typeface="Symbol"/>
              </a:rPr>
              <a:t> NLP</a:t>
            </a:r>
            <a:r>
              <a:rPr lang="nl-NL" b="1" dirty="0">
                <a:sym typeface="Symbol"/>
              </a:rPr>
              <a:t> </a:t>
            </a:r>
            <a:r>
              <a:rPr lang="nl-NL" b="1" dirty="0">
                <a:solidFill>
                  <a:srgbClr val="FF0000"/>
                </a:solidFill>
                <a:sym typeface="Symbol"/>
              </a:rPr>
              <a:t></a:t>
            </a:r>
            <a:r>
              <a:rPr lang="nl-NL" dirty="0">
                <a:solidFill>
                  <a:srgbClr val="FF0000"/>
                </a:solidFill>
                <a:sym typeface="Symbol"/>
              </a:rPr>
              <a:t> </a:t>
            </a:r>
            <a:r>
              <a:rPr lang="nl-NL" dirty="0" err="1"/>
              <a:t>spatial</a:t>
            </a:r>
            <a:r>
              <a:rPr lang="nl-NL" dirty="0"/>
              <a:t> </a:t>
            </a:r>
            <a:r>
              <a:rPr lang="nl-NL" dirty="0" err="1"/>
              <a:t>substitution</a:t>
            </a:r>
            <a:r>
              <a:rPr lang="nl-NL" dirty="0"/>
              <a:t> CGE,</a:t>
            </a:r>
          </a:p>
          <a:p>
            <a:pPr marL="457200" lvl="1" indent="0">
              <a:buNone/>
            </a:pPr>
            <a:r>
              <a:rPr lang="nl-NL" dirty="0"/>
              <a:t>but without explicit </a:t>
            </a:r>
            <a:r>
              <a:rPr lang="nl-NL" dirty="0" err="1"/>
              <a:t>prices</a:t>
            </a:r>
            <a:r>
              <a:rPr lang="nl-NL" dirty="0"/>
              <a:t>/</a:t>
            </a:r>
            <a:r>
              <a:rPr lang="nl-NL" dirty="0" err="1"/>
              <a:t>markets</a:t>
            </a:r>
            <a:endParaRPr lang="nl-NL" dirty="0"/>
          </a:p>
          <a:p>
            <a:r>
              <a:rPr lang="nl-NL" dirty="0"/>
              <a:t>NLP approach = </a:t>
            </a:r>
            <a:r>
              <a:rPr lang="nl-NL" dirty="0" err="1"/>
              <a:t>simple</a:t>
            </a:r>
            <a:r>
              <a:rPr lang="nl-NL" dirty="0"/>
              <a:t> &amp; </a:t>
            </a:r>
            <a:r>
              <a:rPr lang="nl-NL" dirty="0" err="1"/>
              <a:t>plausible</a:t>
            </a:r>
            <a:endParaRPr lang="nl-NL" dirty="0"/>
          </a:p>
        </p:txBody>
      </p:sp>
      <p:pic>
        <p:nvPicPr>
          <p:cNvPr id="4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0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22514" y="368757"/>
            <a:ext cx="4040633" cy="705285"/>
          </a:xfrm>
        </p:spPr>
        <p:txBody>
          <a:bodyPr/>
          <a:lstStyle/>
          <a:p>
            <a:pPr algn="l" eaLnBrk="1" hangingPunct="1"/>
            <a:r>
              <a:rPr lang="nl-NL" altLang="en-US" sz="2800" b="1" dirty="0">
                <a:solidFill>
                  <a:schemeClr val="tx1"/>
                </a:solidFill>
              </a:rPr>
              <a:t>Basics: </a:t>
            </a:r>
            <a:r>
              <a:rPr lang="nl-NL" altLang="en-US" sz="2800" b="1" dirty="0" err="1">
                <a:solidFill>
                  <a:schemeClr val="tx1"/>
                </a:solidFill>
              </a:rPr>
              <a:t>demand</a:t>
            </a:r>
            <a:r>
              <a:rPr lang="nl-NL" altLang="en-US" sz="2800" b="1" dirty="0">
                <a:solidFill>
                  <a:schemeClr val="tx1"/>
                </a:solidFill>
              </a:rPr>
              <a:t> shock</a:t>
            </a:r>
          </a:p>
        </p:txBody>
      </p:sp>
      <p:pic>
        <p:nvPicPr>
          <p:cNvPr id="4099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kstvak 52"/>
          <p:cNvSpPr txBox="1">
            <a:spLocks noChangeArrowheads="1"/>
          </p:cNvSpPr>
          <p:nvPr/>
        </p:nvSpPr>
        <p:spPr bwMode="auto">
          <a:xfrm>
            <a:off x="469106" y="6279703"/>
            <a:ext cx="783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en-US" b="1" dirty="0"/>
              <a:t>CGE </a:t>
            </a:r>
            <a:r>
              <a:rPr lang="nl-NL" altLang="en-US" dirty="0" err="1"/>
              <a:t>models</a:t>
            </a:r>
            <a:r>
              <a:rPr lang="nl-NL" altLang="en-US" dirty="0"/>
              <a:t> have </a:t>
            </a:r>
            <a:r>
              <a:rPr lang="nl-NL" altLang="en-US" b="1" dirty="0" err="1">
                <a:solidFill>
                  <a:srgbClr val="FF0000"/>
                </a:solidFill>
              </a:rPr>
              <a:t>finite</a:t>
            </a:r>
            <a:r>
              <a:rPr lang="nl-NL" altLang="en-US" dirty="0">
                <a:solidFill>
                  <a:srgbClr val="FF0000"/>
                </a:solidFill>
              </a:rPr>
              <a:t> </a:t>
            </a:r>
            <a:r>
              <a:rPr lang="nl-NL" altLang="en-US" dirty="0" err="1"/>
              <a:t>price</a:t>
            </a:r>
            <a:r>
              <a:rPr lang="nl-NL" altLang="en-US" dirty="0"/>
              <a:t> </a:t>
            </a:r>
            <a:r>
              <a:rPr lang="nl-NL" altLang="en-US" dirty="0" err="1"/>
              <a:t>elasticities</a:t>
            </a:r>
            <a:r>
              <a:rPr lang="nl-NL" altLang="en-US" dirty="0"/>
              <a:t>. </a:t>
            </a:r>
            <a:r>
              <a:rPr lang="nl-NL" altLang="en-US" dirty="0" err="1"/>
              <a:t>What</a:t>
            </a:r>
            <a:r>
              <a:rPr lang="nl-NL" altLang="en-US" dirty="0"/>
              <a:t> </a:t>
            </a:r>
            <a:r>
              <a:rPr lang="nl-NL" altLang="en-US" dirty="0" err="1"/>
              <a:t>about</a:t>
            </a:r>
            <a:r>
              <a:rPr lang="nl-NL" altLang="en-US" dirty="0"/>
              <a:t> </a:t>
            </a:r>
            <a:r>
              <a:rPr lang="nl-NL" altLang="en-US" b="1" dirty="0"/>
              <a:t>IO </a:t>
            </a:r>
            <a:r>
              <a:rPr lang="nl-NL" altLang="en-US" dirty="0"/>
              <a:t>?</a:t>
            </a:r>
          </a:p>
        </p:txBody>
      </p:sp>
      <p:grpSp>
        <p:nvGrpSpPr>
          <p:cNvPr id="4104" name="Groep 24"/>
          <p:cNvGrpSpPr>
            <a:grpSpLocks/>
          </p:cNvGrpSpPr>
          <p:nvPr/>
        </p:nvGrpSpPr>
        <p:grpSpPr bwMode="auto">
          <a:xfrm>
            <a:off x="502754" y="1303672"/>
            <a:ext cx="3809689" cy="3436986"/>
            <a:chOff x="472723" y="1294977"/>
            <a:chExt cx="3810848" cy="3436973"/>
          </a:xfrm>
        </p:grpSpPr>
        <p:cxnSp>
          <p:nvCxnSpPr>
            <p:cNvPr id="6" name="Rechte verbindingslijn met pijl 5"/>
            <p:cNvCxnSpPr/>
            <p:nvPr/>
          </p:nvCxnSpPr>
          <p:spPr>
            <a:xfrm flipV="1">
              <a:off x="828120" y="1340768"/>
              <a:ext cx="0" cy="29813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met pijl 6"/>
            <p:cNvCxnSpPr/>
            <p:nvPr/>
          </p:nvCxnSpPr>
          <p:spPr>
            <a:xfrm>
              <a:off x="828120" y="4322081"/>
              <a:ext cx="345545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Rechte verbindingslijn 2"/>
            <p:cNvCxnSpPr>
              <a:cxnSpLocks/>
            </p:cNvCxnSpPr>
            <p:nvPr/>
          </p:nvCxnSpPr>
          <p:spPr>
            <a:xfrm>
              <a:off x="1094837" y="1844824"/>
              <a:ext cx="1791682" cy="21427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1331511" y="1688429"/>
              <a:ext cx="2232704" cy="21907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0" name="AutoShape 8"/>
            <p:cNvSpPr>
              <a:spLocks noChangeArrowheads="1"/>
            </p:cNvSpPr>
            <p:nvPr/>
          </p:nvSpPr>
          <p:spPr bwMode="auto">
            <a:xfrm>
              <a:off x="1411914" y="1294977"/>
              <a:ext cx="1625429" cy="393957"/>
            </a:xfrm>
            <a:prstGeom prst="wedgeRoundRectCallout">
              <a:avLst>
                <a:gd name="adj1" fmla="val 652"/>
                <a:gd name="adj2" fmla="val 165826"/>
                <a:gd name="adj3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Demand shock</a:t>
              </a:r>
              <a:endParaRPr lang="en-US" altLang="en-US" sz="3200" dirty="0"/>
            </a:p>
          </p:txBody>
        </p:sp>
        <p:sp>
          <p:nvSpPr>
            <p:cNvPr id="4111" name="AutoShape 9"/>
            <p:cNvSpPr>
              <a:spLocks noChangeArrowheads="1"/>
            </p:cNvSpPr>
            <p:nvPr/>
          </p:nvSpPr>
          <p:spPr bwMode="auto">
            <a:xfrm>
              <a:off x="3297822" y="2324766"/>
              <a:ext cx="895375" cy="447461"/>
            </a:xfrm>
            <a:prstGeom prst="wedgeRoundRectCallout">
              <a:avLst>
                <a:gd name="adj1" fmla="val -53625"/>
                <a:gd name="adj2" fmla="val -115722"/>
                <a:gd name="adj3" fmla="val 16667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Supply</a:t>
              </a:r>
              <a:endParaRPr lang="en-US" altLang="en-US" sz="3200" dirty="0"/>
            </a:p>
          </p:txBody>
        </p:sp>
        <p:cxnSp>
          <p:nvCxnSpPr>
            <p:cNvPr id="30" name="Rechte verbindingslijn 29"/>
            <p:cNvCxnSpPr>
              <a:cxnSpLocks/>
            </p:cNvCxnSpPr>
            <p:nvPr/>
          </p:nvCxnSpPr>
          <p:spPr>
            <a:xfrm>
              <a:off x="828120" y="3093007"/>
              <a:ext cx="1295447" cy="12825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>
              <a:cxnSpLocks/>
            </p:cNvCxnSpPr>
            <p:nvPr/>
          </p:nvCxnSpPr>
          <p:spPr>
            <a:xfrm flipV="1">
              <a:off x="2123567" y="3138729"/>
              <a:ext cx="0" cy="118335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472723" y="1516884"/>
              <a:ext cx="309212" cy="359924"/>
            </a:xfrm>
            <a:prstGeom prst="wedgeRoundRectCallout">
              <a:avLst>
                <a:gd name="adj1" fmla="val -10070"/>
                <a:gd name="adj2" fmla="val 2380"/>
                <a:gd name="adj3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P</a:t>
              </a:r>
              <a:endParaRPr lang="en-US" altLang="en-US" sz="3200" dirty="0"/>
            </a:p>
          </p:txBody>
        </p:sp>
        <p:sp>
          <p:nvSpPr>
            <p:cNvPr id="4115" name="AutoShape 9"/>
            <p:cNvSpPr>
              <a:spLocks noChangeArrowheads="1"/>
            </p:cNvSpPr>
            <p:nvPr/>
          </p:nvSpPr>
          <p:spPr bwMode="auto">
            <a:xfrm>
              <a:off x="3711642" y="4351400"/>
              <a:ext cx="430620" cy="380550"/>
            </a:xfrm>
            <a:prstGeom prst="wedgeRoundRectCallout">
              <a:avLst>
                <a:gd name="adj1" fmla="val -19990"/>
                <a:gd name="adj2" fmla="val -16909"/>
                <a:gd name="adj3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Q</a:t>
              </a:r>
              <a:endParaRPr lang="en-US" altLang="en-US" sz="3200" dirty="0"/>
            </a:p>
          </p:txBody>
        </p:sp>
      </p:grpSp>
      <p:sp>
        <p:nvSpPr>
          <p:cNvPr id="31" name="Titel 1"/>
          <p:cNvSpPr txBox="1">
            <a:spLocks/>
          </p:cNvSpPr>
          <p:nvPr/>
        </p:nvSpPr>
        <p:spPr bwMode="auto">
          <a:xfrm>
            <a:off x="4730624" y="369314"/>
            <a:ext cx="3809332" cy="70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nl-NL" altLang="en-US" sz="2800" b="1" kern="0" dirty="0">
                <a:solidFill>
                  <a:schemeClr val="tx1"/>
                </a:solidFill>
              </a:rPr>
              <a:t>Basics: </a:t>
            </a:r>
            <a:r>
              <a:rPr lang="nl-NL" altLang="en-US" sz="2800" b="1" kern="0" dirty="0" err="1">
                <a:solidFill>
                  <a:schemeClr val="tx1"/>
                </a:solidFill>
              </a:rPr>
              <a:t>supply</a:t>
            </a:r>
            <a:r>
              <a:rPr lang="nl-NL" altLang="en-US" sz="2800" b="1" kern="0" dirty="0">
                <a:solidFill>
                  <a:schemeClr val="tx1"/>
                </a:solidFill>
              </a:rPr>
              <a:t> shock</a:t>
            </a:r>
          </a:p>
        </p:txBody>
      </p:sp>
      <p:grpSp>
        <p:nvGrpSpPr>
          <p:cNvPr id="32" name="Groep 24"/>
          <p:cNvGrpSpPr>
            <a:grpSpLocks/>
          </p:cNvGrpSpPr>
          <p:nvPr/>
        </p:nvGrpSpPr>
        <p:grpSpPr bwMode="auto">
          <a:xfrm>
            <a:off x="4447148" y="1384130"/>
            <a:ext cx="3863880" cy="3434492"/>
            <a:chOff x="429877" y="1298764"/>
            <a:chExt cx="3865056" cy="3434478"/>
          </a:xfrm>
        </p:grpSpPr>
        <p:cxnSp>
          <p:nvCxnSpPr>
            <p:cNvPr id="33" name="Rechte verbindingslijn met pijl 32"/>
            <p:cNvCxnSpPr/>
            <p:nvPr/>
          </p:nvCxnSpPr>
          <p:spPr>
            <a:xfrm flipV="1">
              <a:off x="828120" y="1340768"/>
              <a:ext cx="0" cy="29813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/>
            <p:nvPr/>
          </p:nvCxnSpPr>
          <p:spPr>
            <a:xfrm>
              <a:off x="828120" y="4322081"/>
              <a:ext cx="345545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1491334" y="1570766"/>
              <a:ext cx="1967510" cy="22621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>
              <a:cxnSpLocks/>
            </p:cNvCxnSpPr>
            <p:nvPr/>
          </p:nvCxnSpPr>
          <p:spPr>
            <a:xfrm flipH="1">
              <a:off x="1189885" y="1616497"/>
              <a:ext cx="2196018" cy="2178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utoShape 8"/>
            <p:cNvSpPr>
              <a:spLocks noChangeArrowheads="1"/>
            </p:cNvSpPr>
            <p:nvPr/>
          </p:nvSpPr>
          <p:spPr bwMode="auto">
            <a:xfrm>
              <a:off x="1878044" y="1298764"/>
              <a:ext cx="1039045" cy="393957"/>
            </a:xfrm>
            <a:prstGeom prst="wedgeRoundRectCallout">
              <a:avLst>
                <a:gd name="adj1" fmla="val -47500"/>
                <a:gd name="adj2" fmla="val 129932"/>
                <a:gd name="adj3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Demand</a:t>
              </a:r>
              <a:endParaRPr lang="en-US" altLang="en-US" sz="3200" dirty="0"/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>
              <a:off x="3371685" y="2826931"/>
              <a:ext cx="923248" cy="699551"/>
            </a:xfrm>
            <a:prstGeom prst="wedgeRoundRectCallout">
              <a:avLst>
                <a:gd name="adj1" fmla="val -41369"/>
                <a:gd name="adj2" fmla="val -108984"/>
                <a:gd name="adj3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Supply shock</a:t>
              </a:r>
              <a:endParaRPr lang="en-US" altLang="en-US" sz="3200" dirty="0"/>
            </a:p>
          </p:txBody>
        </p:sp>
        <p:cxnSp>
          <p:nvCxnSpPr>
            <p:cNvPr id="40" name="Rechte verbindingslijn 39"/>
            <p:cNvCxnSpPr>
              <a:cxnSpLocks/>
            </p:cNvCxnSpPr>
            <p:nvPr/>
          </p:nvCxnSpPr>
          <p:spPr>
            <a:xfrm>
              <a:off x="874306" y="2600662"/>
              <a:ext cx="1523259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>
              <a:cxnSpLocks/>
            </p:cNvCxnSpPr>
            <p:nvPr/>
          </p:nvCxnSpPr>
          <p:spPr>
            <a:xfrm flipV="1">
              <a:off x="2397565" y="2600663"/>
              <a:ext cx="4494" cy="1698685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429877" y="1459327"/>
              <a:ext cx="309212" cy="386908"/>
            </a:xfrm>
            <a:prstGeom prst="wedgeRoundRectCallout">
              <a:avLst>
                <a:gd name="adj1" fmla="val 2128"/>
                <a:gd name="adj2" fmla="val -3041"/>
                <a:gd name="adj3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P</a:t>
              </a:r>
              <a:endParaRPr lang="en-US" altLang="en-US" sz="3200" dirty="0"/>
            </a:p>
          </p:txBody>
        </p:sp>
        <p:sp>
          <p:nvSpPr>
            <p:cNvPr id="43" name="AutoShape 9"/>
            <p:cNvSpPr>
              <a:spLocks noChangeArrowheads="1"/>
            </p:cNvSpPr>
            <p:nvPr/>
          </p:nvSpPr>
          <p:spPr bwMode="auto">
            <a:xfrm>
              <a:off x="3708980" y="4379804"/>
              <a:ext cx="378325" cy="353438"/>
            </a:xfrm>
            <a:prstGeom prst="wedgeRoundRectCallout">
              <a:avLst>
                <a:gd name="adj1" fmla="val -4964"/>
                <a:gd name="adj2" fmla="val -30259"/>
                <a:gd name="adj3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Q</a:t>
              </a:r>
              <a:endParaRPr lang="en-US" altLang="en-US" sz="3200" dirty="0"/>
            </a:p>
          </p:txBody>
        </p:sp>
      </p:grpSp>
      <p:sp>
        <p:nvSpPr>
          <p:cNvPr id="44" name="Tekstvak 52"/>
          <p:cNvSpPr txBox="1">
            <a:spLocks noChangeArrowheads="1"/>
          </p:cNvSpPr>
          <p:nvPr/>
        </p:nvSpPr>
        <p:spPr bwMode="auto">
          <a:xfrm>
            <a:off x="476794" y="4881433"/>
            <a:ext cx="38433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b="1" dirty="0"/>
              <a:t>P</a:t>
            </a:r>
            <a:r>
              <a:rPr lang="nl-NL" altLang="en-US" dirty="0"/>
              <a:t> in </a:t>
            </a:r>
            <a:r>
              <a:rPr lang="nl-NL" altLang="en-US" b="1" dirty="0" err="1">
                <a:solidFill>
                  <a:srgbClr val="FF0000"/>
                </a:solidFill>
              </a:rPr>
              <a:t>same</a:t>
            </a:r>
            <a:r>
              <a:rPr lang="nl-NL" altLang="en-US" dirty="0"/>
              <a:t> </a:t>
            </a:r>
            <a:r>
              <a:rPr lang="nl-NL" altLang="en-US" dirty="0" err="1"/>
              <a:t>direction</a:t>
            </a:r>
            <a:endParaRPr lang="nl-NL" altLang="en-US" dirty="0"/>
          </a:p>
          <a:p>
            <a:pPr eaLnBrk="1" hangingPunct="1">
              <a:buFont typeface="Arial" charset="0"/>
              <a:buChar char="•"/>
            </a:pPr>
            <a:r>
              <a:rPr lang="nl-NL" altLang="en-US" b="1" dirty="0"/>
              <a:t>P</a:t>
            </a:r>
            <a:r>
              <a:rPr lang="nl-NL" altLang="en-US" dirty="0"/>
              <a:t> </a:t>
            </a:r>
            <a:r>
              <a:rPr lang="nl-NL" altLang="en-US" dirty="0" err="1"/>
              <a:t>mitigates</a:t>
            </a:r>
            <a:r>
              <a:rPr lang="nl-NL" altLang="en-US" dirty="0"/>
              <a:t> </a:t>
            </a:r>
            <a:r>
              <a:rPr lang="nl-NL" altLang="en-US" b="1" dirty="0"/>
              <a:t>Q</a:t>
            </a:r>
            <a:r>
              <a:rPr lang="nl-NL" altLang="en-US" dirty="0"/>
              <a:t>-shock</a:t>
            </a:r>
          </a:p>
        </p:txBody>
      </p:sp>
      <p:cxnSp>
        <p:nvCxnSpPr>
          <p:cNvPr id="45" name="Rechte verbindingslijn 44"/>
          <p:cNvCxnSpPr>
            <a:cxnSpLocks/>
          </p:cNvCxnSpPr>
          <p:nvPr/>
        </p:nvCxnSpPr>
        <p:spPr bwMode="auto">
          <a:xfrm>
            <a:off x="1998069" y="1845159"/>
            <a:ext cx="1753700" cy="2077678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>
            <a:cxnSpLocks/>
          </p:cNvCxnSpPr>
          <p:nvPr/>
        </p:nvCxnSpPr>
        <p:spPr bwMode="auto">
          <a:xfrm>
            <a:off x="856233" y="2613712"/>
            <a:ext cx="1762389" cy="2112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>
            <a:cxnSpLocks/>
          </p:cNvCxnSpPr>
          <p:nvPr/>
        </p:nvCxnSpPr>
        <p:spPr bwMode="auto">
          <a:xfrm flipV="1">
            <a:off x="2618622" y="2634842"/>
            <a:ext cx="24209" cy="16959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>
            <a:cxnSpLocks/>
          </p:cNvCxnSpPr>
          <p:nvPr/>
        </p:nvCxnSpPr>
        <p:spPr bwMode="auto">
          <a:xfrm flipH="1">
            <a:off x="6055706" y="1833106"/>
            <a:ext cx="2047757" cy="2163192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>
            <a:cxnSpLocks/>
          </p:cNvCxnSpPr>
          <p:nvPr/>
        </p:nvCxnSpPr>
        <p:spPr bwMode="auto">
          <a:xfrm flipV="1">
            <a:off x="6833862" y="3175172"/>
            <a:ext cx="5951" cy="12322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>
            <a:cxnSpLocks/>
          </p:cNvCxnSpPr>
          <p:nvPr/>
        </p:nvCxnSpPr>
        <p:spPr bwMode="auto">
          <a:xfrm>
            <a:off x="4842101" y="3175172"/>
            <a:ext cx="200733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ijl: rechts 51"/>
          <p:cNvSpPr/>
          <p:nvPr/>
        </p:nvSpPr>
        <p:spPr>
          <a:xfrm>
            <a:off x="2182241" y="2986065"/>
            <a:ext cx="896970" cy="201496"/>
          </a:xfrm>
          <a:prstGeom prst="right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highlight>
                <a:srgbClr val="FFCC66"/>
              </a:highlight>
            </a:endParaRPr>
          </a:p>
        </p:txBody>
      </p:sp>
      <p:sp>
        <p:nvSpPr>
          <p:cNvPr id="71" name="Pijl: rechts 70"/>
          <p:cNvSpPr/>
          <p:nvPr/>
        </p:nvSpPr>
        <p:spPr>
          <a:xfrm>
            <a:off x="6441704" y="2587735"/>
            <a:ext cx="836673" cy="196595"/>
          </a:xfrm>
          <a:prstGeom prst="right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highlight>
                <a:srgbClr val="FFCC66"/>
              </a:highlight>
            </a:endParaRPr>
          </a:p>
        </p:txBody>
      </p:sp>
      <p:cxnSp>
        <p:nvCxnSpPr>
          <p:cNvPr id="72" name="Rechte verbindingslijn 71"/>
          <p:cNvCxnSpPr>
            <a:cxnSpLocks/>
          </p:cNvCxnSpPr>
          <p:nvPr/>
        </p:nvCxnSpPr>
        <p:spPr bwMode="auto">
          <a:xfrm flipV="1">
            <a:off x="7278377" y="2713637"/>
            <a:ext cx="14964" cy="169382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>
            <a:cxnSpLocks/>
            <a:endCxn id="52" idx="3"/>
          </p:cNvCxnSpPr>
          <p:nvPr/>
        </p:nvCxnSpPr>
        <p:spPr bwMode="auto">
          <a:xfrm flipV="1">
            <a:off x="3070843" y="3086813"/>
            <a:ext cx="8368" cy="1241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/>
          <p:nvPr/>
        </p:nvCxnSpPr>
        <p:spPr>
          <a:xfrm flipV="1">
            <a:off x="1259632" y="2613712"/>
            <a:ext cx="0" cy="48799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met pijl 79"/>
          <p:cNvCxnSpPr>
            <a:cxnSpLocks/>
          </p:cNvCxnSpPr>
          <p:nvPr/>
        </p:nvCxnSpPr>
        <p:spPr>
          <a:xfrm>
            <a:off x="5206925" y="2686033"/>
            <a:ext cx="0" cy="5015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/>
          <p:cNvCxnSpPr>
            <a:cxnSpLocks/>
          </p:cNvCxnSpPr>
          <p:nvPr/>
        </p:nvCxnSpPr>
        <p:spPr>
          <a:xfrm>
            <a:off x="6414238" y="4077072"/>
            <a:ext cx="43519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met pijl 87"/>
          <p:cNvCxnSpPr>
            <a:cxnSpLocks/>
          </p:cNvCxnSpPr>
          <p:nvPr/>
        </p:nvCxnSpPr>
        <p:spPr>
          <a:xfrm flipV="1">
            <a:off x="2153096" y="3996298"/>
            <a:ext cx="465526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vak 52"/>
          <p:cNvSpPr txBox="1">
            <a:spLocks noChangeArrowheads="1"/>
          </p:cNvSpPr>
          <p:nvPr/>
        </p:nvSpPr>
        <p:spPr bwMode="auto">
          <a:xfrm>
            <a:off x="4730624" y="4881433"/>
            <a:ext cx="41618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b="1" dirty="0"/>
              <a:t>P</a:t>
            </a:r>
            <a:r>
              <a:rPr lang="nl-NL" altLang="en-US" dirty="0"/>
              <a:t> in </a:t>
            </a:r>
            <a:r>
              <a:rPr lang="nl-NL" altLang="en-US" b="1" dirty="0" err="1">
                <a:solidFill>
                  <a:srgbClr val="FF0000"/>
                </a:solidFill>
              </a:rPr>
              <a:t>opposite</a:t>
            </a:r>
            <a:r>
              <a:rPr lang="nl-NL" altLang="en-US" dirty="0"/>
              <a:t> </a:t>
            </a:r>
            <a:r>
              <a:rPr lang="nl-NL" altLang="en-US" dirty="0" err="1"/>
              <a:t>direction</a:t>
            </a:r>
            <a:endParaRPr lang="nl-NL" altLang="en-US" dirty="0"/>
          </a:p>
          <a:p>
            <a:pPr eaLnBrk="1" hangingPunct="1">
              <a:buFont typeface="Arial" charset="0"/>
              <a:buChar char="•"/>
            </a:pPr>
            <a:r>
              <a:rPr lang="nl-NL" altLang="en-US" b="1" dirty="0"/>
              <a:t>P</a:t>
            </a:r>
            <a:r>
              <a:rPr lang="nl-NL" altLang="en-US" dirty="0"/>
              <a:t> </a:t>
            </a:r>
            <a:r>
              <a:rPr lang="nl-NL" altLang="en-US" dirty="0" err="1"/>
              <a:t>mitigates</a:t>
            </a:r>
            <a:r>
              <a:rPr lang="nl-NL" altLang="en-US" dirty="0"/>
              <a:t> </a:t>
            </a:r>
            <a:r>
              <a:rPr lang="nl-NL" altLang="en-US" b="1" dirty="0"/>
              <a:t>Q</a:t>
            </a:r>
            <a:r>
              <a:rPr lang="nl-NL" altLang="en-US" dirty="0"/>
              <a:t>-shock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31" grpId="0"/>
      <p:bldP spid="71" grpId="0" animBg="1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>
            <a:grpSpLocks/>
          </p:cNvGrpSpPr>
          <p:nvPr/>
        </p:nvGrpSpPr>
        <p:grpSpPr bwMode="auto">
          <a:xfrm>
            <a:off x="4787900" y="1184554"/>
            <a:ext cx="3455988" cy="2995304"/>
            <a:chOff x="4787900" y="1340768"/>
            <a:chExt cx="3455988" cy="2995181"/>
          </a:xfrm>
        </p:grpSpPr>
        <p:cxnSp>
          <p:nvCxnSpPr>
            <p:cNvPr id="5" name="Rechte verbindingslijn met pijl 4"/>
            <p:cNvCxnSpPr/>
            <p:nvPr/>
          </p:nvCxnSpPr>
          <p:spPr>
            <a:xfrm>
              <a:off x="4787900" y="4321971"/>
              <a:ext cx="34559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met pijl 5"/>
            <p:cNvCxnSpPr/>
            <p:nvPr/>
          </p:nvCxnSpPr>
          <p:spPr>
            <a:xfrm flipH="1" flipV="1">
              <a:off x="4787900" y="1340768"/>
              <a:ext cx="7938" cy="2981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367801" y="1423006"/>
              <a:ext cx="34925" cy="2912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4795838" y="2767872"/>
              <a:ext cx="33051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7205017" y="2080188"/>
              <a:ext cx="1038871" cy="367831"/>
            </a:xfrm>
            <a:prstGeom prst="wedgeRoundRectCallout">
              <a:avLst>
                <a:gd name="adj1" fmla="val -52718"/>
                <a:gd name="adj2" fmla="val 132092"/>
                <a:gd name="adj3" fmla="val 16667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Demand</a:t>
              </a:r>
              <a:endParaRPr lang="en-US" altLang="en-US" sz="3200" dirty="0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6617086" y="1404708"/>
              <a:ext cx="1039045" cy="393957"/>
            </a:xfrm>
            <a:prstGeom prst="wedgeRoundRectCallout">
              <a:avLst>
                <a:gd name="adj1" fmla="val -71412"/>
                <a:gd name="adj2" fmla="val 152245"/>
                <a:gd name="adj3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Supply</a:t>
              </a:r>
              <a:endParaRPr lang="en-US" altLang="en-US" sz="3200" dirty="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6792568" y="3163364"/>
              <a:ext cx="1211674" cy="393957"/>
            </a:xfrm>
            <a:prstGeom prst="wedgeRoundRectCallout">
              <a:avLst>
                <a:gd name="adj1" fmla="val -47622"/>
                <a:gd name="adj2" fmla="val 137111"/>
                <a:gd name="adj3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Q-model</a:t>
              </a:r>
              <a:endParaRPr lang="en-US" altLang="en-US" sz="3200" dirty="0"/>
            </a:p>
          </p:txBody>
        </p:sp>
        <p:sp>
          <p:nvSpPr>
            <p:cNvPr id="12" name="PIJL-OMHOOG en -OMLAAG 22"/>
            <p:cNvSpPr/>
            <p:nvPr/>
          </p:nvSpPr>
          <p:spPr>
            <a:xfrm>
              <a:off x="5024438" y="2417049"/>
              <a:ext cx="288925" cy="739745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5059357" y="1687941"/>
              <a:ext cx="1024811" cy="415200"/>
            </a:xfrm>
            <a:prstGeom prst="wedgeRoundRectCallout">
              <a:avLst>
                <a:gd name="adj1" fmla="val -40046"/>
                <a:gd name="adj2" fmla="val 125838"/>
                <a:gd name="adj3" fmla="val 16667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P-model</a:t>
              </a:r>
              <a:endParaRPr lang="en-US" altLang="en-US" sz="3200" dirty="0"/>
            </a:p>
          </p:txBody>
        </p:sp>
        <p:sp>
          <p:nvSpPr>
            <p:cNvPr id="14" name="PIJL-LINKS en -RECHTS 23"/>
            <p:cNvSpPr/>
            <p:nvPr/>
          </p:nvSpPr>
          <p:spPr>
            <a:xfrm>
              <a:off x="5999970" y="3706905"/>
              <a:ext cx="860425" cy="315899"/>
            </a:xfrm>
            <a:prstGeom prst="leftRight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26" name="Titel 1"/>
          <p:cNvSpPr txBox="1">
            <a:spLocks/>
          </p:cNvSpPr>
          <p:nvPr/>
        </p:nvSpPr>
        <p:spPr bwMode="auto">
          <a:xfrm>
            <a:off x="4795838" y="263624"/>
            <a:ext cx="3448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nl-NL" sz="2800" b="1" kern="0" dirty="0" err="1">
                <a:solidFill>
                  <a:schemeClr val="tx1"/>
                </a:solidFill>
              </a:rPr>
              <a:t>Ghoshian</a:t>
            </a:r>
            <a:r>
              <a:rPr lang="nl-NL" sz="2800" b="1" kern="0" dirty="0">
                <a:solidFill>
                  <a:schemeClr val="tx1"/>
                </a:solidFill>
              </a:rPr>
              <a:t> IO-</a:t>
            </a:r>
            <a:r>
              <a:rPr lang="nl-NL" sz="2800" b="1" kern="0" dirty="0" err="1">
                <a:solidFill>
                  <a:schemeClr val="tx1"/>
                </a:solidFill>
              </a:rPr>
              <a:t>models</a:t>
            </a:r>
            <a:endParaRPr lang="nl-NL" sz="2800" b="1" kern="0" dirty="0">
              <a:solidFill>
                <a:schemeClr val="tx1"/>
              </a:solidFill>
            </a:endParaRPr>
          </a:p>
        </p:txBody>
      </p:sp>
      <p:sp>
        <p:nvSpPr>
          <p:cNvPr id="27" name="Tekstvak 26"/>
          <p:cNvSpPr txBox="1">
            <a:spLocks noChangeArrowheads="1"/>
          </p:cNvSpPr>
          <p:nvPr/>
        </p:nvSpPr>
        <p:spPr bwMode="auto">
          <a:xfrm>
            <a:off x="458648" y="4650646"/>
            <a:ext cx="39523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b="1" dirty="0" err="1"/>
              <a:t>Demand</a:t>
            </a:r>
            <a:r>
              <a:rPr lang="nl-NL" altLang="en-US" dirty="0" err="1"/>
              <a:t>-driven</a:t>
            </a:r>
            <a:r>
              <a:rPr lang="nl-NL" altLang="en-US" dirty="0"/>
              <a:t> </a:t>
            </a:r>
            <a:r>
              <a:rPr lang="nl-NL" altLang="en-US" b="1" dirty="0">
                <a:solidFill>
                  <a:srgbClr val="FF0000"/>
                </a:solidFill>
              </a:rPr>
              <a:t>Q</a:t>
            </a:r>
            <a:r>
              <a:rPr lang="nl-NL" altLang="en-US" dirty="0"/>
              <a:t>-model &amp; </a:t>
            </a:r>
            <a:r>
              <a:rPr lang="nl-NL" altLang="en-US" dirty="0" err="1"/>
              <a:t>Cost</a:t>
            </a:r>
            <a:r>
              <a:rPr lang="nl-NL" altLang="en-US" dirty="0"/>
              <a:t>-push </a:t>
            </a:r>
            <a:r>
              <a:rPr lang="nl-NL" altLang="en-US" b="1" dirty="0">
                <a:solidFill>
                  <a:srgbClr val="FF0000"/>
                </a:solidFill>
              </a:rPr>
              <a:t>P</a:t>
            </a:r>
            <a:r>
              <a:rPr lang="nl-NL" altLang="en-US" dirty="0"/>
              <a:t>-model</a:t>
            </a:r>
          </a:p>
          <a:p>
            <a:pPr eaLnBrk="1" hangingPunct="1">
              <a:buFont typeface="Arial" charset="0"/>
              <a:buChar char="•"/>
            </a:pPr>
            <a:r>
              <a:rPr lang="nl-NL" altLang="en-US" b="1" dirty="0" err="1"/>
              <a:t>Infinite</a:t>
            </a:r>
            <a:r>
              <a:rPr lang="nl-NL" altLang="en-US" dirty="0">
                <a:solidFill>
                  <a:srgbClr val="FF0000"/>
                </a:solidFill>
              </a:rPr>
              <a:t> </a:t>
            </a:r>
            <a:r>
              <a:rPr lang="nl-NL" altLang="en-US" dirty="0" err="1"/>
              <a:t>supply</a:t>
            </a:r>
            <a:r>
              <a:rPr lang="nl-NL" altLang="en-US" dirty="0"/>
              <a:t> </a:t>
            </a:r>
            <a:r>
              <a:rPr lang="nl-NL" altLang="en-US" dirty="0" err="1"/>
              <a:t>and</a:t>
            </a:r>
            <a:r>
              <a:rPr lang="nl-NL" altLang="en-US" dirty="0"/>
              <a:t> </a:t>
            </a:r>
            <a:r>
              <a:rPr lang="nl-NL" altLang="en-US" b="1" dirty="0"/>
              <a:t>zero</a:t>
            </a:r>
            <a:r>
              <a:rPr lang="nl-NL" altLang="en-US" dirty="0">
                <a:solidFill>
                  <a:srgbClr val="FF0000"/>
                </a:solidFill>
              </a:rPr>
              <a:t> </a:t>
            </a:r>
            <a:r>
              <a:rPr lang="nl-NL" altLang="en-US" dirty="0" err="1"/>
              <a:t>demand</a:t>
            </a:r>
            <a:r>
              <a:rPr lang="nl-NL" altLang="en-US" dirty="0"/>
              <a:t> (</a:t>
            </a:r>
            <a:r>
              <a:rPr lang="nl-NL" altLang="en-US" dirty="0" err="1"/>
              <a:t>price</a:t>
            </a:r>
            <a:r>
              <a:rPr lang="nl-NL" altLang="en-US" dirty="0"/>
              <a:t>) </a:t>
            </a:r>
            <a:r>
              <a:rPr lang="nl-NL" altLang="en-US" dirty="0" err="1"/>
              <a:t>elasticity</a:t>
            </a:r>
            <a:endParaRPr lang="nl-NL" altLang="en-US" dirty="0"/>
          </a:p>
          <a:p>
            <a:pPr marL="0" indent="0" eaLnBrk="1" hangingPunct="1"/>
            <a:r>
              <a:rPr lang="nl-NL" altLang="en-US" b="1" dirty="0"/>
              <a:t>=&gt; No</a:t>
            </a:r>
            <a:r>
              <a:rPr lang="nl-NL" altLang="en-US" dirty="0"/>
              <a:t> </a:t>
            </a:r>
            <a:r>
              <a:rPr lang="nl-NL" altLang="en-US" dirty="0" err="1"/>
              <a:t>mitigating</a:t>
            </a:r>
            <a:r>
              <a:rPr lang="nl-NL" altLang="en-US" dirty="0"/>
              <a:t> </a:t>
            </a:r>
            <a:r>
              <a:rPr lang="nl-NL" altLang="en-US" dirty="0" err="1"/>
              <a:t>price</a:t>
            </a:r>
            <a:r>
              <a:rPr lang="nl-NL" altLang="en-US" dirty="0"/>
              <a:t>-effect</a:t>
            </a:r>
          </a:p>
        </p:txBody>
      </p:sp>
      <p:sp>
        <p:nvSpPr>
          <p:cNvPr id="29" name="Titel 1"/>
          <p:cNvSpPr txBox="1">
            <a:spLocks/>
          </p:cNvSpPr>
          <p:nvPr/>
        </p:nvSpPr>
        <p:spPr bwMode="auto">
          <a:xfrm>
            <a:off x="827584" y="280188"/>
            <a:ext cx="333522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nl-NL" sz="2800" b="1" kern="0" dirty="0" err="1">
                <a:solidFill>
                  <a:schemeClr val="tx1"/>
                </a:solidFill>
              </a:rPr>
              <a:t>Leontief</a:t>
            </a:r>
            <a:r>
              <a:rPr lang="nl-NL" sz="2800" b="1" kern="0" dirty="0">
                <a:solidFill>
                  <a:schemeClr val="tx1"/>
                </a:solidFill>
              </a:rPr>
              <a:t> IO-</a:t>
            </a:r>
            <a:r>
              <a:rPr lang="nl-NL" sz="2800" b="1" kern="0" dirty="0" err="1">
                <a:solidFill>
                  <a:schemeClr val="tx1"/>
                </a:solidFill>
              </a:rPr>
              <a:t>models</a:t>
            </a:r>
            <a:endParaRPr lang="nl-NL" sz="2800" b="1" kern="0" dirty="0">
              <a:solidFill>
                <a:schemeClr val="tx1"/>
              </a:solidFill>
            </a:endParaRPr>
          </a:p>
        </p:txBody>
      </p:sp>
      <p:grpSp>
        <p:nvGrpSpPr>
          <p:cNvPr id="30" name="Groep 29"/>
          <p:cNvGrpSpPr>
            <a:grpSpLocks/>
          </p:cNvGrpSpPr>
          <p:nvPr/>
        </p:nvGrpSpPr>
        <p:grpSpPr bwMode="auto">
          <a:xfrm>
            <a:off x="706816" y="1168590"/>
            <a:ext cx="3455988" cy="2981325"/>
            <a:chOff x="4787900" y="1340768"/>
            <a:chExt cx="3455988" cy="2981203"/>
          </a:xfrm>
        </p:grpSpPr>
        <p:cxnSp>
          <p:nvCxnSpPr>
            <p:cNvPr id="31" name="Rechte verbindingslijn met pijl 30"/>
            <p:cNvCxnSpPr/>
            <p:nvPr/>
          </p:nvCxnSpPr>
          <p:spPr>
            <a:xfrm>
              <a:off x="4787900" y="4321971"/>
              <a:ext cx="34559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met pijl 31"/>
            <p:cNvCxnSpPr/>
            <p:nvPr/>
          </p:nvCxnSpPr>
          <p:spPr>
            <a:xfrm flipH="1" flipV="1">
              <a:off x="4787900" y="1340768"/>
              <a:ext cx="7938" cy="2981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6340216" y="1397851"/>
              <a:ext cx="34925" cy="2912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795838" y="2767872"/>
              <a:ext cx="33051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7205017" y="2103141"/>
              <a:ext cx="895375" cy="399080"/>
            </a:xfrm>
            <a:prstGeom prst="wedgeRoundRectCallout">
              <a:avLst>
                <a:gd name="adj1" fmla="val -51519"/>
                <a:gd name="adj2" fmla="val 113945"/>
                <a:gd name="adj3" fmla="val 16667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Supply</a:t>
              </a:r>
              <a:endParaRPr lang="en-US" altLang="en-US" sz="3200" dirty="0"/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6595872" y="1423561"/>
              <a:ext cx="1039045" cy="393957"/>
            </a:xfrm>
            <a:prstGeom prst="wedgeRoundRectCallout">
              <a:avLst>
                <a:gd name="adj1" fmla="val -71412"/>
                <a:gd name="adj2" fmla="val 152245"/>
                <a:gd name="adj3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Demand</a:t>
              </a:r>
              <a:endParaRPr lang="en-US" altLang="en-US" sz="3200" dirty="0"/>
            </a:p>
          </p:txBody>
        </p:sp>
        <p:sp>
          <p:nvSpPr>
            <p:cNvPr id="37" name="AutoShape 8"/>
            <p:cNvSpPr>
              <a:spLocks noChangeArrowheads="1"/>
            </p:cNvSpPr>
            <p:nvPr/>
          </p:nvSpPr>
          <p:spPr bwMode="auto">
            <a:xfrm>
              <a:off x="6734312" y="3152877"/>
              <a:ext cx="1211674" cy="393957"/>
            </a:xfrm>
            <a:prstGeom prst="wedgeRoundRectCallout">
              <a:avLst>
                <a:gd name="adj1" fmla="val -47622"/>
                <a:gd name="adj2" fmla="val 137111"/>
                <a:gd name="adj3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Q-model</a:t>
              </a:r>
              <a:endParaRPr lang="en-US" altLang="en-US" sz="3200" dirty="0"/>
            </a:p>
          </p:txBody>
        </p:sp>
        <p:sp>
          <p:nvSpPr>
            <p:cNvPr id="38" name="PIJL-OMHOOG en -OMLAAG 22"/>
            <p:cNvSpPr/>
            <p:nvPr/>
          </p:nvSpPr>
          <p:spPr>
            <a:xfrm>
              <a:off x="5024438" y="2417049"/>
              <a:ext cx="288925" cy="739745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>
              <a:off x="5059357" y="1687941"/>
              <a:ext cx="1024811" cy="415200"/>
            </a:xfrm>
            <a:prstGeom prst="wedgeRoundRectCallout">
              <a:avLst>
                <a:gd name="adj1" fmla="val -40046"/>
                <a:gd name="adj2" fmla="val 125838"/>
                <a:gd name="adj3" fmla="val 16667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800" b="1" dirty="0">
                  <a:latin typeface="Calibri" pitchFamily="34" charset="0"/>
                </a:rPr>
                <a:t>P-model</a:t>
              </a:r>
              <a:endParaRPr lang="en-US" altLang="en-US" sz="3200" dirty="0"/>
            </a:p>
          </p:txBody>
        </p:sp>
        <p:sp>
          <p:nvSpPr>
            <p:cNvPr id="40" name="PIJL-LINKS en -RECHTS 23"/>
            <p:cNvSpPr/>
            <p:nvPr/>
          </p:nvSpPr>
          <p:spPr>
            <a:xfrm>
              <a:off x="5904904" y="3710015"/>
              <a:ext cx="860425" cy="315899"/>
            </a:xfrm>
            <a:prstGeom prst="leftRight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41" name="Tekstvak 40"/>
          <p:cNvSpPr txBox="1">
            <a:spLocks noChangeArrowheads="1"/>
          </p:cNvSpPr>
          <p:nvPr/>
        </p:nvSpPr>
        <p:spPr bwMode="auto">
          <a:xfrm>
            <a:off x="4653250" y="4673601"/>
            <a:ext cx="392767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nl-NL" altLang="en-US" b="1" dirty="0"/>
              <a:t>Supply</a:t>
            </a:r>
            <a:r>
              <a:rPr lang="nl-NL" altLang="en-US" dirty="0"/>
              <a:t>-</a:t>
            </a:r>
            <a:r>
              <a:rPr lang="nl-NL" altLang="en-US" dirty="0" err="1"/>
              <a:t>driven</a:t>
            </a:r>
            <a:r>
              <a:rPr lang="nl-NL" altLang="en-US" dirty="0"/>
              <a:t> </a:t>
            </a:r>
            <a:r>
              <a:rPr lang="nl-NL" altLang="en-US" b="1" dirty="0">
                <a:solidFill>
                  <a:srgbClr val="FF0000"/>
                </a:solidFill>
              </a:rPr>
              <a:t>Q</a:t>
            </a:r>
            <a:r>
              <a:rPr lang="nl-NL" altLang="en-US" dirty="0"/>
              <a:t>-model &amp; </a:t>
            </a:r>
            <a:r>
              <a:rPr lang="nl-NL" altLang="en-US" dirty="0" err="1"/>
              <a:t>Demand</a:t>
            </a:r>
            <a:r>
              <a:rPr lang="nl-NL" altLang="en-US" dirty="0"/>
              <a:t>-pull </a:t>
            </a:r>
            <a:r>
              <a:rPr lang="nl-NL" altLang="en-US" b="1" dirty="0">
                <a:solidFill>
                  <a:srgbClr val="FF0000"/>
                </a:solidFill>
              </a:rPr>
              <a:t>P</a:t>
            </a:r>
            <a:r>
              <a:rPr lang="nl-NL" altLang="en-US" dirty="0"/>
              <a:t>-model</a:t>
            </a:r>
          </a:p>
          <a:p>
            <a:pPr eaLnBrk="1" hangingPunct="1">
              <a:buFont typeface="Arial" charset="0"/>
              <a:buChar char="•"/>
            </a:pPr>
            <a:r>
              <a:rPr lang="nl-NL" altLang="en-US" b="1" dirty="0" err="1"/>
              <a:t>Infinite</a:t>
            </a:r>
            <a:r>
              <a:rPr lang="nl-NL" altLang="en-US" dirty="0">
                <a:solidFill>
                  <a:srgbClr val="FF0000"/>
                </a:solidFill>
              </a:rPr>
              <a:t> </a:t>
            </a:r>
            <a:r>
              <a:rPr lang="nl-NL" altLang="en-US" dirty="0" err="1"/>
              <a:t>demand</a:t>
            </a:r>
            <a:r>
              <a:rPr lang="nl-NL" altLang="en-US" dirty="0"/>
              <a:t> </a:t>
            </a:r>
            <a:r>
              <a:rPr lang="nl-NL" altLang="en-US" dirty="0" err="1"/>
              <a:t>and</a:t>
            </a:r>
            <a:r>
              <a:rPr lang="nl-NL" altLang="en-US" dirty="0"/>
              <a:t> </a:t>
            </a:r>
            <a:r>
              <a:rPr lang="nl-NL" altLang="en-US" b="1" dirty="0"/>
              <a:t>zero</a:t>
            </a:r>
            <a:r>
              <a:rPr lang="nl-NL" altLang="en-US" dirty="0">
                <a:solidFill>
                  <a:srgbClr val="FF0000"/>
                </a:solidFill>
              </a:rPr>
              <a:t> </a:t>
            </a:r>
            <a:r>
              <a:rPr lang="nl-NL" altLang="en-US" dirty="0" err="1"/>
              <a:t>supply</a:t>
            </a:r>
            <a:r>
              <a:rPr lang="nl-NL" altLang="en-US" dirty="0"/>
              <a:t> (</a:t>
            </a:r>
            <a:r>
              <a:rPr lang="nl-NL" altLang="en-US" dirty="0" err="1"/>
              <a:t>price</a:t>
            </a:r>
            <a:r>
              <a:rPr lang="nl-NL" altLang="en-US" dirty="0"/>
              <a:t>) </a:t>
            </a:r>
            <a:r>
              <a:rPr lang="nl-NL" altLang="en-US" dirty="0" err="1"/>
              <a:t>elasticity</a:t>
            </a:r>
            <a:endParaRPr lang="nl-NL" altLang="en-US" dirty="0"/>
          </a:p>
          <a:p>
            <a:pPr marL="0" indent="0" eaLnBrk="1" hangingPunct="1"/>
            <a:r>
              <a:rPr lang="nl-NL" altLang="en-US" b="1" dirty="0"/>
              <a:t>=&gt; No</a:t>
            </a:r>
            <a:r>
              <a:rPr lang="nl-NL" altLang="en-US" dirty="0"/>
              <a:t> </a:t>
            </a:r>
            <a:r>
              <a:rPr lang="nl-NL" altLang="en-US" dirty="0" err="1"/>
              <a:t>mitigating</a:t>
            </a:r>
            <a:r>
              <a:rPr lang="nl-NL" altLang="en-US" dirty="0"/>
              <a:t> </a:t>
            </a:r>
            <a:r>
              <a:rPr lang="nl-NL" altLang="en-US" dirty="0" err="1"/>
              <a:t>price</a:t>
            </a:r>
            <a:r>
              <a:rPr lang="nl-NL" altLang="en-US" dirty="0"/>
              <a:t>-effect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980545" y="4168762"/>
            <a:ext cx="3019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/>
              <a:t>Source: Oosterhaven (Southern Econ. J. 1996)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4317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69913" y="260350"/>
            <a:ext cx="8135937" cy="1143000"/>
          </a:xfrm>
        </p:spPr>
        <p:txBody>
          <a:bodyPr/>
          <a:lstStyle/>
          <a:p>
            <a:r>
              <a:rPr lang="nl-NL" altLang="en-US" b="1" dirty="0"/>
              <a:t>Impacts of disasters </a:t>
            </a:r>
            <a:r>
              <a:rPr lang="nl-NL" altLang="en-US" b="1" dirty="0" err="1"/>
              <a:t>and</a:t>
            </a:r>
            <a:r>
              <a:rPr lang="nl-NL" altLang="en-US" b="1" dirty="0"/>
              <a:t> </a:t>
            </a:r>
            <a:r>
              <a:rPr lang="nl-NL" altLang="en-US" b="1" dirty="0" err="1"/>
              <a:t>boycotts</a:t>
            </a:r>
            <a:endParaRPr lang="nl-NL" alt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9913" y="1484313"/>
            <a:ext cx="8178551" cy="4824412"/>
          </a:xfrm>
        </p:spPr>
        <p:txBody>
          <a:bodyPr/>
          <a:lstStyle/>
          <a:p>
            <a:pPr>
              <a:defRPr/>
            </a:pPr>
            <a:r>
              <a:rPr lang="nl-NL" b="1" dirty="0"/>
              <a:t>1</a:t>
            </a:r>
            <a:r>
              <a:rPr lang="nl-NL" b="1" baseline="30000" dirty="0"/>
              <a:t>st</a:t>
            </a:r>
            <a:r>
              <a:rPr lang="nl-NL" b="1" dirty="0"/>
              <a:t> </a:t>
            </a:r>
            <a:r>
              <a:rPr lang="nl-NL" b="1" dirty="0" err="1"/>
              <a:t>regional</a:t>
            </a:r>
            <a:r>
              <a:rPr lang="nl-NL" b="1" dirty="0"/>
              <a:t> </a:t>
            </a:r>
            <a:r>
              <a:rPr lang="nl-NL" b="1" dirty="0" err="1"/>
              <a:t>supply</a:t>
            </a:r>
            <a:r>
              <a:rPr lang="nl-NL" b="1" dirty="0"/>
              <a:t> shock</a:t>
            </a:r>
            <a:r>
              <a:rPr lang="nl-NL" dirty="0"/>
              <a:t>: direct effect =</a:t>
            </a:r>
            <a:endParaRPr lang="nl-NL" b="1" dirty="0"/>
          </a:p>
          <a:p>
            <a:pPr lvl="1">
              <a:defRPr/>
            </a:pPr>
            <a:r>
              <a:rPr lang="nl-NL" b="1" dirty="0" err="1">
                <a:solidFill>
                  <a:srgbClr val="FF0000"/>
                </a:solidFill>
              </a:rPr>
              <a:t>Loss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of </a:t>
            </a:r>
            <a:r>
              <a:rPr lang="nl-NL" dirty="0" err="1"/>
              <a:t>capital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labour</a:t>
            </a:r>
            <a:r>
              <a:rPr lang="nl-NL" dirty="0"/>
              <a:t>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dirty="0"/>
              <a:t> </a:t>
            </a:r>
            <a:r>
              <a:rPr lang="nl-NL" dirty="0" err="1"/>
              <a:t>production</a:t>
            </a:r>
            <a:r>
              <a:rPr lang="nl-NL" dirty="0"/>
              <a:t> </a:t>
            </a:r>
            <a:r>
              <a:rPr lang="nl-NL" dirty="0" err="1"/>
              <a:t>capacity</a:t>
            </a:r>
            <a:r>
              <a:rPr lang="nl-NL" dirty="0"/>
              <a:t>)</a:t>
            </a:r>
          </a:p>
          <a:p>
            <a:pPr lvl="1">
              <a:defRPr/>
            </a:pPr>
            <a:r>
              <a:rPr lang="nl-NL" b="1" dirty="0" err="1">
                <a:solidFill>
                  <a:srgbClr val="FF0000"/>
                </a:solidFill>
              </a:rPr>
              <a:t>Loss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of </a:t>
            </a:r>
            <a:r>
              <a:rPr lang="nl-NL" dirty="0" err="1"/>
              <a:t>infrastructure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or</a:t>
            </a:r>
            <a:r>
              <a:rPr lang="nl-NL" dirty="0"/>
              <a:t> </a:t>
            </a:r>
            <a:r>
              <a:rPr lang="nl-NL" dirty="0" err="1"/>
              <a:t>boycott</a:t>
            </a:r>
            <a:r>
              <a:rPr lang="nl-NL" dirty="0"/>
              <a:t>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dirty="0"/>
              <a:t> </a:t>
            </a:r>
            <a:r>
              <a:rPr lang="nl-NL" dirty="0" err="1"/>
              <a:t>trade</a:t>
            </a:r>
            <a:r>
              <a:rPr lang="nl-NL" dirty="0"/>
              <a:t> </a:t>
            </a:r>
            <a:r>
              <a:rPr lang="nl-NL" dirty="0" err="1"/>
              <a:t>capac</a:t>
            </a:r>
            <a:r>
              <a:rPr lang="nl-NL" dirty="0"/>
              <a:t>.) </a:t>
            </a:r>
          </a:p>
          <a:p>
            <a:pPr marL="457200" lvl="1" indent="0">
              <a:buFontTx/>
              <a:buNone/>
              <a:defRPr/>
            </a:pPr>
            <a:r>
              <a:rPr lang="nl-NL" dirty="0"/>
              <a:t>=&gt; </a:t>
            </a:r>
            <a:r>
              <a:rPr lang="nl-NL" b="1" dirty="0"/>
              <a:t>forward</a:t>
            </a:r>
            <a:r>
              <a:rPr lang="nl-NL" dirty="0"/>
              <a:t>: </a:t>
            </a:r>
            <a:r>
              <a:rPr lang="nl-NL" dirty="0" err="1"/>
              <a:t>spatial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technical</a:t>
            </a:r>
            <a:r>
              <a:rPr lang="nl-NL" dirty="0"/>
              <a:t> </a:t>
            </a:r>
            <a:r>
              <a:rPr lang="nl-NL" dirty="0" err="1"/>
              <a:t>substitution</a:t>
            </a:r>
            <a:r>
              <a:rPr lang="nl-NL" dirty="0"/>
              <a:t> (</a:t>
            </a:r>
            <a:r>
              <a:rPr lang="nl-NL" b="1" dirty="0">
                <a:solidFill>
                  <a:srgbClr val="00B050"/>
                </a:solidFill>
              </a:rPr>
              <a:t>+</a:t>
            </a:r>
            <a:r>
              <a:rPr lang="nl-NL" dirty="0"/>
              <a:t>), 	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replaceable</a:t>
            </a:r>
            <a:r>
              <a:rPr lang="nl-NL" dirty="0"/>
              <a:t>: large forward impacts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b="1" dirty="0"/>
              <a:t>/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b="1" dirty="0"/>
              <a:t>2</a:t>
            </a:r>
            <a:r>
              <a:rPr lang="nl-NL" b="1" baseline="30000" dirty="0"/>
              <a:t>nd</a:t>
            </a:r>
            <a:r>
              <a:rPr lang="nl-NL" b="1" dirty="0"/>
              <a:t> </a:t>
            </a:r>
            <a:r>
              <a:rPr lang="nl-NL" b="1" dirty="0" err="1"/>
              <a:t>regional</a:t>
            </a:r>
            <a:r>
              <a:rPr lang="nl-NL" b="1" dirty="0"/>
              <a:t> </a:t>
            </a:r>
            <a:r>
              <a:rPr lang="nl-NL" b="1" dirty="0" err="1"/>
              <a:t>demand</a:t>
            </a:r>
            <a:r>
              <a:rPr lang="nl-NL" b="1" dirty="0"/>
              <a:t> shock</a:t>
            </a:r>
            <a:r>
              <a:rPr lang="nl-NL" dirty="0"/>
              <a:t>: direct effect =</a:t>
            </a:r>
            <a:endParaRPr lang="nl-NL" b="1" dirty="0"/>
          </a:p>
          <a:p>
            <a:pPr lvl="1">
              <a:defRPr/>
            </a:pPr>
            <a:r>
              <a:rPr lang="nl-NL" b="1" dirty="0" err="1">
                <a:solidFill>
                  <a:srgbClr val="FF0000"/>
                </a:solidFill>
              </a:rPr>
              <a:t>Loss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of </a:t>
            </a:r>
            <a:r>
              <a:rPr lang="nl-NL" dirty="0" err="1"/>
              <a:t>intermediate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final</a:t>
            </a:r>
            <a:r>
              <a:rPr lang="nl-NL" dirty="0"/>
              <a:t> </a:t>
            </a:r>
            <a:r>
              <a:rPr lang="nl-NL" dirty="0" err="1"/>
              <a:t>demand</a:t>
            </a:r>
            <a:r>
              <a:rPr lang="nl-NL" dirty="0"/>
              <a:t>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dirty="0"/>
              <a:t>)</a:t>
            </a:r>
          </a:p>
          <a:p>
            <a:pPr marL="457200" lvl="1" indent="0">
              <a:buFontTx/>
              <a:buNone/>
              <a:defRPr/>
            </a:pPr>
            <a:r>
              <a:rPr lang="nl-NL" dirty="0"/>
              <a:t>=&gt; </a:t>
            </a:r>
            <a:r>
              <a:rPr lang="nl-NL" b="1" dirty="0"/>
              <a:t>backward</a:t>
            </a:r>
            <a:r>
              <a:rPr lang="nl-NL" dirty="0"/>
              <a:t>: </a:t>
            </a:r>
            <a:r>
              <a:rPr lang="nl-NL" dirty="0" err="1"/>
              <a:t>further</a:t>
            </a:r>
            <a:r>
              <a:rPr lang="nl-NL" dirty="0"/>
              <a:t> </a:t>
            </a:r>
            <a:r>
              <a:rPr lang="nl-NL" dirty="0" err="1"/>
              <a:t>demand</a:t>
            </a:r>
            <a:r>
              <a:rPr lang="nl-NL" dirty="0"/>
              <a:t> </a:t>
            </a:r>
            <a:r>
              <a:rPr lang="nl-NL" dirty="0" err="1"/>
              <a:t>reduction</a:t>
            </a:r>
            <a:r>
              <a:rPr lang="nl-NL" dirty="0"/>
              <a:t>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dirty="0"/>
              <a:t>)</a:t>
            </a:r>
          </a:p>
          <a:p>
            <a:pPr lvl="1">
              <a:defRPr/>
            </a:pPr>
            <a:r>
              <a:rPr lang="nl-NL" dirty="0"/>
              <a:t>Terrorist attack = (</a:t>
            </a:r>
            <a:r>
              <a:rPr lang="nl-NL" dirty="0" err="1"/>
              <a:t>spatial</a:t>
            </a:r>
            <a:r>
              <a:rPr lang="nl-NL" dirty="0"/>
              <a:t>) </a:t>
            </a:r>
            <a:r>
              <a:rPr lang="nl-NL" dirty="0" err="1"/>
              <a:t>demand</a:t>
            </a:r>
            <a:r>
              <a:rPr lang="nl-NL" dirty="0"/>
              <a:t> </a:t>
            </a:r>
            <a:r>
              <a:rPr lang="nl-NL" b="1" dirty="0">
                <a:solidFill>
                  <a:srgbClr val="FF0000"/>
                </a:solidFill>
              </a:rPr>
              <a:t>shift</a:t>
            </a:r>
            <a:r>
              <a:rPr lang="nl-NL" dirty="0"/>
              <a:t> (</a:t>
            </a:r>
            <a:r>
              <a:rPr lang="nl-NL" dirty="0">
                <a:solidFill>
                  <a:srgbClr val="FF0000"/>
                </a:solidFill>
              </a:rPr>
              <a:t>-</a:t>
            </a:r>
            <a:r>
              <a:rPr lang="nl-NL" b="1" dirty="0"/>
              <a:t>/</a:t>
            </a:r>
            <a:r>
              <a:rPr lang="nl-NL" b="1" dirty="0">
                <a:solidFill>
                  <a:srgbClr val="00B050"/>
                </a:solidFill>
              </a:rPr>
              <a:t>+</a:t>
            </a:r>
            <a:r>
              <a:rPr lang="nl-NL" dirty="0"/>
              <a:t>)</a:t>
            </a:r>
          </a:p>
        </p:txBody>
      </p:sp>
      <p:pic>
        <p:nvPicPr>
          <p:cNvPr id="3076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85800" y="19297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Existing modelling approaches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385" y="1628800"/>
            <a:ext cx="7772400" cy="470777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b="1" dirty="0"/>
              <a:t>Ideal</a:t>
            </a:r>
            <a:r>
              <a:rPr lang="en-US" dirty="0"/>
              <a:t>: interregional, interindustry </a:t>
            </a:r>
            <a:r>
              <a:rPr lang="en-US" b="1" dirty="0"/>
              <a:t>CGE</a:t>
            </a:r>
            <a:r>
              <a:rPr lang="en-US" dirty="0"/>
              <a:t> model</a:t>
            </a:r>
          </a:p>
          <a:p>
            <a:pPr lvl="1" eaLnBrk="1" hangingPunct="1">
              <a:defRPr/>
            </a:pPr>
            <a:r>
              <a:rPr lang="en-US" dirty="0"/>
              <a:t>Problem: complex, data hungry =&gt; little used</a:t>
            </a:r>
          </a:p>
          <a:p>
            <a:pPr eaLnBrk="1" hangingPunct="1">
              <a:defRPr/>
            </a:pPr>
            <a:r>
              <a:rPr lang="en-US" b="1" dirty="0"/>
              <a:t>Multi-regional IO model</a:t>
            </a:r>
            <a:r>
              <a:rPr lang="en-US" dirty="0"/>
              <a:t>: </a:t>
            </a:r>
            <a:r>
              <a:rPr lang="en-US" sz="2800" dirty="0"/>
              <a:t>simple =&gt; often used</a:t>
            </a:r>
            <a:endParaRPr lang="en-US" sz="2800" b="1" dirty="0">
              <a:solidFill>
                <a:srgbClr val="FF0000"/>
              </a:solidFill>
              <a:sym typeface="Symbol"/>
            </a:endParaRPr>
          </a:p>
          <a:p>
            <a:pPr lvl="1" eaLnBrk="1" hangingPunct="1">
              <a:defRPr/>
            </a:pPr>
            <a:r>
              <a:rPr lang="en-US" dirty="0">
                <a:sym typeface="Symbol"/>
              </a:rPr>
              <a:t>Problem: Only OK for short run impacts of </a:t>
            </a:r>
            <a:r>
              <a:rPr lang="en-US" b="1" dirty="0">
                <a:sym typeface="Symbol"/>
              </a:rPr>
              <a:t>f</a:t>
            </a:r>
            <a:r>
              <a:rPr lang="en-US" b="1" dirty="0"/>
              <a:t>inal </a:t>
            </a:r>
            <a:r>
              <a:rPr lang="en-US" dirty="0"/>
              <a:t>demand</a:t>
            </a:r>
            <a:r>
              <a:rPr lang="en-US" b="1" dirty="0"/>
              <a:t> </a:t>
            </a:r>
            <a:r>
              <a:rPr lang="en-US" dirty="0"/>
              <a:t>shocks</a:t>
            </a:r>
            <a:r>
              <a:rPr lang="nl-NL" dirty="0"/>
              <a:t>/</a:t>
            </a:r>
            <a:r>
              <a:rPr lang="en-US" dirty="0"/>
              <a:t>shifts, such as terrorist attacks</a:t>
            </a:r>
          </a:p>
          <a:p>
            <a:pPr lvl="1" eaLnBrk="1" hangingPunct="1">
              <a:defRPr/>
            </a:pPr>
            <a:r>
              <a:rPr lang="en-US" b="1" dirty="0"/>
              <a:t>Intermediate</a:t>
            </a:r>
            <a:r>
              <a:rPr lang="en-US" dirty="0"/>
              <a:t> demand shocks =&gt; </a:t>
            </a:r>
            <a:r>
              <a:rPr lang="en-US" b="1" dirty="0"/>
              <a:t>double counting</a:t>
            </a:r>
          </a:p>
          <a:p>
            <a:pPr lvl="1" eaLnBrk="1" hangingPunct="1">
              <a:defRPr/>
            </a:pPr>
            <a:r>
              <a:rPr lang="en-US" b="1" dirty="0"/>
              <a:t>Consumption</a:t>
            </a:r>
            <a:r>
              <a:rPr lang="en-US" dirty="0"/>
              <a:t> demand shocks: Type II, same problem</a:t>
            </a:r>
          </a:p>
          <a:p>
            <a:pPr lvl="1" eaLnBrk="1" hangingPunct="1">
              <a:defRPr/>
            </a:pPr>
            <a:r>
              <a:rPr lang="en-US" b="1" dirty="0"/>
              <a:t>Supply</a:t>
            </a:r>
            <a:r>
              <a:rPr lang="en-US" dirty="0"/>
              <a:t> shocks: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possible</a:t>
            </a:r>
          </a:p>
          <a:p>
            <a:pPr eaLnBrk="1" hangingPunct="1">
              <a:defRPr/>
            </a:pPr>
            <a:r>
              <a:rPr lang="en-US" b="1" dirty="0"/>
              <a:t>Hypothetical extraction of MRIO cross 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en-US" dirty="0"/>
              <a:t>Implicit: combines fixed technical and interregional trade coefficients with full </a:t>
            </a:r>
            <a:r>
              <a:rPr lang="en-US" b="1" dirty="0">
                <a:solidFill>
                  <a:srgbClr val="FF0000"/>
                </a:solidFill>
              </a:rPr>
              <a:t>foreign</a:t>
            </a:r>
            <a:r>
              <a:rPr lang="en-US" dirty="0"/>
              <a:t> import substitution</a:t>
            </a:r>
          </a:p>
          <a:p>
            <a:pPr lvl="1" eaLnBrk="1" hangingPunct="1">
              <a:defRPr/>
            </a:pPr>
            <a:r>
              <a:rPr lang="en-US" dirty="0"/>
              <a:t>However, </a:t>
            </a:r>
            <a:r>
              <a:rPr lang="en-US" b="1" dirty="0"/>
              <a:t>extracted</a:t>
            </a:r>
            <a:r>
              <a:rPr lang="en-US" dirty="0"/>
              <a:t> </a:t>
            </a:r>
            <a:r>
              <a:rPr lang="en-US" b="1" dirty="0"/>
              <a:t>row</a:t>
            </a:r>
            <a:r>
              <a:rPr lang="en-US" dirty="0"/>
              <a:t> = only direct backward impacts,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forward impacts on purchasing industries</a:t>
            </a:r>
          </a:p>
        </p:txBody>
      </p:sp>
      <p:pic>
        <p:nvPicPr>
          <p:cNvPr id="5124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384417"/>
            <a:ext cx="7918648" cy="599691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b="1" dirty="0"/>
              <a:t>Add</a:t>
            </a:r>
            <a:r>
              <a:rPr lang="en-US" dirty="0"/>
              <a:t> the </a:t>
            </a:r>
            <a:r>
              <a:rPr lang="en-US" b="1" dirty="0"/>
              <a:t>supply-driven </a:t>
            </a:r>
            <a:r>
              <a:rPr lang="en-US" dirty="0"/>
              <a:t>model for forward impacts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Contradictory</a:t>
            </a:r>
            <a:r>
              <a:rPr lang="en-US" dirty="0"/>
              <a:t> to demand-driven MRIO model with its perfectly substitutable single homogenous </a:t>
            </a:r>
            <a:r>
              <a:rPr lang="en-US" b="1" dirty="0">
                <a:solidFill>
                  <a:srgbClr val="FF0000"/>
                </a:solidFill>
              </a:rPr>
              <a:t>out</a:t>
            </a:r>
            <a:r>
              <a:rPr lang="en-US" dirty="0"/>
              <a:t>put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Implausible</a:t>
            </a:r>
            <a:r>
              <a:rPr lang="en-US" dirty="0"/>
              <a:t>: single homogeneous </a:t>
            </a:r>
            <a:r>
              <a:rPr lang="en-US" b="1" dirty="0">
                <a:solidFill>
                  <a:srgbClr val="FF0000"/>
                </a:solidFill>
              </a:rPr>
              <a:t>in</a:t>
            </a:r>
            <a:r>
              <a:rPr lang="en-US" dirty="0"/>
              <a:t>put =&gt; perfect input substitutability: cars without gas, factories without labor 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b="1" dirty="0"/>
              <a:t>No: what is needed </a:t>
            </a:r>
            <a:r>
              <a:rPr lang="en-US" sz="2600" dirty="0"/>
              <a:t>(Oosterhaven, JRS, 1988)</a:t>
            </a:r>
            <a:r>
              <a:rPr lang="en-US" sz="3000" dirty="0"/>
              <a:t>:</a:t>
            </a:r>
            <a:endParaRPr lang="en-US" sz="3500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Allocation </a:t>
            </a:r>
            <a:r>
              <a:rPr lang="en-US" dirty="0"/>
              <a:t>coefficients from the Ghosh model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Reciprocal</a:t>
            </a:r>
            <a:r>
              <a:rPr lang="en-US" dirty="0"/>
              <a:t> technical coefficients for </a:t>
            </a:r>
            <a:r>
              <a:rPr lang="en-US" b="1" dirty="0">
                <a:solidFill>
                  <a:srgbClr val="FF0000"/>
                </a:solidFill>
              </a:rPr>
              <a:t>ir</a:t>
            </a:r>
            <a:r>
              <a:rPr lang="en-US" dirty="0"/>
              <a:t>replaceable inputs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Partial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import &amp; export substitution for replaceable inputs</a:t>
            </a:r>
          </a:p>
          <a:p>
            <a:pPr marL="457200" lvl="1" indent="0" eaLnBrk="1" hangingPunct="1">
              <a:lnSpc>
                <a:spcPct val="120000"/>
              </a:lnSpc>
              <a:buNone/>
              <a:defRPr/>
            </a:pPr>
            <a:endParaRPr lang="en-US" dirty="0"/>
          </a:p>
          <a:p>
            <a:pPr eaLnBrk="1" hangingPunct="1">
              <a:lnSpc>
                <a:spcPct val="120000"/>
              </a:lnSpc>
              <a:defRPr/>
            </a:pPr>
            <a:r>
              <a:rPr lang="en-US" b="1" dirty="0"/>
              <a:t>Our solution</a:t>
            </a:r>
            <a:r>
              <a:rPr lang="en-US" dirty="0"/>
              <a:t>: combine some of above elements with</a:t>
            </a:r>
            <a:endParaRPr lang="en-US" sz="2800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b="1" dirty="0"/>
              <a:t>Minimum info gain </a:t>
            </a:r>
            <a:r>
              <a:rPr lang="en-US" dirty="0"/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endogenous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MRIOT row and column </a:t>
            </a:r>
            <a:r>
              <a:rPr lang="en-US" b="1" dirty="0">
                <a:solidFill>
                  <a:srgbClr val="FF0000"/>
                </a:solidFill>
              </a:rPr>
              <a:t>totals</a:t>
            </a:r>
            <a:r>
              <a:rPr lang="en-US" dirty="0"/>
              <a:t> instead of fixed totals (as in RAS), as that simulates Back-to-Business-as-Usual, with max. flexibility</a:t>
            </a:r>
          </a:p>
        </p:txBody>
      </p:sp>
      <p:pic>
        <p:nvPicPr>
          <p:cNvPr id="6147" name="Picture 5" descr="G:\Sheets\rugwap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479925" y="-238125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306760"/>
              </p:ext>
            </p:extLst>
          </p:nvPr>
        </p:nvGraphicFramePr>
        <p:xfrm>
          <a:off x="598380" y="3704845"/>
          <a:ext cx="77152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3" imgW="3898800" imgH="279360" progId="Equation.DSMT4">
                  <p:embed/>
                </p:oleObj>
              </mc:Choice>
              <mc:Fallback>
                <p:oleObj name="Equation" r:id="rId3" imgW="389880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80" y="3704845"/>
                        <a:ext cx="77152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4479925" y="-238125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4479925" y="-238125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71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12767"/>
              </p:ext>
            </p:extLst>
          </p:nvPr>
        </p:nvGraphicFramePr>
        <p:xfrm>
          <a:off x="575564" y="2090737"/>
          <a:ext cx="76469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5" imgW="3873240" imgH="304560" progId="Equation.DSMT4">
                  <p:embed/>
                </p:oleObj>
              </mc:Choice>
              <mc:Fallback>
                <p:oleObj name="Equation" r:id="rId5" imgW="38732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64" y="2090737"/>
                        <a:ext cx="76469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kstvak 10"/>
          <p:cNvSpPr txBox="1">
            <a:spLocks noChangeArrowheads="1"/>
          </p:cNvSpPr>
          <p:nvPr/>
        </p:nvSpPr>
        <p:spPr bwMode="auto">
          <a:xfrm>
            <a:off x="468313" y="1314450"/>
            <a:ext cx="835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Actors try to maintain supplier and client relations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468313" y="2943225"/>
            <a:ext cx="8243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Fixed technical coefficients </a:t>
            </a:r>
            <a:r>
              <a:rPr lang="en-US" altLang="en-US" sz="2800" dirty="0"/>
              <a:t>(</a:t>
            </a:r>
            <a:r>
              <a:rPr lang="en-US" altLang="en-US" sz="2800" dirty="0" err="1"/>
              <a:t>Walras</a:t>
            </a:r>
            <a:r>
              <a:rPr lang="en-US" altLang="en-US" sz="2800" dirty="0"/>
              <a:t>-Leontief </a:t>
            </a:r>
            <a:r>
              <a:rPr lang="en-US" altLang="en-US" sz="2800" dirty="0" err="1"/>
              <a:t>prod.f</a:t>
            </a:r>
            <a:r>
              <a:rPr lang="en-US" altLang="en-US" sz="2800" dirty="0"/>
              <a:t>.)</a:t>
            </a:r>
          </a:p>
        </p:txBody>
      </p:sp>
      <p:pic>
        <p:nvPicPr>
          <p:cNvPr id="7177" name="Picture 5" descr="G:\Sheets\rugwapen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kstvak 1"/>
          <p:cNvSpPr txBox="1">
            <a:spLocks noChangeArrowheads="1"/>
          </p:cNvSpPr>
          <p:nvPr/>
        </p:nvSpPr>
        <p:spPr bwMode="auto">
          <a:xfrm>
            <a:off x="1835696" y="404811"/>
            <a:ext cx="59261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3600" b="1" dirty="0" err="1"/>
              <a:t>Our</a:t>
            </a:r>
            <a:r>
              <a:rPr lang="nl-NL" altLang="en-US" sz="3600" b="1" dirty="0"/>
              <a:t> NLP </a:t>
            </a:r>
            <a:r>
              <a:rPr lang="nl-NL" altLang="en-US" sz="3600" b="1" dirty="0" err="1"/>
              <a:t>modeling</a:t>
            </a:r>
            <a:r>
              <a:rPr lang="nl-NL" altLang="en-US" sz="3600" b="1" dirty="0"/>
              <a:t> approach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522287" y="4544391"/>
            <a:ext cx="8243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Fixed preference coefficients </a:t>
            </a:r>
            <a:r>
              <a:rPr lang="en-US" altLang="en-US" sz="2800" dirty="0"/>
              <a:t>(W-L utility function)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6111"/>
              </p:ext>
            </p:extLst>
          </p:nvPr>
        </p:nvGraphicFramePr>
        <p:xfrm>
          <a:off x="561867" y="5196370"/>
          <a:ext cx="77882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8" imgW="3936960" imgH="279360" progId="Equation.DSMT4">
                  <p:embed/>
                </p:oleObj>
              </mc:Choice>
              <mc:Fallback>
                <p:oleObj name="Equation" r:id="rId8" imgW="39369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67" y="5196370"/>
                        <a:ext cx="77882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496621" y="6352401"/>
            <a:ext cx="3610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libri"/>
                <a:ea typeface="MS Mincho"/>
                <a:cs typeface="Times New Roman"/>
              </a:rPr>
              <a:t>Source: Oosterhaven &amp; </a:t>
            </a:r>
            <a:r>
              <a:rPr lang="en-GB" sz="1200" dirty="0" err="1">
                <a:latin typeface="Calibri"/>
                <a:ea typeface="MS Mincho"/>
                <a:cs typeface="Times New Roman"/>
              </a:rPr>
              <a:t>Bouwmeester</a:t>
            </a:r>
            <a:r>
              <a:rPr lang="en-GB" sz="1200" dirty="0">
                <a:latin typeface="Calibri"/>
                <a:ea typeface="MS Mincho"/>
                <a:cs typeface="Times New Roman"/>
              </a:rPr>
              <a:t> (J. Reg. Sc. 2015)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479925" y="-238125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479925" y="-238125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41350" y="4973638"/>
            <a:ext cx="781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First test: </a:t>
            </a:r>
            <a:r>
              <a:rPr lang="en-US" altLang="en-US" sz="2800" dirty="0"/>
              <a:t>does</a:t>
            </a:r>
            <a:r>
              <a:rPr lang="en-US" altLang="en-US" sz="2800" b="1" dirty="0"/>
              <a:t> </a:t>
            </a:r>
            <a:r>
              <a:rPr lang="en-US" altLang="en-US" sz="2800" dirty="0"/>
              <a:t>(1)-(6) reproduce the </a:t>
            </a:r>
            <a:r>
              <a:rPr lang="en-US" altLang="en-US" sz="2800" b="1" dirty="0">
                <a:solidFill>
                  <a:srgbClr val="FF0000"/>
                </a:solidFill>
              </a:rPr>
              <a:t>base</a:t>
            </a:r>
            <a:r>
              <a:rPr lang="en-US" altLang="en-US" sz="2800" dirty="0"/>
              <a:t> inter-regional IO table </a:t>
            </a:r>
            <a:r>
              <a:rPr lang="en-US" altLang="en-US" sz="2800" b="1" dirty="0">
                <a:solidFill>
                  <a:srgbClr val="FF0000"/>
                </a:solidFill>
              </a:rPr>
              <a:t>?</a:t>
            </a:r>
            <a:r>
              <a:rPr lang="en-US" altLang="en-US" sz="2800" dirty="0"/>
              <a:t> Yes, for our hypothetical IRIOT</a:t>
            </a:r>
          </a:p>
        </p:txBody>
      </p:sp>
      <p:pic>
        <p:nvPicPr>
          <p:cNvPr id="8197" name="Picture 5" descr="G:\Sheets\rugwap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218359"/>
              </p:ext>
            </p:extLst>
          </p:nvPr>
        </p:nvGraphicFramePr>
        <p:xfrm>
          <a:off x="1130300" y="1125538"/>
          <a:ext cx="71342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4" imgW="3441600" imgH="304560" progId="Equation.DSMT4">
                  <p:embed/>
                </p:oleObj>
              </mc:Choice>
              <mc:Fallback>
                <p:oleObj name="Equation" r:id="rId4" imgW="344160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125538"/>
                        <a:ext cx="71342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kstvak 7"/>
          <p:cNvSpPr txBox="1">
            <a:spLocks noChangeArrowheads="1"/>
          </p:cNvSpPr>
          <p:nvPr/>
        </p:nvSpPr>
        <p:spPr bwMode="auto">
          <a:xfrm>
            <a:off x="627063" y="476250"/>
            <a:ext cx="770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Demand equals supply </a:t>
            </a:r>
            <a:r>
              <a:rPr lang="en-US" altLang="en-US" sz="2800" dirty="0"/>
              <a:t>(per regional industry)</a:t>
            </a:r>
          </a:p>
        </p:txBody>
      </p:sp>
      <p:sp>
        <p:nvSpPr>
          <p:cNvPr id="8200" name="Tekstvak 8"/>
          <p:cNvSpPr txBox="1">
            <a:spLocks noChangeArrowheads="1"/>
          </p:cNvSpPr>
          <p:nvPr/>
        </p:nvSpPr>
        <p:spPr bwMode="auto">
          <a:xfrm>
            <a:off x="641350" y="3500438"/>
            <a:ext cx="8078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Max. regional value added </a:t>
            </a:r>
            <a:r>
              <a:rPr lang="en-US" altLang="en-US" sz="2800" dirty="0"/>
              <a:t>(</a:t>
            </a:r>
            <a:r>
              <a:rPr lang="en-US" altLang="en-US" sz="2800" dirty="0">
                <a:sym typeface="Symbol" pitchFamily="18" charset="2"/>
              </a:rPr>
              <a:t> = </a:t>
            </a:r>
            <a:r>
              <a:rPr lang="en-US" altLang="en-US" sz="2800" dirty="0"/>
              <a:t>region-specific)</a:t>
            </a:r>
            <a:endParaRPr lang="en-US" altLang="en-US" sz="2800" b="1" dirty="0"/>
          </a:p>
        </p:txBody>
      </p:sp>
      <p:sp>
        <p:nvSpPr>
          <p:cNvPr id="8201" name="Tekstvak 10"/>
          <p:cNvSpPr txBox="1">
            <a:spLocks noChangeArrowheads="1"/>
          </p:cNvSpPr>
          <p:nvPr/>
        </p:nvSpPr>
        <p:spPr bwMode="auto">
          <a:xfrm>
            <a:off x="676275" y="2060575"/>
            <a:ext cx="8078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Min. regional consumption </a:t>
            </a:r>
            <a:r>
              <a:rPr lang="en-US" altLang="en-US" sz="2800" dirty="0"/>
              <a:t>(</a:t>
            </a:r>
            <a:r>
              <a:rPr lang="en-US" altLang="en-US" sz="2800" dirty="0">
                <a:sym typeface="Symbol" pitchFamily="18" charset="2"/>
              </a:rPr>
              <a:t>  = </a:t>
            </a:r>
            <a:r>
              <a:rPr lang="en-US" altLang="en-US" sz="2800" dirty="0"/>
              <a:t>disaster-specific)</a:t>
            </a:r>
            <a:endParaRPr lang="en-US" altLang="en-US" sz="2800" b="1" dirty="0"/>
          </a:p>
        </p:txBody>
      </p:sp>
      <p:graphicFrame>
        <p:nvGraphicFramePr>
          <p:cNvPr id="820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26839"/>
              </p:ext>
            </p:extLst>
          </p:nvPr>
        </p:nvGraphicFramePr>
        <p:xfrm>
          <a:off x="1169988" y="2633663"/>
          <a:ext cx="711041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6" imgW="3429000" imgH="228600" progId="Equation.DSMT4">
                  <p:embed/>
                </p:oleObj>
              </mc:Choice>
              <mc:Fallback>
                <p:oleObj name="Equation" r:id="rId6" imgW="3429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633663"/>
                        <a:ext cx="7110412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730727"/>
              </p:ext>
            </p:extLst>
          </p:nvPr>
        </p:nvGraphicFramePr>
        <p:xfrm>
          <a:off x="1181100" y="4149725"/>
          <a:ext cx="71358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8" imgW="3441600" imgH="228600" progId="Equation.DSMT4">
                  <p:embed/>
                </p:oleObj>
              </mc:Choice>
              <mc:Fallback>
                <p:oleObj name="Equation" r:id="rId8" imgW="3441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49725"/>
                        <a:ext cx="71358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80422"/>
              </p:ext>
            </p:extLst>
          </p:nvPr>
        </p:nvGraphicFramePr>
        <p:xfrm>
          <a:off x="261910" y="12300"/>
          <a:ext cx="8856660" cy="52541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7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53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Pre-disaster Interregional IO Table</a:t>
                      </a: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30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 intermediate consumption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Local final cons.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exports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30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Reg.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R1,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R2, Industry 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For. imports I2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added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 totals: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Foreign imports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National consumption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690">
                <a:tc gridSpan="9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Source: Oosterhaven &amp;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Bouwmeester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 (J. Reg. Sc. 2015)</a:t>
                      </a: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7" marR="6857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1934019"/>
                  </a:ext>
                </a:extLst>
              </a:tr>
            </a:tbl>
          </a:graphicData>
        </a:graphic>
      </p:graphicFrame>
      <p:pic>
        <p:nvPicPr>
          <p:cNvPr id="9320" name="Picture 5" descr="G:\Sheets\rugwap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867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1" name="Tekstvak 1"/>
          <p:cNvSpPr txBox="1">
            <a:spLocks noChangeArrowheads="1"/>
          </p:cNvSpPr>
          <p:nvPr/>
        </p:nvSpPr>
        <p:spPr bwMode="auto">
          <a:xfrm>
            <a:off x="133379" y="5226784"/>
            <a:ext cx="576084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nl-NL" altLang="en-US" sz="2800" b="1" dirty="0"/>
              <a:t>Next</a:t>
            </a:r>
            <a:r>
              <a:rPr lang="nl-NL" altLang="en-US" sz="2800" dirty="0"/>
              <a:t>, more important </a:t>
            </a:r>
            <a:r>
              <a:rPr lang="nl-NL" altLang="en-US" sz="2800" b="1" dirty="0"/>
              <a:t>tests</a:t>
            </a:r>
            <a:r>
              <a:rPr lang="nl-NL" altLang="en-US" sz="2800" dirty="0"/>
              <a:t>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NL" altLang="en-US" dirty="0"/>
              <a:t>2 full </a:t>
            </a:r>
            <a:r>
              <a:rPr lang="nl-NL" altLang="en-US" dirty="0" err="1"/>
              <a:t>regional</a:t>
            </a:r>
            <a:r>
              <a:rPr lang="nl-NL" altLang="en-US" dirty="0"/>
              <a:t> </a:t>
            </a:r>
            <a:r>
              <a:rPr lang="nl-NL" altLang="en-US" b="1" dirty="0" err="1">
                <a:solidFill>
                  <a:srgbClr val="FF0000"/>
                </a:solidFill>
              </a:rPr>
              <a:t>production</a:t>
            </a:r>
            <a:r>
              <a:rPr lang="nl-NL" altLang="en-US" b="1" dirty="0">
                <a:solidFill>
                  <a:srgbClr val="FF0000"/>
                </a:solidFill>
              </a:rPr>
              <a:t> </a:t>
            </a:r>
            <a:r>
              <a:rPr lang="nl-NL" altLang="en-US" b="1" dirty="0" err="1">
                <a:solidFill>
                  <a:srgbClr val="FF0000"/>
                </a:solidFill>
              </a:rPr>
              <a:t>stops</a:t>
            </a:r>
            <a:r>
              <a:rPr lang="nl-NL" altLang="en-US" dirty="0"/>
              <a:t>: (1)-(6) </a:t>
            </a:r>
            <a:r>
              <a:rPr lang="nl-NL" altLang="en-US" b="1" dirty="0"/>
              <a:t>+</a:t>
            </a:r>
            <a:r>
              <a:rPr lang="nl-NL" altLang="en-US" dirty="0"/>
              <a:t>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NL" altLang="en-US" dirty="0"/>
              <a:t>2 full </a:t>
            </a:r>
            <a:r>
              <a:rPr lang="nl-NL" altLang="en-US" dirty="0" err="1"/>
              <a:t>interregional</a:t>
            </a:r>
            <a:r>
              <a:rPr lang="nl-NL" altLang="en-US" dirty="0"/>
              <a:t> </a:t>
            </a:r>
            <a:r>
              <a:rPr lang="nl-NL" altLang="en-US" b="1" dirty="0" err="1">
                <a:solidFill>
                  <a:srgbClr val="FF0000"/>
                </a:solidFill>
              </a:rPr>
              <a:t>trade</a:t>
            </a:r>
            <a:r>
              <a:rPr lang="nl-NL" altLang="en-US" b="1" dirty="0">
                <a:solidFill>
                  <a:srgbClr val="FF0000"/>
                </a:solidFill>
              </a:rPr>
              <a:t> </a:t>
            </a:r>
            <a:r>
              <a:rPr lang="nl-NL" altLang="en-US" b="1" dirty="0" err="1">
                <a:solidFill>
                  <a:srgbClr val="FF0000"/>
                </a:solidFill>
              </a:rPr>
              <a:t>stops</a:t>
            </a:r>
            <a:r>
              <a:rPr lang="nl-NL" altLang="en-US" dirty="0"/>
              <a:t>: (1)-(6) </a:t>
            </a:r>
            <a:r>
              <a:rPr lang="nl-NL" altLang="en-US" b="1" dirty="0"/>
              <a:t>+</a:t>
            </a:r>
            <a:r>
              <a:rPr lang="nl-NL" altLang="en-US" dirty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399521"/>
              </p:ext>
            </p:extLst>
          </p:nvPr>
        </p:nvGraphicFramePr>
        <p:xfrm>
          <a:off x="5787147" y="5610225"/>
          <a:ext cx="13890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4" imgW="634680" imgH="291960" progId="Equation.DSMT4">
                  <p:embed/>
                </p:oleObj>
              </mc:Choice>
              <mc:Fallback>
                <p:oleObj name="Equation" r:id="rId4" imgW="634680" imgH="291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7147" y="5610225"/>
                        <a:ext cx="13890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477738"/>
              </p:ext>
            </p:extLst>
          </p:nvPr>
        </p:nvGraphicFramePr>
        <p:xfrm>
          <a:off x="5652120" y="6225332"/>
          <a:ext cx="2271853" cy="63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6" imgW="1002960" imgH="279360" progId="Equation.DSMT4">
                  <p:embed/>
                </p:oleObj>
              </mc:Choice>
              <mc:Fallback>
                <p:oleObj name="Equation" r:id="rId6" imgW="1002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120" y="6225332"/>
                        <a:ext cx="2271853" cy="63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1402</Words>
  <Application>Microsoft Office PowerPoint</Application>
  <PresentationFormat>Diavoorstelling (4:3)</PresentationFormat>
  <Paragraphs>492</Paragraphs>
  <Slides>17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Georgia</vt:lpstr>
      <vt:lpstr>MS Mincho</vt:lpstr>
      <vt:lpstr>Symbol</vt:lpstr>
      <vt:lpstr>Times New Roman</vt:lpstr>
      <vt:lpstr>Wingdings</vt:lpstr>
      <vt:lpstr>Default Design</vt:lpstr>
      <vt:lpstr>Equation</vt:lpstr>
      <vt:lpstr>About modelling  supply versus demand shocks:  A disaster in disaster studies ?</vt:lpstr>
      <vt:lpstr>Basics: demand shock</vt:lpstr>
      <vt:lpstr>PowerPoint-presentatie</vt:lpstr>
      <vt:lpstr>Impacts of disasters and boycotts</vt:lpstr>
      <vt:lpstr>Existing modelling approaches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Conclusion of hypothetical IRIOT</vt:lpstr>
      <vt:lpstr>PowerPoint-presentatie</vt:lpstr>
      <vt:lpstr>Elbe &amp; Danube floods of 2013</vt:lpstr>
      <vt:lpstr>Sensitivity for fixed ratio assumptions</vt:lpstr>
      <vt:lpstr>Impact of adding fixed ratios</vt:lpstr>
      <vt:lpstr>Conclusion and evaluation</vt:lpstr>
    </vt:vector>
  </TitlesOfParts>
  <Company>RuG - Faculteit der Economische Wetenschappen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Festkolloquium  Prof. Dr. Reiner Stäglin,  DIW, Berlin, 23 Januar 2004</dc:title>
  <dc:creator>RuG</dc:creator>
  <cp:lastModifiedBy>Jan Oosterhaven</cp:lastModifiedBy>
  <cp:revision>118</cp:revision>
  <dcterms:created xsi:type="dcterms:W3CDTF">2004-01-19T11:57:05Z</dcterms:created>
  <dcterms:modified xsi:type="dcterms:W3CDTF">2017-03-29T09:09:42Z</dcterms:modified>
</cp:coreProperties>
</file>