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drawings/drawing5.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8.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9.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1.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2.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4.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5.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6.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0"/>
  </p:notesMasterIdLst>
  <p:handoutMasterIdLst>
    <p:handoutMasterId r:id="rId31"/>
  </p:handoutMasterIdLst>
  <p:sldIdLst>
    <p:sldId id="397" r:id="rId2"/>
    <p:sldId id="975" r:id="rId3"/>
    <p:sldId id="892" r:id="rId4"/>
    <p:sldId id="979" r:id="rId5"/>
    <p:sldId id="938" r:id="rId6"/>
    <p:sldId id="948" r:id="rId7"/>
    <p:sldId id="949" r:id="rId8"/>
    <p:sldId id="989" r:id="rId9"/>
    <p:sldId id="950" r:id="rId10"/>
    <p:sldId id="973" r:id="rId11"/>
    <p:sldId id="974" r:id="rId12"/>
    <p:sldId id="951" r:id="rId13"/>
    <p:sldId id="953" r:id="rId14"/>
    <p:sldId id="961" r:id="rId15"/>
    <p:sldId id="955" r:id="rId16"/>
    <p:sldId id="976" r:id="rId17"/>
    <p:sldId id="956" r:id="rId18"/>
    <p:sldId id="965" r:id="rId19"/>
    <p:sldId id="980" r:id="rId20"/>
    <p:sldId id="967" r:id="rId21"/>
    <p:sldId id="977" r:id="rId22"/>
    <p:sldId id="968" r:id="rId23"/>
    <p:sldId id="982" r:id="rId24"/>
    <p:sldId id="969" r:id="rId25"/>
    <p:sldId id="970" r:id="rId26"/>
    <p:sldId id="972" r:id="rId27"/>
    <p:sldId id="985" r:id="rId28"/>
    <p:sldId id="890" r:id="rId29"/>
  </p:sldIdLst>
  <p:sldSz cx="12192000" cy="6858000"/>
  <p:notesSz cx="6858000" cy="9947275"/>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ng Yi" initials="HY" lastIdx="1" clrIdx="0">
    <p:extLst>
      <p:ext uri="{19B8F6BF-5375-455C-9EA6-DF929625EA0E}">
        <p15:presenceInfo xmlns:p15="http://schemas.microsoft.com/office/powerpoint/2012/main" userId="d380087b2122d6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D7D31"/>
    <a:srgbClr val="FF0000"/>
    <a:srgbClr val="33CC33"/>
    <a:srgbClr val="CC0099"/>
    <a:srgbClr val="FFFF00"/>
    <a:srgbClr val="E8E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756" autoAdjust="0"/>
  </p:normalViewPr>
  <p:slideViewPr>
    <p:cSldViewPr>
      <p:cViewPr varScale="1">
        <p:scale>
          <a:sx n="114" d="100"/>
          <a:sy n="114" d="100"/>
        </p:scale>
        <p:origin x="186" y="96"/>
      </p:cViewPr>
      <p:guideLst>
        <p:guide orient="horz" pos="230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80"/>
    </p:cViewPr>
  </p:sorterViewPr>
  <p:notesViewPr>
    <p:cSldViewPr>
      <p:cViewPr varScale="1">
        <p:scale>
          <a:sx n="47" d="100"/>
          <a:sy n="47" d="100"/>
        </p:scale>
        <p:origin x="2784" y="4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5.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6.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9.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embeddings/oleObject3.bin"/></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3" Type="http://schemas.openxmlformats.org/officeDocument/2006/relationships/oleObject" Target="file:///E:\PosDoc%20-%20THU%20-%20Projects\02.%20&#20013;&#22269;&#21306;&#22495;&#20135;&#19994;&#32467;&#26500;&#19982;&#31354;&#38388;&#20998;&#24067;&#28436;&#21464;%20(2020.06.26%20-%20&#65289;\Data\&#34920;9%20&#31532;&#20108;&#20135;&#19994;&#21508;&#34892;&#19994;&#37325;&#24515;&#36716;&#31227;&#65288;0527&#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PosDoc%20-%20THU%20-%20Projects\02.%20&#20013;&#22269;&#21306;&#22495;&#20135;&#19994;&#32467;&#26500;&#19982;&#31354;&#38388;&#20998;&#24067;&#28436;&#21464;%20(2020.06.26%20-%20&#65289;\Data\&#34920;9%20&#31532;&#20108;&#20135;&#19994;&#21508;&#34892;&#19994;&#37325;&#24515;&#36716;&#31227;&#65288;0527&#6528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PosDoc%20-%20THU%20-%20Projects\02.%20&#20013;&#22269;&#21306;&#22495;&#20135;&#19994;&#32467;&#26500;&#19982;&#31354;&#38388;&#20998;&#24067;&#28436;&#21464;%20(2020.06.26%20-%20&#65289;\Data\&#34920;9%20&#31532;&#20108;&#20135;&#19994;&#21508;&#34892;&#19994;&#37325;&#24515;&#36716;&#31227;&#65288;0527&#6528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159450240884589E-2"/>
          <c:y val="3.921561795925952E-2"/>
          <c:w val="0.87416932262229563"/>
          <c:h val="0.90611074473410302"/>
        </c:manualLayout>
      </c:layout>
      <c:scatterChart>
        <c:scatterStyle val="smoothMarker"/>
        <c:varyColors val="0"/>
        <c:ser>
          <c:idx val="0"/>
          <c:order val="0"/>
          <c:tx>
            <c:v>1980-2019国家统计局核算</c:v>
          </c:tx>
          <c:spPr>
            <a:ln w="19050" cap="rnd">
              <a:solidFill>
                <a:srgbClr val="0070C0"/>
              </a:solidFill>
              <a:round/>
            </a:ln>
            <a:effectLst/>
          </c:spPr>
          <c:marker>
            <c:symbol val="circle"/>
            <c:size val="6"/>
            <c:spPr>
              <a:solidFill>
                <a:schemeClr val="accent1"/>
              </a:solidFill>
              <a:ln w="9525">
                <a:solidFill>
                  <a:srgbClr val="0070C0"/>
                </a:solidFill>
              </a:ln>
              <a:effectLst/>
            </c:spPr>
          </c:marker>
          <c:dLbls>
            <c:dLbl>
              <c:idx val="0"/>
              <c:tx>
                <c:rich>
                  <a:bodyPr/>
                  <a:lstStyle/>
                  <a:p>
                    <a:r>
                      <a:rPr lang="en-US" altLang="zh-CN"/>
                      <a:t>2019</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A6-46B9-8C9C-3960B0991FC7}"/>
                </c:ext>
              </c:extLst>
            </c:dLbl>
            <c:dLbl>
              <c:idx val="1"/>
              <c:tx>
                <c:rich>
                  <a:bodyPr/>
                  <a:lstStyle/>
                  <a:p>
                    <a:r>
                      <a:rPr lang="en-US" altLang="zh-CN"/>
                      <a:t>2018</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A6-46B9-8C9C-3960B0991FC7}"/>
                </c:ext>
              </c:extLst>
            </c:dLbl>
            <c:dLbl>
              <c:idx val="2"/>
              <c:tx>
                <c:rich>
                  <a:bodyPr/>
                  <a:lstStyle/>
                  <a:p>
                    <a:r>
                      <a:rPr lang="en-US" altLang="zh-CN"/>
                      <a:t>2017</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FA6-46B9-8C9C-3960B0991FC7}"/>
                </c:ext>
              </c:extLst>
            </c:dLbl>
            <c:dLbl>
              <c:idx val="3"/>
              <c:tx>
                <c:rich>
                  <a:bodyPr/>
                  <a:lstStyle/>
                  <a:p>
                    <a:r>
                      <a:rPr lang="en-US" altLang="zh-CN"/>
                      <a:t>2016</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FA6-46B9-8C9C-3960B0991FC7}"/>
                </c:ext>
              </c:extLst>
            </c:dLbl>
            <c:dLbl>
              <c:idx val="4"/>
              <c:tx>
                <c:rich>
                  <a:bodyPr/>
                  <a:lstStyle/>
                  <a:p>
                    <a:r>
                      <a:rPr lang="en-US" altLang="zh-CN"/>
                      <a:t>2015</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FA6-46B9-8C9C-3960B0991FC7}"/>
                </c:ext>
              </c:extLst>
            </c:dLbl>
            <c:dLbl>
              <c:idx val="5"/>
              <c:tx>
                <c:rich>
                  <a:bodyPr/>
                  <a:lstStyle/>
                  <a:p>
                    <a:r>
                      <a:rPr lang="en-US" altLang="zh-CN"/>
                      <a:t>2014</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FA6-46B9-8C9C-3960B0991FC7}"/>
                </c:ext>
              </c:extLst>
            </c:dLbl>
            <c:dLbl>
              <c:idx val="6"/>
              <c:tx>
                <c:rich>
                  <a:bodyPr/>
                  <a:lstStyle/>
                  <a:p>
                    <a:r>
                      <a:rPr lang="en-US" altLang="zh-CN"/>
                      <a:t>2013</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FA6-46B9-8C9C-3960B0991FC7}"/>
                </c:ext>
              </c:extLst>
            </c:dLbl>
            <c:dLbl>
              <c:idx val="7"/>
              <c:tx>
                <c:rich>
                  <a:bodyPr/>
                  <a:lstStyle/>
                  <a:p>
                    <a:r>
                      <a:rPr lang="en-US" altLang="zh-CN"/>
                      <a:t>2012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FA6-46B9-8C9C-3960B0991FC7}"/>
                </c:ext>
              </c:extLst>
            </c:dLbl>
            <c:dLbl>
              <c:idx val="8"/>
              <c:tx>
                <c:rich>
                  <a:bodyPr/>
                  <a:lstStyle/>
                  <a:p>
                    <a:r>
                      <a:rPr lang="en-US" altLang="zh-CN"/>
                      <a:t>2011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FA6-46B9-8C9C-3960B0991FC7}"/>
                </c:ext>
              </c:extLst>
            </c:dLbl>
            <c:dLbl>
              <c:idx val="9"/>
              <c:layout>
                <c:manualLayout>
                  <c:x val="-2.185792349726776E-2"/>
                  <c:y val="2.3012552301255231E-2"/>
                </c:manualLayout>
              </c:layout>
              <c:tx>
                <c:rich>
                  <a:bodyPr/>
                  <a:lstStyle/>
                  <a:p>
                    <a:r>
                      <a:rPr lang="en-US" altLang="zh-CN"/>
                      <a:t>2010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FA6-46B9-8C9C-3960B0991FC7}"/>
                </c:ext>
              </c:extLst>
            </c:dLbl>
            <c:dLbl>
              <c:idx val="10"/>
              <c:tx>
                <c:rich>
                  <a:bodyPr/>
                  <a:lstStyle/>
                  <a:p>
                    <a:r>
                      <a:rPr lang="en-US" altLang="zh-CN"/>
                      <a:t>2009</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FA6-46B9-8C9C-3960B0991FC7}"/>
                </c:ext>
              </c:extLst>
            </c:dLbl>
            <c:dLbl>
              <c:idx val="11"/>
              <c:layout>
                <c:manualLayout>
                  <c:x val="-8.2379685684004167E-2"/>
                  <c:y val="-2.6699939609318747E-2"/>
                </c:manualLayout>
              </c:layout>
              <c:tx>
                <c:rich>
                  <a:bodyPr/>
                  <a:lstStyle/>
                  <a:p>
                    <a:r>
                      <a:rPr lang="en-US" altLang="zh-CN"/>
                      <a:t>2008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FA6-46B9-8C9C-3960B0991FC7}"/>
                </c:ext>
              </c:extLst>
            </c:dLbl>
            <c:dLbl>
              <c:idx val="12"/>
              <c:layout>
                <c:manualLayout>
                  <c:x val="-7.2236937153864672E-2"/>
                  <c:y val="3.0420353982300953E-2"/>
                </c:manualLayout>
              </c:layout>
              <c:tx>
                <c:rich>
                  <a:bodyPr/>
                  <a:lstStyle/>
                  <a:p>
                    <a:r>
                      <a:rPr lang="en-US" altLang="zh-CN"/>
                      <a:t>2007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FA6-46B9-8C9C-3960B0991FC7}"/>
                </c:ext>
              </c:extLst>
            </c:dLbl>
            <c:dLbl>
              <c:idx val="13"/>
              <c:tx>
                <c:rich>
                  <a:bodyPr/>
                  <a:lstStyle/>
                  <a:p>
                    <a:r>
                      <a:rPr lang="en-US" altLang="zh-CN"/>
                      <a:t>2006</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FA6-46B9-8C9C-3960B0991FC7}"/>
                </c:ext>
              </c:extLst>
            </c:dLbl>
            <c:dLbl>
              <c:idx val="14"/>
              <c:layout>
                <c:manualLayout>
                  <c:x val="-1.4155406109992651E-3"/>
                  <c:y val="0.12536873156342182"/>
                </c:manualLayout>
              </c:layout>
              <c:tx>
                <c:rich>
                  <a:bodyPr/>
                  <a:lstStyle/>
                  <a:p>
                    <a:r>
                      <a:rPr lang="en-US" altLang="zh-CN"/>
                      <a:t>2005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FA6-46B9-8C9C-3960B0991FC7}"/>
                </c:ext>
              </c:extLst>
            </c:dLbl>
            <c:dLbl>
              <c:idx val="15"/>
              <c:layout>
                <c:manualLayout>
                  <c:x val="-1.8772123746994263E-3"/>
                  <c:y val="5.2511149048846704E-2"/>
                </c:manualLayout>
              </c:layout>
              <c:tx>
                <c:rich>
                  <a:bodyPr/>
                  <a:lstStyle/>
                  <a:p>
                    <a:r>
                      <a:rPr lang="en-US" altLang="zh-CN"/>
                      <a:t>2004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FA6-46B9-8C9C-3960B0991FC7}"/>
                </c:ext>
              </c:extLst>
            </c:dLbl>
            <c:dLbl>
              <c:idx val="16"/>
              <c:layout>
                <c:manualLayout>
                  <c:x val="3.6187292745401591E-2"/>
                  <c:y val="5.938900889601189E-2"/>
                </c:manualLayout>
              </c:layout>
              <c:tx>
                <c:rich>
                  <a:bodyPr/>
                  <a:lstStyle/>
                  <a:p>
                    <a:r>
                      <a:rPr lang="en-US" altLang="zh-CN"/>
                      <a:t>2003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FA6-46B9-8C9C-3960B0991FC7}"/>
                </c:ext>
              </c:extLst>
            </c:dLbl>
            <c:dLbl>
              <c:idx val="17"/>
              <c:layout>
                <c:manualLayout>
                  <c:x val="5.3760017898075767E-2"/>
                  <c:y val="4.8823833414628481E-2"/>
                </c:manualLayout>
              </c:layout>
              <c:tx>
                <c:rich>
                  <a:bodyPr/>
                  <a:lstStyle/>
                  <a:p>
                    <a:r>
                      <a:rPr lang="en-US" altLang="zh-CN"/>
                      <a:t>2002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FA6-46B9-8C9C-3960B0991FC7}"/>
                </c:ext>
              </c:extLst>
            </c:dLbl>
            <c:dLbl>
              <c:idx val="18"/>
              <c:layout>
                <c:manualLayout>
                  <c:x val="6.0521850251502092E-2"/>
                  <c:y val="1.89333495923629E-2"/>
                </c:manualLayout>
              </c:layout>
              <c:tx>
                <c:rich>
                  <a:bodyPr/>
                  <a:lstStyle/>
                  <a:p>
                    <a:r>
                      <a:rPr lang="en-US" altLang="zh-CN"/>
                      <a:t>2001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FA6-46B9-8C9C-3960B0991FC7}"/>
                </c:ext>
              </c:extLst>
            </c:dLbl>
            <c:dLbl>
              <c:idx val="19"/>
              <c:layout>
                <c:manualLayout>
                  <c:x val="-5.4644808743169399E-3"/>
                  <c:y val="-1.2552301255230125E-2"/>
                </c:manualLayout>
              </c:layout>
              <c:tx>
                <c:rich>
                  <a:bodyPr/>
                  <a:lstStyle/>
                  <a:p>
                    <a:r>
                      <a:rPr lang="en-US" altLang="zh-CN"/>
                      <a:t>2000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3FA6-46B9-8C9C-3960B0991FC7}"/>
                </c:ext>
              </c:extLst>
            </c:dLbl>
            <c:dLbl>
              <c:idx val="20"/>
              <c:layout>
                <c:manualLayout>
                  <c:x val="-3.5656607214972283E-2"/>
                  <c:y val="-2.9393712400994192E-2"/>
                </c:manualLayout>
              </c:layout>
              <c:tx>
                <c:rich>
                  <a:bodyPr/>
                  <a:lstStyle/>
                  <a:p>
                    <a:r>
                      <a:rPr lang="en-US" altLang="zh-CN"/>
                      <a:t>1999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3FA6-46B9-8C9C-3960B0991FC7}"/>
                </c:ext>
              </c:extLst>
            </c:dLbl>
            <c:dLbl>
              <c:idx val="21"/>
              <c:layout>
                <c:manualLayout>
                  <c:x val="-1.9125683060109391E-2"/>
                  <c:y val="2.9288702928870217E-2"/>
                </c:manualLayout>
              </c:layout>
              <c:tx>
                <c:rich>
                  <a:bodyPr/>
                  <a:lstStyle/>
                  <a:p>
                    <a:r>
                      <a:rPr lang="en-US" altLang="zh-CN"/>
                      <a:t>1998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3FA6-46B9-8C9C-3960B0991FC7}"/>
                </c:ext>
              </c:extLst>
            </c:dLbl>
            <c:dLbl>
              <c:idx val="22"/>
              <c:delete val="1"/>
              <c:extLst>
                <c:ext xmlns:c15="http://schemas.microsoft.com/office/drawing/2012/chart" uri="{CE6537A1-D6FC-4f65-9D91-7224C49458BB}"/>
                <c:ext xmlns:c16="http://schemas.microsoft.com/office/drawing/2014/chart" uri="{C3380CC4-5D6E-409C-BE32-E72D297353CC}">
                  <c16:uniqueId val="{00000016-3FA6-46B9-8C9C-3960B0991FC7}"/>
                </c:ext>
              </c:extLst>
            </c:dLbl>
            <c:dLbl>
              <c:idx val="23"/>
              <c:tx>
                <c:rich>
                  <a:bodyPr/>
                  <a:lstStyle/>
                  <a:p>
                    <a:r>
                      <a:rPr lang="en-US" altLang="zh-CN"/>
                      <a:t>1996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3FA6-46B9-8C9C-3960B0991FC7}"/>
                </c:ext>
              </c:extLst>
            </c:dLbl>
            <c:dLbl>
              <c:idx val="24"/>
              <c:tx>
                <c:rich>
                  <a:bodyPr/>
                  <a:lstStyle/>
                  <a:p>
                    <a:r>
                      <a:rPr lang="en-US" altLang="zh-CN"/>
                      <a:t>1995</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3FA6-46B9-8C9C-3960B0991FC7}"/>
                </c:ext>
              </c:extLst>
            </c:dLbl>
            <c:dLbl>
              <c:idx val="25"/>
              <c:tx>
                <c:rich>
                  <a:bodyPr/>
                  <a:lstStyle/>
                  <a:p>
                    <a:r>
                      <a:rPr lang="en-US" altLang="zh-CN"/>
                      <a:t>1994</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3FA6-46B9-8C9C-3960B0991FC7}"/>
                </c:ext>
              </c:extLst>
            </c:dLbl>
            <c:dLbl>
              <c:idx val="26"/>
              <c:tx>
                <c:rich>
                  <a:bodyPr/>
                  <a:lstStyle/>
                  <a:p>
                    <a:r>
                      <a:rPr lang="en-US" altLang="zh-CN"/>
                      <a:t>1993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3FA6-46B9-8C9C-3960B0991FC7}"/>
                </c:ext>
              </c:extLst>
            </c:dLbl>
            <c:dLbl>
              <c:idx val="27"/>
              <c:tx>
                <c:rich>
                  <a:bodyPr/>
                  <a:lstStyle/>
                  <a:p>
                    <a:r>
                      <a:rPr lang="en-US" altLang="zh-CN"/>
                      <a:t>1992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3FA6-46B9-8C9C-3960B0991FC7}"/>
                </c:ext>
              </c:extLst>
            </c:dLbl>
            <c:dLbl>
              <c:idx val="28"/>
              <c:tx>
                <c:rich>
                  <a:bodyPr/>
                  <a:lstStyle/>
                  <a:p>
                    <a:r>
                      <a:rPr lang="en-US" altLang="zh-CN"/>
                      <a:t>1991</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3FA6-46B9-8C9C-3960B0991FC7}"/>
                </c:ext>
              </c:extLst>
            </c:dLbl>
            <c:dLbl>
              <c:idx val="29"/>
              <c:tx>
                <c:rich>
                  <a:bodyPr/>
                  <a:lstStyle/>
                  <a:p>
                    <a:r>
                      <a:rPr lang="en-US" altLang="zh-CN"/>
                      <a:t>1990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3FA6-46B9-8C9C-3960B0991FC7}"/>
                </c:ext>
              </c:extLst>
            </c:dLbl>
            <c:dLbl>
              <c:idx val="30"/>
              <c:tx>
                <c:rich>
                  <a:bodyPr/>
                  <a:lstStyle/>
                  <a:p>
                    <a:r>
                      <a:rPr lang="en-US" altLang="zh-CN"/>
                      <a:t>1989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3FA6-46B9-8C9C-3960B0991FC7}"/>
                </c:ext>
              </c:extLst>
            </c:dLbl>
            <c:dLbl>
              <c:idx val="31"/>
              <c:tx>
                <c:rich>
                  <a:bodyPr/>
                  <a:lstStyle/>
                  <a:p>
                    <a:r>
                      <a:rPr lang="en-US" altLang="zh-CN"/>
                      <a:t>1988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3FA6-46B9-8C9C-3960B0991FC7}"/>
                </c:ext>
              </c:extLst>
            </c:dLbl>
            <c:dLbl>
              <c:idx val="32"/>
              <c:tx>
                <c:rich>
                  <a:bodyPr/>
                  <a:lstStyle/>
                  <a:p>
                    <a:r>
                      <a:rPr lang="en-US" altLang="zh-CN"/>
                      <a:t>1987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3FA6-46B9-8C9C-3960B0991FC7}"/>
                </c:ext>
              </c:extLst>
            </c:dLbl>
            <c:dLbl>
              <c:idx val="33"/>
              <c:layout>
                <c:manualLayout>
                  <c:x val="-5.2973753912834098E-2"/>
                  <c:y val="3.0420353982300884E-2"/>
                </c:manualLayout>
              </c:layout>
              <c:tx>
                <c:rich>
                  <a:bodyPr/>
                  <a:lstStyle/>
                  <a:p>
                    <a:r>
                      <a:rPr lang="en-US" altLang="zh-CN"/>
                      <a:t>1986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3FA6-46B9-8C9C-3960B0991FC7}"/>
                </c:ext>
              </c:extLst>
            </c:dLbl>
            <c:dLbl>
              <c:idx val="34"/>
              <c:tx>
                <c:rich>
                  <a:bodyPr/>
                  <a:lstStyle/>
                  <a:p>
                    <a:r>
                      <a:rPr lang="en-US" altLang="zh-CN"/>
                      <a:t>1985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3FA6-46B9-8C9C-3960B0991FC7}"/>
                </c:ext>
              </c:extLst>
            </c:dLbl>
            <c:dLbl>
              <c:idx val="35"/>
              <c:tx>
                <c:rich>
                  <a:bodyPr/>
                  <a:lstStyle/>
                  <a:p>
                    <a:r>
                      <a:rPr lang="en-US" altLang="zh-CN"/>
                      <a:t>1984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3FA6-46B9-8C9C-3960B0991FC7}"/>
                </c:ext>
              </c:extLst>
            </c:dLbl>
            <c:dLbl>
              <c:idx val="36"/>
              <c:tx>
                <c:rich>
                  <a:bodyPr/>
                  <a:lstStyle/>
                  <a:p>
                    <a:r>
                      <a:rPr lang="en-US" altLang="zh-CN"/>
                      <a:t>1983</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3FA6-46B9-8C9C-3960B0991FC7}"/>
                </c:ext>
              </c:extLst>
            </c:dLbl>
            <c:dLbl>
              <c:idx val="37"/>
              <c:tx>
                <c:rich>
                  <a:bodyPr/>
                  <a:lstStyle/>
                  <a:p>
                    <a:r>
                      <a:rPr lang="en-US" altLang="zh-CN"/>
                      <a:t>1982</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3FA6-46B9-8C9C-3960B0991FC7}"/>
                </c:ext>
              </c:extLst>
            </c:dLbl>
            <c:dLbl>
              <c:idx val="38"/>
              <c:tx>
                <c:rich>
                  <a:bodyPr/>
                  <a:lstStyle/>
                  <a:p>
                    <a:r>
                      <a:rPr lang="en-US" altLang="zh-CN"/>
                      <a:t>1981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3FA6-46B9-8C9C-3960B0991FC7}"/>
                </c:ext>
              </c:extLst>
            </c:dLbl>
            <c:dLbl>
              <c:idx val="39"/>
              <c:tx>
                <c:rich>
                  <a:bodyPr/>
                  <a:lstStyle/>
                  <a:p>
                    <a:r>
                      <a:rPr lang="en-US" altLang="zh-CN"/>
                      <a:t>1980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3FA6-46B9-8C9C-3960B0991FC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分省年度数据!$D$37:$AQ$37</c:f>
              <c:numCache>
                <c:formatCode>0.00</c:formatCode>
                <c:ptCount val="40"/>
                <c:pt idx="0">
                  <c:v>114.39662046348414</c:v>
                </c:pt>
                <c:pt idx="1">
                  <c:v>114.43393619091638</c:v>
                </c:pt>
                <c:pt idx="2">
                  <c:v>114.493721452226</c:v>
                </c:pt>
                <c:pt idx="3">
                  <c:v>114.56802316030685</c:v>
                </c:pt>
                <c:pt idx="4">
                  <c:v>114.59197916504479</c:v>
                </c:pt>
                <c:pt idx="5">
                  <c:v>114.59598471674256</c:v>
                </c:pt>
                <c:pt idx="6">
                  <c:v>114.64700330131021</c:v>
                </c:pt>
                <c:pt idx="7">
                  <c:v>114.70222055002066</c:v>
                </c:pt>
                <c:pt idx="8">
                  <c:v>114.77240910878865</c:v>
                </c:pt>
                <c:pt idx="9">
                  <c:v>114.85361516191772</c:v>
                </c:pt>
                <c:pt idx="10">
                  <c:v>114.93649139111874</c:v>
                </c:pt>
                <c:pt idx="11">
                  <c:v>114.94336694537553</c:v>
                </c:pt>
                <c:pt idx="12">
                  <c:v>115.00208686875482</c:v>
                </c:pt>
                <c:pt idx="13">
                  <c:v>115.02620555359455</c:v>
                </c:pt>
                <c:pt idx="14">
                  <c:v>115.05315240069156</c:v>
                </c:pt>
                <c:pt idx="15">
                  <c:v>115.05289115545773</c:v>
                </c:pt>
                <c:pt idx="16">
                  <c:v>115.08037398472102</c:v>
                </c:pt>
                <c:pt idx="17">
                  <c:v>115.10446373719785</c:v>
                </c:pt>
                <c:pt idx="18">
                  <c:v>115.10327435781217</c:v>
                </c:pt>
                <c:pt idx="19">
                  <c:v>115.10831104077671</c:v>
                </c:pt>
                <c:pt idx="20">
                  <c:v>115.09359485350829</c:v>
                </c:pt>
                <c:pt idx="21">
                  <c:v>115.06580915799789</c:v>
                </c:pt>
                <c:pt idx="22">
                  <c:v>115.06546697965811</c:v>
                </c:pt>
                <c:pt idx="23">
                  <c:v>115.06044278029935</c:v>
                </c:pt>
                <c:pt idx="24">
                  <c:v>115.05437986966623</c:v>
                </c:pt>
                <c:pt idx="25">
                  <c:v>115.05960789295762</c:v>
                </c:pt>
                <c:pt idx="26">
                  <c:v>115.02836529078201</c:v>
                </c:pt>
                <c:pt idx="27">
                  <c:v>114.90023235475421</c:v>
                </c:pt>
                <c:pt idx="28">
                  <c:v>114.8775458740671</c:v>
                </c:pt>
                <c:pt idx="29">
                  <c:v>114.92265773770151</c:v>
                </c:pt>
                <c:pt idx="30">
                  <c:v>115.07308659008649</c:v>
                </c:pt>
                <c:pt idx="31">
                  <c:v>115.14047541507573</c:v>
                </c:pt>
                <c:pt idx="32">
                  <c:v>115.19797289550594</c:v>
                </c:pt>
                <c:pt idx="33">
                  <c:v>115.16066213923594</c:v>
                </c:pt>
                <c:pt idx="34">
                  <c:v>115.14068358576493</c:v>
                </c:pt>
                <c:pt idx="35">
                  <c:v>115.15434035463049</c:v>
                </c:pt>
                <c:pt idx="36">
                  <c:v>115.1263625806495</c:v>
                </c:pt>
                <c:pt idx="37">
                  <c:v>115.13128042808329</c:v>
                </c:pt>
                <c:pt idx="38">
                  <c:v>115.19956486118271</c:v>
                </c:pt>
                <c:pt idx="39">
                  <c:v>115.24914475038612</c:v>
                </c:pt>
              </c:numCache>
            </c:numRef>
          </c:xVal>
          <c:yVal>
            <c:numRef>
              <c:f>分省年度数据!$D$38:$AQ$38</c:f>
              <c:numCache>
                <c:formatCode>0.00</c:formatCode>
                <c:ptCount val="40"/>
                <c:pt idx="0">
                  <c:v>31.90816331329744</c:v>
                </c:pt>
                <c:pt idx="1">
                  <c:v>31.957229346336774</c:v>
                </c:pt>
                <c:pt idx="2">
                  <c:v>32.004788675927465</c:v>
                </c:pt>
                <c:pt idx="3">
                  <c:v>32.067141467471949</c:v>
                </c:pt>
                <c:pt idx="4">
                  <c:v>32.164496119035462</c:v>
                </c:pt>
                <c:pt idx="5">
                  <c:v>32.28522133128245</c:v>
                </c:pt>
                <c:pt idx="6">
                  <c:v>32.363297718114147</c:v>
                </c:pt>
                <c:pt idx="7">
                  <c:v>32.408964380204736</c:v>
                </c:pt>
                <c:pt idx="8">
                  <c:v>32.405848711051384</c:v>
                </c:pt>
                <c:pt idx="9">
                  <c:v>32.414655286546783</c:v>
                </c:pt>
                <c:pt idx="10">
                  <c:v>32.460342460487908</c:v>
                </c:pt>
                <c:pt idx="11">
                  <c:v>32.512867671009644</c:v>
                </c:pt>
                <c:pt idx="12">
                  <c:v>32.492283242813492</c:v>
                </c:pt>
                <c:pt idx="13">
                  <c:v>32.525876456053666</c:v>
                </c:pt>
                <c:pt idx="14">
                  <c:v>32.557460746510429</c:v>
                </c:pt>
                <c:pt idx="15">
                  <c:v>32.543939423034317</c:v>
                </c:pt>
                <c:pt idx="16">
                  <c:v>32.543154467809146</c:v>
                </c:pt>
                <c:pt idx="17">
                  <c:v>32.599722164351384</c:v>
                </c:pt>
                <c:pt idx="18">
                  <c:v>32.629461755482993</c:v>
                </c:pt>
                <c:pt idx="19">
                  <c:v>32.646784756415691</c:v>
                </c:pt>
                <c:pt idx="20">
                  <c:v>32.649947074199495</c:v>
                </c:pt>
                <c:pt idx="21">
                  <c:v>32.664286891843169</c:v>
                </c:pt>
                <c:pt idx="22">
                  <c:v>32.686543583805303</c:v>
                </c:pt>
                <c:pt idx="23">
                  <c:v>32.684192432643563</c:v>
                </c:pt>
                <c:pt idx="24">
                  <c:v>32.659138724317238</c:v>
                </c:pt>
                <c:pt idx="25">
                  <c:v>32.718387449569811</c:v>
                </c:pt>
                <c:pt idx="26">
                  <c:v>32.790637361349212</c:v>
                </c:pt>
                <c:pt idx="27">
                  <c:v>32.93860583294807</c:v>
                </c:pt>
                <c:pt idx="28">
                  <c:v>33.121478929913827</c:v>
                </c:pt>
                <c:pt idx="29">
                  <c:v>33.153807227075617</c:v>
                </c:pt>
                <c:pt idx="30">
                  <c:v>33.221132776985009</c:v>
                </c:pt>
                <c:pt idx="31">
                  <c:v>33.296996456970966</c:v>
                </c:pt>
                <c:pt idx="32">
                  <c:v>33.413431156062003</c:v>
                </c:pt>
                <c:pt idx="33">
                  <c:v>33.482697830962366</c:v>
                </c:pt>
                <c:pt idx="34">
                  <c:v>33.492100244314372</c:v>
                </c:pt>
                <c:pt idx="35">
                  <c:v>33.610332953729554</c:v>
                </c:pt>
                <c:pt idx="36">
                  <c:v>33.625585696706338</c:v>
                </c:pt>
                <c:pt idx="37">
                  <c:v>33.477701176821142</c:v>
                </c:pt>
                <c:pt idx="38">
                  <c:v>33.552051447000792</c:v>
                </c:pt>
                <c:pt idx="39">
                  <c:v>33.703618043913053</c:v>
                </c:pt>
              </c:numCache>
            </c:numRef>
          </c:yVal>
          <c:smooth val="1"/>
          <c:extLst>
            <c:ext xmlns:c16="http://schemas.microsoft.com/office/drawing/2014/chart" uri="{C3380CC4-5D6E-409C-BE32-E72D297353CC}">
              <c16:uniqueId val="{00000028-3FA6-46B9-8C9C-3960B0991FC7}"/>
            </c:ext>
          </c:extLst>
        </c:ser>
        <c:ser>
          <c:idx val="1"/>
          <c:order val="1"/>
          <c:tx>
            <c:v>1987-2017区域投入产出表</c:v>
          </c:tx>
          <c:spPr>
            <a:ln w="19050" cap="rnd">
              <a:solidFill>
                <a:srgbClr val="FF0000"/>
              </a:solidFill>
              <a:round/>
            </a:ln>
            <a:effectLst/>
          </c:spPr>
          <c:marker>
            <c:symbol val="square"/>
            <c:size val="6"/>
            <c:spPr>
              <a:solidFill>
                <a:schemeClr val="accent2"/>
              </a:solidFill>
              <a:ln w="9525">
                <a:solidFill>
                  <a:srgbClr val="FF0000"/>
                </a:solidFill>
              </a:ln>
              <a:effectLst/>
            </c:spPr>
          </c:marker>
          <c:dLbls>
            <c:dLbl>
              <c:idx val="0"/>
              <c:tx>
                <c:rich>
                  <a:bodyPr/>
                  <a:lstStyle/>
                  <a:p>
                    <a:r>
                      <a:rPr lang="en-US"/>
                      <a:t>1987</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3FA6-46B9-8C9C-3960B0991FC7}"/>
                </c:ext>
              </c:extLst>
            </c:dLbl>
            <c:dLbl>
              <c:idx val="1"/>
              <c:tx>
                <c:rich>
                  <a:bodyPr/>
                  <a:lstStyle/>
                  <a:p>
                    <a:r>
                      <a:rPr lang="en-US"/>
                      <a:t>1992</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3FA6-46B9-8C9C-3960B0991FC7}"/>
                </c:ext>
              </c:extLst>
            </c:dLbl>
            <c:dLbl>
              <c:idx val="2"/>
              <c:layout>
                <c:manualLayout>
                  <c:x val="-2.6486876956417049E-2"/>
                  <c:y val="-7.4668141592920359E-2"/>
                </c:manualLayout>
              </c:layout>
              <c:tx>
                <c:rich>
                  <a:bodyPr/>
                  <a:lstStyle/>
                  <a:p>
                    <a:r>
                      <a:rPr lang="en-US"/>
                      <a:t>1997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3FA6-46B9-8C9C-3960B0991FC7}"/>
                </c:ext>
              </c:extLst>
            </c:dLbl>
            <c:dLbl>
              <c:idx val="3"/>
              <c:tx>
                <c:rich>
                  <a:bodyPr/>
                  <a:lstStyle/>
                  <a:p>
                    <a:r>
                      <a:rPr lang="en-US"/>
                      <a:t>2002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3FA6-46B9-8C9C-3960B0991FC7}"/>
                </c:ext>
              </c:extLst>
            </c:dLbl>
            <c:dLbl>
              <c:idx val="4"/>
              <c:layout>
                <c:manualLayout>
                  <c:x val="5.1912568306010827E-2"/>
                  <c:y val="3.5564853556485358E-2"/>
                </c:manualLayout>
              </c:layout>
              <c:tx>
                <c:rich>
                  <a:bodyPr/>
                  <a:lstStyle/>
                  <a:p>
                    <a:r>
                      <a:rPr lang="en-US"/>
                      <a:t>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3FA6-46B9-8C9C-3960B0991FC7}"/>
                </c:ext>
              </c:extLst>
            </c:dLbl>
            <c:dLbl>
              <c:idx val="5"/>
              <c:tx>
                <c:rich>
                  <a:bodyPr/>
                  <a:lstStyle/>
                  <a:p>
                    <a:r>
                      <a:rPr lang="en-US"/>
                      <a:t>2012</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3FA6-46B9-8C9C-3960B0991FC7}"/>
                </c:ext>
              </c:extLst>
            </c:dLbl>
            <c:dLbl>
              <c:idx val="6"/>
              <c:layout>
                <c:manualLayout>
                  <c:x val="2.2388520962931643E-2"/>
                  <c:y val="7.9917485424941356E-2"/>
                </c:manualLayout>
              </c:layout>
              <c:tx>
                <c:rich>
                  <a:bodyPr/>
                  <a:lstStyle/>
                  <a:p>
                    <a:r>
                      <a:rPr lang="en-US" altLang="zh-CN" b="1"/>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3FA6-46B9-8C9C-3960B0991FC7}"/>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highlight>
                      <a:srgbClr val="FFFF00"/>
                    </a:highlight>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'IO-GDP'!$E$35:$K$35</c:f>
              <c:numCache>
                <c:formatCode>0.00_ </c:formatCode>
                <c:ptCount val="7"/>
                <c:pt idx="0">
                  <c:v>114.89283853001989</c:v>
                </c:pt>
                <c:pt idx="1">
                  <c:v>114.72042923404192</c:v>
                </c:pt>
                <c:pt idx="2">
                  <c:v>115.03947572540166</c:v>
                </c:pt>
                <c:pt idx="3">
                  <c:v>115.18263304416671</c:v>
                </c:pt>
                <c:pt idx="4">
                  <c:v>115.13144271745969</c:v>
                </c:pt>
                <c:pt idx="5">
                  <c:v>114.94099408509862</c:v>
                </c:pt>
                <c:pt idx="6">
                  <c:v>114.66824487089744</c:v>
                </c:pt>
              </c:numCache>
            </c:numRef>
          </c:xVal>
          <c:yVal>
            <c:numRef>
              <c:f>'IO-GDP'!$E$36:$K$36</c:f>
              <c:numCache>
                <c:formatCode>0.00_ </c:formatCode>
                <c:ptCount val="7"/>
                <c:pt idx="0">
                  <c:v>33.405905055768869</c:v>
                </c:pt>
                <c:pt idx="1">
                  <c:v>32.988375060466261</c:v>
                </c:pt>
                <c:pt idx="2">
                  <c:v>32.813808874568949</c:v>
                </c:pt>
                <c:pt idx="3">
                  <c:v>32.822080412079394</c:v>
                </c:pt>
                <c:pt idx="4">
                  <c:v>32.775283499942262</c:v>
                </c:pt>
                <c:pt idx="5">
                  <c:v>32.861873660368204</c:v>
                </c:pt>
                <c:pt idx="6">
                  <c:v>32.314682833016583</c:v>
                </c:pt>
              </c:numCache>
            </c:numRef>
          </c:yVal>
          <c:smooth val="1"/>
          <c:extLst>
            <c:ext xmlns:c16="http://schemas.microsoft.com/office/drawing/2014/chart" uri="{C3380CC4-5D6E-409C-BE32-E72D297353CC}">
              <c16:uniqueId val="{00000030-3FA6-46B9-8C9C-3960B0991FC7}"/>
            </c:ext>
          </c:extLst>
        </c:ser>
        <c:dLbls>
          <c:showLegendKey val="0"/>
          <c:showVal val="0"/>
          <c:showCatName val="0"/>
          <c:showSerName val="0"/>
          <c:showPercent val="0"/>
          <c:showBubbleSize val="0"/>
        </c:dLbls>
        <c:axId val="-1387217824"/>
        <c:axId val="-1387221632"/>
      </c:scatterChart>
      <c:valAx>
        <c:axId val="-1387217824"/>
        <c:scaling>
          <c:orientation val="minMax"/>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21632"/>
        <c:crosses val="autoZero"/>
        <c:crossBetween val="midCat"/>
      </c:valAx>
      <c:valAx>
        <c:axId val="-1387221632"/>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17824"/>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de-D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617806370200649E-2"/>
          <c:y val="2.6026602329345779E-2"/>
          <c:w val="0.88736964924838946"/>
          <c:h val="0.84406178735854742"/>
        </c:manualLayout>
      </c:layout>
      <c:scatterChart>
        <c:scatterStyle val="lineMarker"/>
        <c:varyColors val="0"/>
        <c:ser>
          <c:idx val="0"/>
          <c:order val="0"/>
          <c:tx>
            <c:v>劳动密集型</c:v>
          </c:tx>
          <c:spPr>
            <a:ln w="25400" cap="rnd">
              <a:noFill/>
              <a:round/>
            </a:ln>
            <a:effectLst/>
          </c:spPr>
          <c:marker>
            <c:symbol val="circle"/>
            <c:size val="9"/>
            <c:spPr>
              <a:solidFill>
                <a:schemeClr val="accent1"/>
              </a:solidFill>
              <a:ln w="9525">
                <a:solidFill>
                  <a:schemeClr val="accent1"/>
                </a:solidFill>
              </a:ln>
              <a:effectLst/>
            </c:spPr>
          </c:marker>
          <c:dLbls>
            <c:dLbl>
              <c:idx val="0"/>
              <c:layout>
                <c:manualLayout>
                  <c:x val="-1.4169762118145199E-2"/>
                  <c:y val="6.0711141336202083E-2"/>
                </c:manualLayout>
              </c:layout>
              <c:tx>
                <c:rich>
                  <a:bodyPr/>
                  <a:lstStyle/>
                  <a:p>
                    <a:fld id="{51F3B8E2-D3C3-4877-B49C-68ED5AA48A01}" type="CELLRANGE">
                      <a:rPr lang="en-US" altLang="zh-CN"/>
                      <a:pPr/>
                      <a:t>[ZELLBEREICH]</a:t>
                    </a:fld>
                    <a:endParaRPr lang="de-DE"/>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DA6-4937-9E1A-BDC88862F2B7}"/>
                </c:ext>
              </c:extLst>
            </c:dLbl>
            <c:dLbl>
              <c:idx val="1"/>
              <c:tx>
                <c:rich>
                  <a:bodyPr/>
                  <a:lstStyle/>
                  <a:p>
                    <a:fld id="{A5782DAD-6C34-4DB9-B7AF-25506FA4342D}" type="CELLRANGE">
                      <a:rPr lang="zh-CN" altLang="en-US"/>
                      <a:pPr/>
                      <a:t>[ZELLBEREICH]</a:t>
                    </a:fld>
                    <a:endParaRPr lang="de-DE"/>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313-450F-97EC-F1AF1D006DC0}"/>
                </c:ext>
              </c:extLst>
            </c:dLbl>
            <c:dLbl>
              <c:idx val="2"/>
              <c:tx>
                <c:rich>
                  <a:bodyPr/>
                  <a:lstStyle/>
                  <a:p>
                    <a:fld id="{31BDEE97-0888-435B-AFD3-7B19ED8D103D}" type="CELLRANGE">
                      <a:rPr lang="zh-CN" altLang="en-US"/>
                      <a:pPr/>
                      <a:t>[ZELLBEREICH]</a:t>
                    </a:fld>
                    <a:endParaRPr lang="de-DE"/>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313-450F-97EC-F1AF1D006DC0}"/>
                </c:ext>
              </c:extLst>
            </c:dLbl>
            <c:dLbl>
              <c:idx val="3"/>
              <c:tx>
                <c:rich>
                  <a:bodyPr/>
                  <a:lstStyle/>
                  <a:p>
                    <a:fld id="{36C66656-B1CB-4DDA-B277-B685CEB063F2}" type="CELLRANGE">
                      <a:rPr lang="en-US" altLang="zh-CN"/>
                      <a:pPr/>
                      <a:t>[ZELLBEREICH]</a:t>
                    </a:fld>
                    <a:endParaRPr lang="de-DE"/>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DA6-4937-9E1A-BDC88862F2B7}"/>
                </c:ext>
              </c:extLst>
            </c:dLbl>
            <c:dLbl>
              <c:idx val="4"/>
              <c:tx>
                <c:rich>
                  <a:bodyPr/>
                  <a:lstStyle/>
                  <a:p>
                    <a:fld id="{073A3FDD-913F-4D89-A150-C8E2AAF8F468}" type="CELLRANGE">
                      <a:rPr lang="en-US" altLang="zh-CN"/>
                      <a:pPr/>
                      <a:t>[ZELLBEREICH]</a:t>
                    </a:fld>
                    <a:endParaRPr lang="de-DE"/>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DA6-4937-9E1A-BDC88862F2B7}"/>
                </c:ext>
              </c:extLst>
            </c:dLbl>
            <c:dLbl>
              <c:idx val="5"/>
              <c:tx>
                <c:rich>
                  <a:bodyPr/>
                  <a:lstStyle/>
                  <a:p>
                    <a:fld id="{7C93B422-E5C0-40D6-AFF5-DCCC1011C006}" type="CELLRANGE">
                      <a:rPr lang="zh-CN" altLang="en-US"/>
                      <a:pPr/>
                      <a:t>[ZELLBEREICH]</a:t>
                    </a:fld>
                    <a:endParaRPr lang="de-DE"/>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313-450F-97EC-F1AF1D006DC0}"/>
                </c:ext>
              </c:extLst>
            </c:dLbl>
            <c:dLbl>
              <c:idx val="6"/>
              <c:tx>
                <c:rich>
                  <a:bodyPr/>
                  <a:lstStyle/>
                  <a:p>
                    <a:fld id="{9B0DCDFD-3A55-400B-AF26-5294F3B03595}" type="CELLRANGE">
                      <a:rPr lang="zh-CN" altLang="en-US"/>
                      <a:pPr/>
                      <a:t>[ZELLBEREICH]</a:t>
                    </a:fld>
                    <a:endParaRPr lang="de-DE"/>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313-450F-97EC-F1AF1D006DC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Sheet2!$E$35:$K$35</c:f>
              <c:numCache>
                <c:formatCode>0.00_ </c:formatCode>
                <c:ptCount val="7"/>
                <c:pt idx="0">
                  <c:v>115.79077970479644</c:v>
                </c:pt>
                <c:pt idx="1">
                  <c:v>115.12764660505132</c:v>
                </c:pt>
                <c:pt idx="2">
                  <c:v>115.16869882305083</c:v>
                </c:pt>
                <c:pt idx="3">
                  <c:v>115.75349673623384</c:v>
                </c:pt>
                <c:pt idx="4">
                  <c:v>115.51090918122127</c:v>
                </c:pt>
                <c:pt idx="5">
                  <c:v>115.44777812055406</c:v>
                </c:pt>
                <c:pt idx="6">
                  <c:v>114.96937411032295</c:v>
                </c:pt>
              </c:numCache>
            </c:numRef>
          </c:xVal>
          <c:yVal>
            <c:numRef>
              <c:f>Sheet2!$E$36:$K$36</c:f>
              <c:numCache>
                <c:formatCode>0.00_ </c:formatCode>
                <c:ptCount val="7"/>
                <c:pt idx="0">
                  <c:v>33.088273010224562</c:v>
                </c:pt>
                <c:pt idx="1">
                  <c:v>32.290839650724976</c:v>
                </c:pt>
                <c:pt idx="2">
                  <c:v>31.814061376993003</c:v>
                </c:pt>
                <c:pt idx="3">
                  <c:v>31.978111844844541</c:v>
                </c:pt>
                <c:pt idx="4">
                  <c:v>31.75500170450502</c:v>
                </c:pt>
                <c:pt idx="5">
                  <c:v>32.031286481078915</c:v>
                </c:pt>
                <c:pt idx="6">
                  <c:v>31.033822894564018</c:v>
                </c:pt>
              </c:numCache>
            </c:numRef>
          </c:yVal>
          <c:smooth val="0"/>
          <c:extLst>
            <c:ext xmlns:c15="http://schemas.microsoft.com/office/drawing/2012/chart" uri="{02D57815-91ED-43cb-92C2-25804820EDAC}">
              <c15:datalabelsRange>
                <c15:f>Sheet2!$E$2:$K$2</c15:f>
                <c15:dlblRangeCache>
                  <c:ptCount val="7"/>
                  <c:pt idx="0">
                    <c:v>1987</c:v>
                  </c:pt>
                  <c:pt idx="1">
                    <c:v>1992</c:v>
                  </c:pt>
                  <c:pt idx="2">
                    <c:v>1997</c:v>
                  </c:pt>
                  <c:pt idx="3">
                    <c:v>2002</c:v>
                  </c:pt>
                  <c:pt idx="4">
                    <c:v>2007</c:v>
                  </c:pt>
                  <c:pt idx="5">
                    <c:v>2012</c:v>
                  </c:pt>
                  <c:pt idx="6">
                    <c:v>2017</c:v>
                  </c:pt>
                </c15:dlblRangeCache>
              </c15:datalabelsRange>
            </c:ext>
            <c:ext xmlns:c16="http://schemas.microsoft.com/office/drawing/2014/chart" uri="{C3380CC4-5D6E-409C-BE32-E72D297353CC}">
              <c16:uniqueId val="{00000007-8DA6-4937-9E1A-BDC88862F2B7}"/>
            </c:ext>
          </c:extLst>
        </c:ser>
        <c:ser>
          <c:idx val="1"/>
          <c:order val="1"/>
          <c:tx>
            <c:v>资本密集型</c:v>
          </c:tx>
          <c:spPr>
            <a:ln w="25400" cap="rnd">
              <a:noFill/>
              <a:round/>
            </a:ln>
            <a:effectLst/>
          </c:spPr>
          <c:marker>
            <c:symbol val="triangle"/>
            <c:size val="9"/>
            <c:spPr>
              <a:solidFill>
                <a:schemeClr val="accent2"/>
              </a:solidFill>
              <a:ln w="9525">
                <a:solidFill>
                  <a:schemeClr val="accent2"/>
                </a:solidFill>
              </a:ln>
              <a:effectLst/>
            </c:spPr>
          </c:marker>
          <c:dLbls>
            <c:dLbl>
              <c:idx val="0"/>
              <c:tx>
                <c:rich>
                  <a:bodyPr/>
                  <a:lstStyle/>
                  <a:p>
                    <a:fld id="{732F98A7-1167-4B89-B142-A297781618E1}" type="CELLRANGE">
                      <a:rPr lang="en-US" altLang="zh-CN"/>
                      <a:pPr/>
                      <a:t>[ZELLBEREICH]</a:t>
                    </a:fld>
                    <a:endParaRPr lang="de-DE"/>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DA6-4937-9E1A-BDC88862F2B7}"/>
                </c:ext>
              </c:extLst>
            </c:dLbl>
            <c:dLbl>
              <c:idx val="1"/>
              <c:tx>
                <c:rich>
                  <a:bodyPr/>
                  <a:lstStyle/>
                  <a:p>
                    <a:fld id="{713927CD-58CE-4775-9055-CAB667E239A3}" type="CELLRANGE">
                      <a:rPr lang="zh-CN" altLang="en-US"/>
                      <a:pPr/>
                      <a:t>[ZELLBEREICH]</a:t>
                    </a:fld>
                    <a:endParaRPr lang="de-DE"/>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313-450F-97EC-F1AF1D006DC0}"/>
                </c:ext>
              </c:extLst>
            </c:dLbl>
            <c:dLbl>
              <c:idx val="2"/>
              <c:layout>
                <c:manualLayout>
                  <c:x val="2.6568303971522125E-2"/>
                  <c:y val="-4.7513067132679929E-2"/>
                </c:manualLayout>
              </c:layout>
              <c:tx>
                <c:rich>
                  <a:bodyPr/>
                  <a:lstStyle/>
                  <a:p>
                    <a:fld id="{12806057-B2B9-47E5-873D-B2CBA2254B10}" type="CELLRANGE">
                      <a:rPr lang="en-US" altLang="zh-CN"/>
                      <a:pPr/>
                      <a:t>[ZELLBEREICH]</a:t>
                    </a:fld>
                    <a:endParaRPr lang="de-DE"/>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DA6-4937-9E1A-BDC88862F2B7}"/>
                </c:ext>
              </c:extLst>
            </c:dLbl>
            <c:dLbl>
              <c:idx val="3"/>
              <c:layout>
                <c:manualLayout>
                  <c:x val="-2.7567997424896774E-2"/>
                  <c:y val="-8.5111366805035144E-2"/>
                </c:manualLayout>
              </c:layout>
              <c:tx>
                <c:rich>
                  <a:bodyPr/>
                  <a:lstStyle/>
                  <a:p>
                    <a:fld id="{A9C0CCD9-7A76-4324-816D-8140F74D26F4}" type="CELLRANGE">
                      <a:rPr lang="en-US" altLang="zh-CN"/>
                      <a:pPr/>
                      <a:t>[ZELLBEREICH]</a:t>
                    </a:fld>
                    <a:endParaRPr lang="de-DE"/>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DA6-4937-9E1A-BDC88862F2B7}"/>
                </c:ext>
              </c:extLst>
            </c:dLbl>
            <c:dLbl>
              <c:idx val="4"/>
              <c:layout>
                <c:manualLayout>
                  <c:x val="-0.10141770143585993"/>
                  <c:y val="-0.12032382878003238"/>
                </c:manualLayout>
              </c:layout>
              <c:tx>
                <c:rich>
                  <a:bodyPr/>
                  <a:lstStyle/>
                  <a:p>
                    <a:fld id="{50017557-40CC-460A-8D0F-0A7774ECB170}" type="CELLRANGE">
                      <a:rPr lang="en-US" altLang="zh-CN"/>
                      <a:pPr/>
                      <a:t>[ZELLBEREICH]</a:t>
                    </a:fld>
                    <a:endParaRPr lang="de-DE"/>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DA6-4937-9E1A-BDC88862F2B7}"/>
                </c:ext>
              </c:extLst>
            </c:dLbl>
            <c:dLbl>
              <c:idx val="5"/>
              <c:tx>
                <c:rich>
                  <a:bodyPr/>
                  <a:lstStyle/>
                  <a:p>
                    <a:fld id="{0E2E24D0-CFA0-4C0E-A31A-78463AF8ED99}" type="CELLRANGE">
                      <a:rPr lang="zh-CN" altLang="en-US"/>
                      <a:pPr/>
                      <a:t>[ZELLBEREICH]</a:t>
                    </a:fld>
                    <a:endParaRPr lang="de-DE"/>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313-450F-97EC-F1AF1D006DC0}"/>
                </c:ext>
              </c:extLst>
            </c:dLbl>
            <c:dLbl>
              <c:idx val="6"/>
              <c:tx>
                <c:rich>
                  <a:bodyPr/>
                  <a:lstStyle/>
                  <a:p>
                    <a:fld id="{969F2181-3107-4E96-9A45-FC10E740DF20}" type="CELLRANGE">
                      <a:rPr lang="zh-CN" altLang="en-US"/>
                      <a:pPr/>
                      <a:t>[ZELLBEREICH]</a:t>
                    </a:fld>
                    <a:endParaRPr lang="de-DE"/>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313-450F-97EC-F1AF1D006DC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Sheet2!$L$35:$R$35</c:f>
              <c:numCache>
                <c:formatCode>0.00_ </c:formatCode>
                <c:ptCount val="7"/>
                <c:pt idx="0">
                  <c:v>116.27056928737842</c:v>
                </c:pt>
                <c:pt idx="1">
                  <c:v>115.85207850919792</c:v>
                </c:pt>
                <c:pt idx="2">
                  <c:v>115.83846422787691</c:v>
                </c:pt>
                <c:pt idx="3">
                  <c:v>115.53537519514849</c:v>
                </c:pt>
                <c:pt idx="4">
                  <c:v>115.4537153360463</c:v>
                </c:pt>
                <c:pt idx="5">
                  <c:v>115.1390350102687</c:v>
                </c:pt>
                <c:pt idx="6">
                  <c:v>114.87188082536568</c:v>
                </c:pt>
              </c:numCache>
            </c:numRef>
          </c:xVal>
          <c:yVal>
            <c:numRef>
              <c:f>Sheet2!$L$36:$R$36</c:f>
              <c:numCache>
                <c:formatCode>0.00_ </c:formatCode>
                <c:ptCount val="7"/>
                <c:pt idx="0">
                  <c:v>34.349395362347138</c:v>
                </c:pt>
                <c:pt idx="1">
                  <c:v>33.738940903785696</c:v>
                </c:pt>
                <c:pt idx="2">
                  <c:v>33.346507543799717</c:v>
                </c:pt>
                <c:pt idx="3">
                  <c:v>33.012773678726504</c:v>
                </c:pt>
                <c:pt idx="4">
                  <c:v>33.128052529418284</c:v>
                </c:pt>
                <c:pt idx="5">
                  <c:v>33.016474176719989</c:v>
                </c:pt>
                <c:pt idx="6">
                  <c:v>32.721414830227339</c:v>
                </c:pt>
              </c:numCache>
            </c:numRef>
          </c:yVal>
          <c:smooth val="0"/>
          <c:extLst>
            <c:ext xmlns:c15="http://schemas.microsoft.com/office/drawing/2012/chart" uri="{02D57815-91ED-43cb-92C2-25804820EDAC}">
              <c15:datalabelsRange>
                <c15:f>Sheet2!$E$2:$K$2</c15:f>
                <c15:dlblRangeCache>
                  <c:ptCount val="7"/>
                  <c:pt idx="0">
                    <c:v>1987</c:v>
                  </c:pt>
                  <c:pt idx="1">
                    <c:v>1992</c:v>
                  </c:pt>
                  <c:pt idx="2">
                    <c:v>1997</c:v>
                  </c:pt>
                  <c:pt idx="3">
                    <c:v>2002</c:v>
                  </c:pt>
                  <c:pt idx="4">
                    <c:v>2007</c:v>
                  </c:pt>
                  <c:pt idx="5">
                    <c:v>2012</c:v>
                  </c:pt>
                  <c:pt idx="6">
                    <c:v>2017</c:v>
                  </c:pt>
                </c15:dlblRangeCache>
              </c15:datalabelsRange>
            </c:ext>
            <c:ext xmlns:c16="http://schemas.microsoft.com/office/drawing/2014/chart" uri="{C3380CC4-5D6E-409C-BE32-E72D297353CC}">
              <c16:uniqueId val="{0000000F-8DA6-4937-9E1A-BDC88862F2B7}"/>
            </c:ext>
          </c:extLst>
        </c:ser>
        <c:ser>
          <c:idx val="2"/>
          <c:order val="2"/>
          <c:tx>
            <c:v>技术密集型</c:v>
          </c:tx>
          <c:spPr>
            <a:ln w="25400" cap="rnd">
              <a:noFill/>
              <a:round/>
            </a:ln>
            <a:effectLst/>
          </c:spPr>
          <c:marker>
            <c:symbol val="square"/>
            <c:size val="9"/>
            <c:spPr>
              <a:solidFill>
                <a:schemeClr val="accent6"/>
              </a:solidFill>
              <a:ln w="9525">
                <a:solidFill>
                  <a:schemeClr val="accent6"/>
                </a:solidFill>
              </a:ln>
              <a:effectLst/>
            </c:spPr>
          </c:marker>
          <c:dLbls>
            <c:dLbl>
              <c:idx val="0"/>
              <c:tx>
                <c:rich>
                  <a:bodyPr/>
                  <a:lstStyle/>
                  <a:p>
                    <a:fld id="{98B4A1AF-D35C-4612-A137-4F6D60E68743}" type="CELLRANGE">
                      <a:rPr lang="en-US" altLang="zh-CN"/>
                      <a:pPr/>
                      <a:t>[ZELLBEREICH]</a:t>
                    </a:fld>
                    <a:endParaRPr lang="de-D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DA6-4937-9E1A-BDC88862F2B7}"/>
                </c:ext>
              </c:extLst>
            </c:dLbl>
            <c:dLbl>
              <c:idx val="1"/>
              <c:tx>
                <c:rich>
                  <a:bodyPr/>
                  <a:lstStyle/>
                  <a:p>
                    <a:fld id="{18EEF863-D4EF-48DB-9959-A6D9EE1D30AA}" type="CELLRANGE">
                      <a:rPr lang="zh-CN" altLang="en-US"/>
                      <a:pPr/>
                      <a:t>[ZELLBEREICH]</a:t>
                    </a:fld>
                    <a:endParaRPr lang="de-D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313-450F-97EC-F1AF1D006DC0}"/>
                </c:ext>
              </c:extLst>
            </c:dLbl>
            <c:dLbl>
              <c:idx val="2"/>
              <c:tx>
                <c:rich>
                  <a:bodyPr/>
                  <a:lstStyle/>
                  <a:p>
                    <a:fld id="{1B117E28-E2E0-4C8E-A54E-067F6956C712}" type="CELLRANGE">
                      <a:rPr lang="zh-CN" altLang="en-US"/>
                      <a:pPr/>
                      <a:t>[ZELLBEREICH]</a:t>
                    </a:fld>
                    <a:endParaRPr lang="de-D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313-450F-97EC-F1AF1D006DC0}"/>
                </c:ext>
              </c:extLst>
            </c:dLbl>
            <c:dLbl>
              <c:idx val="3"/>
              <c:layout>
                <c:manualLayout>
                  <c:x val="-1.8184825121406519E-3"/>
                  <c:y val="0"/>
                </c:manualLayout>
              </c:layout>
              <c:tx>
                <c:rich>
                  <a:bodyPr/>
                  <a:lstStyle/>
                  <a:p>
                    <a:fld id="{8150B75D-C7B7-44EA-AE08-82AB33BF308D}" type="CELLRANGE">
                      <a:rPr lang="en-US" altLang="zh-CN"/>
                      <a:pPr/>
                      <a:t>[ZELLBEREICH]</a:t>
                    </a:fld>
                    <a:endParaRPr lang="de-D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DA6-4937-9E1A-BDC88862F2B7}"/>
                </c:ext>
              </c:extLst>
            </c:dLbl>
            <c:dLbl>
              <c:idx val="4"/>
              <c:tx>
                <c:rich>
                  <a:bodyPr/>
                  <a:lstStyle/>
                  <a:p>
                    <a:fld id="{F24FFAAB-3615-41FB-A4EC-01EFAB8C935A}" type="CELLRANGE">
                      <a:rPr lang="zh-CN" altLang="en-US"/>
                      <a:pPr/>
                      <a:t>[ZELLBEREICH]</a:t>
                    </a:fld>
                    <a:endParaRPr lang="de-D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313-450F-97EC-F1AF1D006DC0}"/>
                </c:ext>
              </c:extLst>
            </c:dLbl>
            <c:dLbl>
              <c:idx val="5"/>
              <c:tx>
                <c:rich>
                  <a:bodyPr/>
                  <a:lstStyle/>
                  <a:p>
                    <a:fld id="{0F91A4AB-E545-464C-81FD-FD926C485E61}" type="CELLRANGE">
                      <a:rPr lang="en-US" altLang="zh-CN"/>
                      <a:pPr/>
                      <a:t>[ZELLBEREICH]</a:t>
                    </a:fld>
                    <a:endParaRPr lang="de-DE"/>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8DA6-4937-9E1A-BDC88862F2B7}"/>
                </c:ext>
              </c:extLst>
            </c:dLbl>
            <c:dLbl>
              <c:idx val="6"/>
              <c:tx>
                <c:rich>
                  <a:bodyPr/>
                  <a:lstStyle/>
                  <a:p>
                    <a:fld id="{AE60D7C3-6AF8-42B2-8DB4-1CE6BB5F2DE0}" type="CELLRANGE">
                      <a:rPr lang="zh-CN" altLang="en-US"/>
                      <a:pPr/>
                      <a:t>[ZELLBEREICH]</a:t>
                    </a:fld>
                    <a:endParaRPr lang="de-D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313-450F-97EC-F1AF1D006DC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Sheet2!$S$35:$Y$35</c:f>
              <c:numCache>
                <c:formatCode>0.00_ </c:formatCode>
                <c:ptCount val="7"/>
                <c:pt idx="0">
                  <c:v>116.71931719732532</c:v>
                </c:pt>
                <c:pt idx="1">
                  <c:v>116.1910627244748</c:v>
                </c:pt>
                <c:pt idx="2">
                  <c:v>116.45442646347034</c:v>
                </c:pt>
                <c:pt idx="3">
                  <c:v>116.52939514337253</c:v>
                </c:pt>
                <c:pt idx="4">
                  <c:v>116.56516201630328</c:v>
                </c:pt>
                <c:pt idx="5">
                  <c:v>116.119488680209</c:v>
                </c:pt>
                <c:pt idx="6">
                  <c:v>115.83138593847056</c:v>
                </c:pt>
              </c:numCache>
            </c:numRef>
          </c:xVal>
          <c:yVal>
            <c:numRef>
              <c:f>Sheet2!$S$36:$Y$36</c:f>
              <c:numCache>
                <c:formatCode>0.00_ </c:formatCode>
                <c:ptCount val="7"/>
                <c:pt idx="0">
                  <c:v>33.792147261488573</c:v>
                </c:pt>
                <c:pt idx="1">
                  <c:v>32.993624134261779</c:v>
                </c:pt>
                <c:pt idx="2">
                  <c:v>32.493849124795496</c:v>
                </c:pt>
                <c:pt idx="3">
                  <c:v>31.954662778176917</c:v>
                </c:pt>
                <c:pt idx="4">
                  <c:v>31.763113075963467</c:v>
                </c:pt>
                <c:pt idx="5">
                  <c:v>31.770854337414498</c:v>
                </c:pt>
                <c:pt idx="6">
                  <c:v>31.333128832750141</c:v>
                </c:pt>
              </c:numCache>
            </c:numRef>
          </c:yVal>
          <c:smooth val="0"/>
          <c:extLst>
            <c:ext xmlns:c15="http://schemas.microsoft.com/office/drawing/2012/chart" uri="{02D57815-91ED-43cb-92C2-25804820EDAC}">
              <c15:datalabelsRange>
                <c15:f>Sheet2!$E$2:$K$2</c15:f>
                <c15:dlblRangeCache>
                  <c:ptCount val="7"/>
                  <c:pt idx="0">
                    <c:v>1987</c:v>
                  </c:pt>
                  <c:pt idx="1">
                    <c:v>1992</c:v>
                  </c:pt>
                  <c:pt idx="2">
                    <c:v>1997</c:v>
                  </c:pt>
                  <c:pt idx="3">
                    <c:v>2002</c:v>
                  </c:pt>
                  <c:pt idx="4">
                    <c:v>2007</c:v>
                  </c:pt>
                  <c:pt idx="5">
                    <c:v>2012</c:v>
                  </c:pt>
                  <c:pt idx="6">
                    <c:v>2017</c:v>
                  </c:pt>
                </c15:dlblRangeCache>
              </c15:datalabelsRange>
            </c:ext>
            <c:ext xmlns:c16="http://schemas.microsoft.com/office/drawing/2014/chart" uri="{C3380CC4-5D6E-409C-BE32-E72D297353CC}">
              <c16:uniqueId val="{00000017-8DA6-4937-9E1A-BDC88862F2B7}"/>
            </c:ext>
          </c:extLst>
        </c:ser>
        <c:dLbls>
          <c:showLegendKey val="0"/>
          <c:showVal val="0"/>
          <c:showCatName val="0"/>
          <c:showSerName val="0"/>
          <c:showPercent val="0"/>
          <c:showBubbleSize val="0"/>
        </c:dLbls>
        <c:axId val="-1382242880"/>
        <c:axId val="-1382248320"/>
      </c:scatterChart>
      <c:valAx>
        <c:axId val="-1382242880"/>
        <c:scaling>
          <c:orientation val="minMax"/>
        </c:scaling>
        <c:delete val="0"/>
        <c:axPos val="b"/>
        <c:numFmt formatCode="0.00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2248320"/>
        <c:crosses val="autoZero"/>
        <c:crossBetween val="midCat"/>
      </c:valAx>
      <c:valAx>
        <c:axId val="-1382248320"/>
        <c:scaling>
          <c:orientation val="minMax"/>
        </c:scaling>
        <c:delete val="0"/>
        <c:axPos val="l"/>
        <c:numFmt formatCode="0.00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22428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de-DE"/>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6"/>
          <c:order val="0"/>
          <c:tx>
            <c:v>食品制造及烟草加工业</c:v>
          </c:tx>
          <c:spPr>
            <a:ln w="19050" cap="rnd">
              <a:solidFill>
                <a:srgbClr val="0070C0"/>
              </a:solidFill>
              <a:round/>
            </a:ln>
            <a:effectLst/>
          </c:spPr>
          <c:marker>
            <c:symbol val="plus"/>
            <c:size val="6"/>
            <c:spPr>
              <a:noFill/>
              <a:ln w="19050">
                <a:solidFill>
                  <a:srgbClr val="0070C0"/>
                </a:solidFill>
                <a:round/>
              </a:ln>
              <a:effectLst/>
            </c:spPr>
          </c:marker>
          <c:dLbls>
            <c:dLbl>
              <c:idx val="6"/>
              <c:layout>
                <c:manualLayout>
                  <c:x val="-2.5031289111389261E-2"/>
                  <c:y val="4.0515653775322284E-2"/>
                </c:manualLayout>
              </c:layout>
              <c:tx>
                <c:rich>
                  <a:bodyPr/>
                  <a:lstStyle/>
                  <a:p>
                    <a:r>
                      <a:rPr lang="en-US" altLang="zh-CN" sz="1050" b="1">
                        <a:solidFill>
                          <a:srgbClr val="0070C0"/>
                        </a:solidFill>
                        <a:latin typeface="Times New Roman" panose="02020603050405020304" pitchFamily="18" charset="0"/>
                        <a:cs typeface="Times New Roman" panose="02020603050405020304" pitchFamily="18" charset="0"/>
                      </a:rPr>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40E-4AB6-8ECE-00EF02BD945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dk1">
                          <a:lumMod val="35000"/>
                          <a:lumOff val="65000"/>
                        </a:schemeClr>
                      </a:solidFill>
                      <a:round/>
                    </a:ln>
                    <a:effectLst/>
                  </c:spPr>
                </c15:leaderLines>
              </c:ext>
            </c:extLst>
          </c:dLbls>
          <c:xVal>
            <c:numRef>
              <c:f>'LI - 食品制造及烟草加工业'!$E$35:$K$35</c:f>
              <c:numCache>
                <c:formatCode>0.00_ </c:formatCode>
                <c:ptCount val="7"/>
                <c:pt idx="0">
                  <c:v>114.77727335363939</c:v>
                </c:pt>
                <c:pt idx="1">
                  <c:v>113.52870231936684</c:v>
                </c:pt>
                <c:pt idx="2">
                  <c:v>113.96136613232106</c:v>
                </c:pt>
                <c:pt idx="3">
                  <c:v>114.68781678662403</c:v>
                </c:pt>
                <c:pt idx="4">
                  <c:v>114.11033617709857</c:v>
                </c:pt>
                <c:pt idx="5">
                  <c:v>114.50052685704671</c:v>
                </c:pt>
                <c:pt idx="6">
                  <c:v>113.70641958220725</c:v>
                </c:pt>
              </c:numCache>
            </c:numRef>
          </c:xVal>
          <c:yVal>
            <c:numRef>
              <c:f>'LI - 食品制造及烟草加工业'!$E$36:$K$36</c:f>
              <c:numCache>
                <c:formatCode>0.00_ </c:formatCode>
                <c:ptCount val="7"/>
                <c:pt idx="0">
                  <c:v>32.834714195671218</c:v>
                </c:pt>
                <c:pt idx="1">
                  <c:v>31.951639761760912</c:v>
                </c:pt>
                <c:pt idx="2">
                  <c:v>32.41602748607724</c:v>
                </c:pt>
                <c:pt idx="3">
                  <c:v>32.797210246502118</c:v>
                </c:pt>
                <c:pt idx="4">
                  <c:v>32.55354089856619</c:v>
                </c:pt>
                <c:pt idx="5">
                  <c:v>32.860548636953304</c:v>
                </c:pt>
                <c:pt idx="6">
                  <c:v>31.925497018893676</c:v>
                </c:pt>
              </c:numCache>
            </c:numRef>
          </c:yVal>
          <c:smooth val="1"/>
          <c:extLst>
            <c:ext xmlns:c16="http://schemas.microsoft.com/office/drawing/2014/chart" uri="{C3380CC4-5D6E-409C-BE32-E72D297353CC}">
              <c16:uniqueId val="{00000001-A40E-4AB6-8ECE-00EF02BD9452}"/>
            </c:ext>
          </c:extLst>
        </c:ser>
        <c:ser>
          <c:idx val="7"/>
          <c:order val="1"/>
          <c:tx>
            <c:v>纺织业</c:v>
          </c:tx>
          <c:spPr>
            <a:ln w="19050" cap="rnd">
              <a:solidFill>
                <a:srgbClr val="0070C0"/>
              </a:solidFill>
              <a:round/>
            </a:ln>
            <a:effectLst/>
          </c:spPr>
          <c:marker>
            <c:symbol val="square"/>
            <c:size val="6"/>
            <c:spPr>
              <a:solidFill>
                <a:schemeClr val="lt1"/>
              </a:solidFill>
              <a:ln w="19050">
                <a:solidFill>
                  <a:srgbClr val="0070C0"/>
                </a:solidFill>
                <a:round/>
              </a:ln>
              <a:effectLst/>
            </c:spPr>
          </c:marker>
          <c:dLbls>
            <c:dLbl>
              <c:idx val="6"/>
              <c:layout>
                <c:manualLayout>
                  <c:x val="7.1339181803114771E-2"/>
                  <c:y val="6.0077744680712683E-2"/>
                </c:manualLayout>
              </c:layout>
              <c:tx>
                <c:rich>
                  <a:bodyPr/>
                  <a:lstStyle/>
                  <a:p>
                    <a:r>
                      <a:rPr lang="en-US" altLang="zh-CN"/>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0E-4AB6-8ECE-00EF02BD945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dk1">
                          <a:lumMod val="35000"/>
                          <a:lumOff val="65000"/>
                        </a:schemeClr>
                      </a:solidFill>
                      <a:round/>
                    </a:ln>
                    <a:effectLst/>
                  </c:spPr>
                </c15:leaderLines>
              </c:ext>
            </c:extLst>
          </c:dLbls>
          <c:xVal>
            <c:numRef>
              <c:f>'LI - 纺织业'!$E$35:$K$35</c:f>
              <c:numCache>
                <c:formatCode>0.00_ </c:formatCode>
                <c:ptCount val="7"/>
                <c:pt idx="0">
                  <c:v>116.52942202633419</c:v>
                </c:pt>
                <c:pt idx="1">
                  <c:v>116.02903105085677</c:v>
                </c:pt>
                <c:pt idx="2">
                  <c:v>116.17015328370591</c:v>
                </c:pt>
                <c:pt idx="3">
                  <c:v>116.90153050129834</c:v>
                </c:pt>
                <c:pt idx="4">
                  <c:v>116.74094901643413</c:v>
                </c:pt>
                <c:pt idx="5">
                  <c:v>116.40126497735852</c:v>
                </c:pt>
                <c:pt idx="6">
                  <c:v>116.49664844002454</c:v>
                </c:pt>
              </c:numCache>
            </c:numRef>
          </c:xVal>
          <c:yVal>
            <c:numRef>
              <c:f>'LI - 纺织业'!$E$36:$K$36</c:f>
              <c:numCache>
                <c:formatCode>0.00_ </c:formatCode>
                <c:ptCount val="7"/>
                <c:pt idx="0">
                  <c:v>33.218416628986304</c:v>
                </c:pt>
                <c:pt idx="1">
                  <c:v>32.725490720620279</c:v>
                </c:pt>
                <c:pt idx="2">
                  <c:v>31.962555469419716</c:v>
                </c:pt>
                <c:pt idx="3">
                  <c:v>31.86482411948262</c:v>
                </c:pt>
                <c:pt idx="4">
                  <c:v>31.789876066253225</c:v>
                </c:pt>
                <c:pt idx="5">
                  <c:v>32.198929259324146</c:v>
                </c:pt>
                <c:pt idx="6">
                  <c:v>31.441551911488553</c:v>
                </c:pt>
              </c:numCache>
            </c:numRef>
          </c:yVal>
          <c:smooth val="1"/>
          <c:extLst>
            <c:ext xmlns:c16="http://schemas.microsoft.com/office/drawing/2014/chart" uri="{C3380CC4-5D6E-409C-BE32-E72D297353CC}">
              <c16:uniqueId val="{00000003-A40E-4AB6-8ECE-00EF02BD9452}"/>
            </c:ext>
          </c:extLst>
        </c:ser>
        <c:ser>
          <c:idx val="8"/>
          <c:order val="2"/>
          <c:tx>
            <c:v>服装皮革羽绒及其制品业</c:v>
          </c:tx>
          <c:spPr>
            <a:ln w="19050" cap="rnd">
              <a:solidFill>
                <a:srgbClr val="0070C0"/>
              </a:solidFill>
              <a:round/>
            </a:ln>
            <a:effectLst/>
          </c:spPr>
          <c:marker>
            <c:symbol val="triangle"/>
            <c:size val="6"/>
            <c:spPr>
              <a:solidFill>
                <a:schemeClr val="lt1"/>
              </a:solidFill>
              <a:ln w="19050">
                <a:solidFill>
                  <a:srgbClr val="0070C0"/>
                </a:solidFill>
                <a:round/>
              </a:ln>
              <a:effectLst/>
            </c:spPr>
          </c:marker>
          <c:dLbls>
            <c:dLbl>
              <c:idx val="6"/>
              <c:layout>
                <c:manualLayout>
                  <c:x val="5.0062578222777555E-3"/>
                  <c:y val="3.1307550644567222E-2"/>
                </c:manualLayout>
              </c:layout>
              <c:tx>
                <c:rich>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rPr>
                      <a:t>2017</a:t>
                    </a: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4-A40E-4AB6-8ECE-00EF02BD9452}"/>
                </c:ext>
              </c:extLst>
            </c:dLbl>
            <c:spPr>
              <a:noFill/>
              <a:ln>
                <a:noFill/>
              </a:ln>
              <a:effectLst/>
            </c:spPr>
            <c:txPr>
              <a:bodyPr rot="0" spcFirstLastPara="1" vertOverflow="ellipsis" vert="horz" wrap="square" anchor="ctr" anchorCtr="0"/>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'LI - 服装皮革羽绒及其制品业'!$E$35:$K$35</c:f>
              <c:numCache>
                <c:formatCode>0.00_ </c:formatCode>
                <c:ptCount val="7"/>
                <c:pt idx="0">
                  <c:v>116.1154454755455</c:v>
                </c:pt>
                <c:pt idx="1">
                  <c:v>116.45226719017056</c:v>
                </c:pt>
                <c:pt idx="2">
                  <c:v>116.08442357215894</c:v>
                </c:pt>
                <c:pt idx="3">
                  <c:v>116.87930350534087</c:v>
                </c:pt>
                <c:pt idx="4">
                  <c:v>116.71703178336801</c:v>
                </c:pt>
                <c:pt idx="5">
                  <c:v>116.55679274598047</c:v>
                </c:pt>
                <c:pt idx="6">
                  <c:v>116.4975485728711</c:v>
                </c:pt>
              </c:numCache>
            </c:numRef>
          </c:xVal>
          <c:yVal>
            <c:numRef>
              <c:f>'LI - 服装皮革羽绒及其制品业'!$E$36:$K$36</c:f>
              <c:numCache>
                <c:formatCode>0.00_ </c:formatCode>
                <c:ptCount val="7"/>
                <c:pt idx="0">
                  <c:v>32.863608998151726</c:v>
                </c:pt>
                <c:pt idx="1">
                  <c:v>30.959547496453904</c:v>
                </c:pt>
                <c:pt idx="2">
                  <c:v>30.205430107613036</c:v>
                </c:pt>
                <c:pt idx="3">
                  <c:v>30.864388722457353</c:v>
                </c:pt>
                <c:pt idx="4">
                  <c:v>30.124512372688645</c:v>
                </c:pt>
                <c:pt idx="5">
                  <c:v>30.062506361147694</c:v>
                </c:pt>
                <c:pt idx="6">
                  <c:v>29.741492041948185</c:v>
                </c:pt>
              </c:numCache>
            </c:numRef>
          </c:yVal>
          <c:smooth val="1"/>
          <c:extLst>
            <c:ext xmlns:c16="http://schemas.microsoft.com/office/drawing/2014/chart" uri="{C3380CC4-5D6E-409C-BE32-E72D297353CC}">
              <c16:uniqueId val="{00000005-A40E-4AB6-8ECE-00EF02BD9452}"/>
            </c:ext>
          </c:extLst>
        </c:ser>
        <c:ser>
          <c:idx val="9"/>
          <c:order val="3"/>
          <c:tx>
            <c:v>木材加工及家具制造业</c:v>
          </c:tx>
          <c:spPr>
            <a:ln w="19050" cap="rnd">
              <a:solidFill>
                <a:srgbClr val="0070C0"/>
              </a:solidFill>
              <a:round/>
            </a:ln>
            <a:effectLst/>
          </c:spPr>
          <c:marker>
            <c:symbol val="x"/>
            <c:size val="6"/>
            <c:spPr>
              <a:noFill/>
              <a:ln w="19050">
                <a:solidFill>
                  <a:srgbClr val="0070C0"/>
                </a:solidFill>
                <a:round/>
              </a:ln>
              <a:effectLst/>
            </c:spPr>
          </c:marker>
          <c:dLbls>
            <c:dLbl>
              <c:idx val="6"/>
              <c:layout>
                <c:manualLayout>
                  <c:x val="-6.2578222778473136E-2"/>
                  <c:y val="1.8416206261509453E-3"/>
                </c:manualLayout>
              </c:layout>
              <c:tx>
                <c:rich>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rPr>
                      <a:t>2017</a:t>
                    </a: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6-A40E-4AB6-8ECE-00EF02BD9452}"/>
                </c:ext>
              </c:extLst>
            </c:dLbl>
            <c:spPr>
              <a:noFill/>
              <a:ln>
                <a:noFill/>
              </a:ln>
              <a:effectLst/>
            </c:spPr>
            <c:txPr>
              <a:bodyPr rot="0" spcFirstLastPara="1" vertOverflow="ellipsis" vert="horz" wrap="square" anchor="ctr" anchorCtr="0"/>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'LI - 木材加工及家具制造业'!$E$35:$K$35</c:f>
              <c:numCache>
                <c:formatCode>0.00_ </c:formatCode>
                <c:ptCount val="7"/>
                <c:pt idx="0">
                  <c:v>116.9417220027353</c:v>
                </c:pt>
                <c:pt idx="1">
                  <c:v>115.81685603510837</c:v>
                </c:pt>
                <c:pt idx="2">
                  <c:v>116.18778946830504</c:v>
                </c:pt>
                <c:pt idx="3">
                  <c:v>116.64328736012476</c:v>
                </c:pt>
                <c:pt idx="4">
                  <c:v>116.15437899234823</c:v>
                </c:pt>
                <c:pt idx="5">
                  <c:v>116.14048558482024</c:v>
                </c:pt>
                <c:pt idx="6">
                  <c:v>115.54303683683534</c:v>
                </c:pt>
              </c:numCache>
            </c:numRef>
          </c:xVal>
          <c:yVal>
            <c:numRef>
              <c:f>'LI - 木材加工及家具制造业'!$E$36:$K$36</c:f>
              <c:numCache>
                <c:formatCode>0.00_ </c:formatCode>
                <c:ptCount val="7"/>
                <c:pt idx="0">
                  <c:v>34.297147759391933</c:v>
                </c:pt>
                <c:pt idx="1">
                  <c:v>32.467160671086674</c:v>
                </c:pt>
                <c:pt idx="2">
                  <c:v>33.017666927065093</c:v>
                </c:pt>
                <c:pt idx="3">
                  <c:v>31.22004463086045</c:v>
                </c:pt>
                <c:pt idx="4">
                  <c:v>32.721409343750722</c:v>
                </c:pt>
                <c:pt idx="5">
                  <c:v>32.162194414556062</c:v>
                </c:pt>
                <c:pt idx="6">
                  <c:v>30.562256035119265</c:v>
                </c:pt>
              </c:numCache>
            </c:numRef>
          </c:yVal>
          <c:smooth val="1"/>
          <c:extLst>
            <c:ext xmlns:c16="http://schemas.microsoft.com/office/drawing/2014/chart" uri="{C3380CC4-5D6E-409C-BE32-E72D297353CC}">
              <c16:uniqueId val="{00000007-A40E-4AB6-8ECE-00EF02BD9452}"/>
            </c:ext>
          </c:extLst>
        </c:ser>
        <c:ser>
          <c:idx val="10"/>
          <c:order val="4"/>
          <c:tx>
            <c:v>造纸印刷及文教用品制造业</c:v>
          </c:tx>
          <c:spPr>
            <a:ln w="19050" cap="rnd">
              <a:solidFill>
                <a:srgbClr val="0070C0"/>
              </a:solidFill>
              <a:round/>
            </a:ln>
            <a:effectLst/>
          </c:spPr>
          <c:marker>
            <c:symbol val="dash"/>
            <c:size val="6"/>
            <c:spPr>
              <a:solidFill>
                <a:schemeClr val="lt1"/>
              </a:solidFill>
              <a:ln w="19050">
                <a:solidFill>
                  <a:srgbClr val="0070C0"/>
                </a:solidFill>
                <a:round/>
              </a:ln>
              <a:effectLst/>
            </c:spPr>
          </c:marker>
          <c:dLbls>
            <c:dLbl>
              <c:idx val="6"/>
              <c:layout>
                <c:manualLayout>
                  <c:x val="-1.2515644555694573E-2"/>
                  <c:y val="3.3149171270718161E-2"/>
                </c:manualLayout>
              </c:layout>
              <c:tx>
                <c:rich>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rPr>
                      <a:t>2017</a:t>
                    </a: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8-A40E-4AB6-8ECE-00EF02BD9452}"/>
                </c:ext>
              </c:extLst>
            </c:dLbl>
            <c:spPr>
              <a:noFill/>
              <a:ln>
                <a:noFill/>
              </a:ln>
              <a:effectLst/>
            </c:spPr>
            <c:txPr>
              <a:bodyPr rot="0" spcFirstLastPara="1" vertOverflow="ellipsis" vert="horz" wrap="square" anchor="ctr" anchorCtr="0"/>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'LI - 造纸印刷及文教用品制造业'!$E$35:$K$35</c:f>
              <c:numCache>
                <c:formatCode>0.00_ </c:formatCode>
                <c:ptCount val="7"/>
                <c:pt idx="0">
                  <c:v>116.30489711713926</c:v>
                </c:pt>
                <c:pt idx="1">
                  <c:v>116.15891873868104</c:v>
                </c:pt>
                <c:pt idx="2">
                  <c:v>115.71979493395135</c:v>
                </c:pt>
                <c:pt idx="3">
                  <c:v>115.52269089398311</c:v>
                </c:pt>
                <c:pt idx="4">
                  <c:v>115.5401255210645</c:v>
                </c:pt>
                <c:pt idx="5">
                  <c:v>115.49291267665976</c:v>
                </c:pt>
                <c:pt idx="6">
                  <c:v>115.57929743973129</c:v>
                </c:pt>
              </c:numCache>
            </c:numRef>
          </c:xVal>
          <c:yVal>
            <c:numRef>
              <c:f>'LI - 造纸印刷及文教用品制造业'!$E$36:$K$36</c:f>
              <c:numCache>
                <c:formatCode>0.00_ </c:formatCode>
                <c:ptCount val="7"/>
                <c:pt idx="0">
                  <c:v>33.086197475641434</c:v>
                </c:pt>
                <c:pt idx="1">
                  <c:v>32.54324498937833</c:v>
                </c:pt>
                <c:pt idx="2">
                  <c:v>31.799045952310099</c:v>
                </c:pt>
                <c:pt idx="3">
                  <c:v>31.232887561386242</c:v>
                </c:pt>
                <c:pt idx="4">
                  <c:v>30.652013660323171</c:v>
                </c:pt>
                <c:pt idx="5">
                  <c:v>30.714546274668994</c:v>
                </c:pt>
                <c:pt idx="6">
                  <c:v>30.271973984737297</c:v>
                </c:pt>
              </c:numCache>
            </c:numRef>
          </c:yVal>
          <c:smooth val="1"/>
          <c:extLst>
            <c:ext xmlns:c16="http://schemas.microsoft.com/office/drawing/2014/chart" uri="{C3380CC4-5D6E-409C-BE32-E72D297353CC}">
              <c16:uniqueId val="{00000009-A40E-4AB6-8ECE-00EF02BD9452}"/>
            </c:ext>
          </c:extLst>
        </c:ser>
        <c:ser>
          <c:idx val="11"/>
          <c:order val="5"/>
          <c:tx>
            <c:v>其它制造业</c:v>
          </c:tx>
          <c:spPr>
            <a:ln w="19050" cap="rnd">
              <a:solidFill>
                <a:srgbClr val="0070C0"/>
              </a:solidFill>
              <a:round/>
            </a:ln>
            <a:effectLst/>
          </c:spPr>
          <c:marker>
            <c:symbol val="star"/>
            <c:size val="6"/>
            <c:spPr>
              <a:noFill/>
              <a:ln w="19050">
                <a:solidFill>
                  <a:srgbClr val="0070C0"/>
                </a:solidFill>
                <a:round/>
              </a:ln>
              <a:effectLst/>
            </c:spPr>
          </c:marker>
          <c:dLbls>
            <c:dLbl>
              <c:idx val="6"/>
              <c:layout>
                <c:manualLayout>
                  <c:x val="-4.630788485607009E-2"/>
                  <c:y val="0"/>
                </c:manualLayout>
              </c:layout>
              <c:tx>
                <c:rich>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rPr>
                      <a:t>2017</a:t>
                    </a: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0">
                  <a:spAutoFit/>
                </a:bodyPr>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A-A40E-4AB6-8ECE-00EF02BD9452}"/>
                </c:ext>
              </c:extLst>
            </c:dLbl>
            <c:spPr>
              <a:noFill/>
              <a:ln>
                <a:noFill/>
              </a:ln>
              <a:effectLst/>
            </c:spPr>
            <c:txPr>
              <a:bodyPr rot="0" spcFirstLastPara="1" vertOverflow="ellipsis" vert="horz" wrap="square" anchor="ctr" anchorCtr="0"/>
              <a:lstStyle/>
              <a:p>
                <a:pPr algn="ctr">
                  <a:defRPr lang="en-US" altLang="zh-CN"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'LI - 其它制造业'!$E$35:$K$35</c:f>
              <c:numCache>
                <c:formatCode>0.00_ </c:formatCode>
                <c:ptCount val="7"/>
                <c:pt idx="0">
                  <c:v>115.56068191258535</c:v>
                </c:pt>
                <c:pt idx="1">
                  <c:v>115.36432200521483</c:v>
                </c:pt>
                <c:pt idx="2">
                  <c:v>115.38750918786005</c:v>
                </c:pt>
                <c:pt idx="3">
                  <c:v>116.3670348172878</c:v>
                </c:pt>
                <c:pt idx="4">
                  <c:v>116.46879607762061</c:v>
                </c:pt>
                <c:pt idx="5">
                  <c:v>116.81965683902247</c:v>
                </c:pt>
                <c:pt idx="6">
                  <c:v>115.22464503978162</c:v>
                </c:pt>
              </c:numCache>
            </c:numRef>
          </c:xVal>
          <c:yVal>
            <c:numRef>
              <c:f>'LI - 其它制造业'!$E$36:$K$36</c:f>
              <c:numCache>
                <c:formatCode>0.00_ </c:formatCode>
                <c:ptCount val="7"/>
                <c:pt idx="0">
                  <c:v>33.230699555408151</c:v>
                </c:pt>
                <c:pt idx="1">
                  <c:v>33.360106243611746</c:v>
                </c:pt>
                <c:pt idx="2">
                  <c:v>31.259426428647881</c:v>
                </c:pt>
                <c:pt idx="3">
                  <c:v>31.933103289612941</c:v>
                </c:pt>
                <c:pt idx="4">
                  <c:v>31.555411033836037</c:v>
                </c:pt>
                <c:pt idx="5">
                  <c:v>32.558815797017225</c:v>
                </c:pt>
                <c:pt idx="6">
                  <c:v>29.681671758703171</c:v>
                </c:pt>
              </c:numCache>
            </c:numRef>
          </c:yVal>
          <c:smooth val="1"/>
          <c:extLst>
            <c:ext xmlns:c16="http://schemas.microsoft.com/office/drawing/2014/chart" uri="{C3380CC4-5D6E-409C-BE32-E72D297353CC}">
              <c16:uniqueId val="{0000000B-A40E-4AB6-8ECE-00EF02BD9452}"/>
            </c:ext>
          </c:extLst>
        </c:ser>
        <c:ser>
          <c:idx val="12"/>
          <c:order val="6"/>
          <c:tx>
            <c:v>石油加工、炼焦及核燃料加工业</c:v>
          </c:tx>
          <c:spPr>
            <a:ln w="19050" cap="rnd" cmpd="dbl">
              <a:solidFill>
                <a:srgbClr val="FF0000"/>
              </a:solidFill>
              <a:round/>
            </a:ln>
            <a:effectLst/>
          </c:spPr>
          <c:marker>
            <c:symbol val="plus"/>
            <c:size val="6"/>
            <c:spPr>
              <a:noFill/>
              <a:ln w="19050">
                <a:solidFill>
                  <a:srgbClr val="FF0000"/>
                </a:solidFill>
                <a:round/>
              </a:ln>
              <a:effectLst/>
            </c:spPr>
          </c:marker>
          <c:dLbls>
            <c:dLbl>
              <c:idx val="6"/>
              <c:layout>
                <c:manualLayout>
                  <c:x val="-2.6282853566958697E-2"/>
                  <c:y val="-1.841620626151013E-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b="1"/>
                      <a:t>2017</a:t>
                    </a:r>
                  </a:p>
                </c:rich>
              </c:tx>
              <c:spPr>
                <a:solidFill>
                  <a:schemeClr val="lt1"/>
                </a:solidFill>
                <a:ln>
                  <a:solidFill>
                    <a:srgbClr val="FF0000"/>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showDataLabelsRange val="0"/>
                </c:ext>
                <c:ext xmlns:c16="http://schemas.microsoft.com/office/drawing/2014/chart" uri="{C3380CC4-5D6E-409C-BE32-E72D297353CC}">
                  <c16:uniqueId val="{0000000C-A40E-4AB6-8ECE-00EF02BD9452}"/>
                </c:ext>
              </c:extLst>
            </c:dLbl>
            <c:spPr>
              <a:noFill/>
              <a:ln>
                <a:solidFill>
                  <a:srgbClr val="FF0000"/>
                </a:solid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'CI - 石油加工、炼焦及核燃料加工业'!$E$35:$K$35</c:f>
              <c:numCache>
                <c:formatCode>0.00_ </c:formatCode>
                <c:ptCount val="7"/>
                <c:pt idx="0">
                  <c:v>117.51649501642456</c:v>
                </c:pt>
                <c:pt idx="1">
                  <c:v>116.07967182048203</c:v>
                </c:pt>
                <c:pt idx="2">
                  <c:v>116.31215667120489</c:v>
                </c:pt>
                <c:pt idx="3">
                  <c:v>116.55309219483793</c:v>
                </c:pt>
                <c:pt idx="4">
                  <c:v>115.92436195186777</c:v>
                </c:pt>
                <c:pt idx="5">
                  <c:v>114.07432833440296</c:v>
                </c:pt>
                <c:pt idx="6">
                  <c:v>114.77525799644269</c:v>
                </c:pt>
              </c:numCache>
            </c:numRef>
          </c:xVal>
          <c:yVal>
            <c:numRef>
              <c:f>'CI - 石油加工、炼焦及核燃料加工业'!$E$36:$K$36</c:f>
              <c:numCache>
                <c:formatCode>0.00_ </c:formatCode>
                <c:ptCount val="7"/>
                <c:pt idx="0">
                  <c:v>36.668020767912175</c:v>
                </c:pt>
                <c:pt idx="1">
                  <c:v>36.509554908991788</c:v>
                </c:pt>
                <c:pt idx="2">
                  <c:v>36.285730314568319</c:v>
                </c:pt>
                <c:pt idx="3">
                  <c:v>36.215256936576445</c:v>
                </c:pt>
                <c:pt idx="4">
                  <c:v>35.138788407812484</c:v>
                </c:pt>
                <c:pt idx="5">
                  <c:v>34.119704121958691</c:v>
                </c:pt>
                <c:pt idx="6">
                  <c:v>34.682377883833496</c:v>
                </c:pt>
              </c:numCache>
            </c:numRef>
          </c:yVal>
          <c:smooth val="1"/>
          <c:extLst>
            <c:ext xmlns:c16="http://schemas.microsoft.com/office/drawing/2014/chart" uri="{C3380CC4-5D6E-409C-BE32-E72D297353CC}">
              <c16:uniqueId val="{0000000D-A40E-4AB6-8ECE-00EF02BD9452}"/>
            </c:ext>
          </c:extLst>
        </c:ser>
        <c:ser>
          <c:idx val="13"/>
          <c:order val="7"/>
          <c:tx>
            <c:v>化学工业</c:v>
          </c:tx>
          <c:spPr>
            <a:ln w="19050" cap="rnd" cmpd="dbl">
              <a:solidFill>
                <a:srgbClr val="FF0000"/>
              </a:solidFill>
              <a:round/>
            </a:ln>
            <a:effectLst/>
          </c:spPr>
          <c:marker>
            <c:symbol val="square"/>
            <c:size val="6"/>
            <c:spPr>
              <a:noFill/>
              <a:ln w="19050">
                <a:solidFill>
                  <a:srgbClr val="FF0000"/>
                </a:solidFill>
                <a:round/>
              </a:ln>
              <a:effectLst/>
            </c:spPr>
          </c:marker>
          <c:dLbls>
            <c:dLbl>
              <c:idx val="6"/>
              <c:layout>
                <c:manualLayout>
                  <c:x val="-8.5106382978723402E-2"/>
                  <c:y val="4.0515653775322284E-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b="1"/>
                      <a:t>2017</a:t>
                    </a:r>
                  </a:p>
                </c:rich>
              </c:tx>
              <c:spPr>
                <a:solidFill>
                  <a:schemeClr val="lt1"/>
                </a:solidFill>
                <a:ln>
                  <a:solidFill>
                    <a:srgbClr val="FF0000"/>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showDataLabelsRange val="0"/>
                </c:ext>
                <c:ext xmlns:c16="http://schemas.microsoft.com/office/drawing/2014/chart" uri="{C3380CC4-5D6E-409C-BE32-E72D297353CC}">
                  <c16:uniqueId val="{0000000E-A40E-4AB6-8ECE-00EF02BD9452}"/>
                </c:ext>
              </c:extLst>
            </c:dLbl>
            <c:spPr>
              <a:noFill/>
              <a:ln>
                <a:solidFill>
                  <a:srgbClr val="FF0000"/>
                </a:solid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'CI - 化学工业'!$E$35:$K$35</c:f>
              <c:numCache>
                <c:formatCode>0.00_ </c:formatCode>
                <c:ptCount val="7"/>
                <c:pt idx="0">
                  <c:v>116.64608713204171</c:v>
                </c:pt>
                <c:pt idx="1">
                  <c:v>116.43282655173644</c:v>
                </c:pt>
                <c:pt idx="2">
                  <c:v>116.23334806940764</c:v>
                </c:pt>
                <c:pt idx="3">
                  <c:v>116.3170808087411</c:v>
                </c:pt>
                <c:pt idx="4">
                  <c:v>116.10773611332873</c:v>
                </c:pt>
                <c:pt idx="5">
                  <c:v>115.76104079951632</c:v>
                </c:pt>
                <c:pt idx="6">
                  <c:v>115.45931083548062</c:v>
                </c:pt>
              </c:numCache>
            </c:numRef>
          </c:xVal>
          <c:yVal>
            <c:numRef>
              <c:f>'CI - 化学工业'!$E$36:$K$36</c:f>
              <c:numCache>
                <c:formatCode>0.00_ </c:formatCode>
                <c:ptCount val="7"/>
                <c:pt idx="0">
                  <c:v>33.925972767629645</c:v>
                </c:pt>
                <c:pt idx="1">
                  <c:v>33.360889188654816</c:v>
                </c:pt>
                <c:pt idx="2">
                  <c:v>32.820237012592699</c:v>
                </c:pt>
                <c:pt idx="3">
                  <c:v>32.808903677724665</c:v>
                </c:pt>
                <c:pt idx="4">
                  <c:v>32.608496267767812</c:v>
                </c:pt>
                <c:pt idx="5">
                  <c:v>32.570823972121943</c:v>
                </c:pt>
                <c:pt idx="6">
                  <c:v>32.584975269751851</c:v>
                </c:pt>
              </c:numCache>
            </c:numRef>
          </c:yVal>
          <c:smooth val="1"/>
          <c:extLst>
            <c:ext xmlns:c16="http://schemas.microsoft.com/office/drawing/2014/chart" uri="{C3380CC4-5D6E-409C-BE32-E72D297353CC}">
              <c16:uniqueId val="{0000000F-A40E-4AB6-8ECE-00EF02BD9452}"/>
            </c:ext>
          </c:extLst>
        </c:ser>
        <c:ser>
          <c:idx val="14"/>
          <c:order val="8"/>
          <c:tx>
            <c:v>非金属矿物制品业</c:v>
          </c:tx>
          <c:spPr>
            <a:ln w="19050" cap="rnd" cmpd="dbl">
              <a:solidFill>
                <a:srgbClr val="FF0000"/>
              </a:solidFill>
              <a:round/>
            </a:ln>
            <a:effectLst/>
          </c:spPr>
          <c:marker>
            <c:symbol val="triangle"/>
            <c:size val="6"/>
            <c:spPr>
              <a:solidFill>
                <a:schemeClr val="lt1"/>
              </a:solidFill>
              <a:ln w="19050">
                <a:solidFill>
                  <a:srgbClr val="FF0000"/>
                </a:solidFill>
                <a:round/>
              </a:ln>
              <a:effectLst/>
            </c:spPr>
          </c:marker>
          <c:dLbls>
            <c:dLbl>
              <c:idx val="6"/>
              <c:layout>
                <c:manualLayout>
                  <c:x val="-5.0062578222778934E-3"/>
                  <c:y val="2.7624309392265126E-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b="1"/>
                      <a:t>2017</a:t>
                    </a:r>
                  </a:p>
                </c:rich>
              </c:tx>
              <c:spPr>
                <a:solidFill>
                  <a:schemeClr val="lt1"/>
                </a:solidFill>
                <a:ln>
                  <a:solidFill>
                    <a:srgbClr val="FF0000"/>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showDataLabelsRange val="0"/>
                </c:ext>
                <c:ext xmlns:c16="http://schemas.microsoft.com/office/drawing/2014/chart" uri="{C3380CC4-5D6E-409C-BE32-E72D297353CC}">
                  <c16:uniqueId val="{00000010-A40E-4AB6-8ECE-00EF02BD9452}"/>
                </c:ext>
              </c:extLst>
            </c:dLbl>
            <c:spPr>
              <a:noFill/>
              <a:ln>
                <a:solidFill>
                  <a:srgbClr val="FF0000"/>
                </a:solid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'CI - 非金属矿物制品业'!$E$35:$K$35</c:f>
              <c:numCache>
                <c:formatCode>0.00_ </c:formatCode>
                <c:ptCount val="7"/>
                <c:pt idx="0">
                  <c:v>115.64415839507748</c:v>
                </c:pt>
                <c:pt idx="1">
                  <c:v>114.99040804281778</c:v>
                </c:pt>
                <c:pt idx="2">
                  <c:v>115.2228476572087</c:v>
                </c:pt>
                <c:pt idx="3">
                  <c:v>113.84175833887264</c:v>
                </c:pt>
                <c:pt idx="4">
                  <c:v>115.2416813297325</c:v>
                </c:pt>
                <c:pt idx="5">
                  <c:v>114.85487668665687</c:v>
                </c:pt>
                <c:pt idx="6">
                  <c:v>114.26167818039562</c:v>
                </c:pt>
              </c:numCache>
            </c:numRef>
          </c:xVal>
          <c:yVal>
            <c:numRef>
              <c:f>'CI - 非金属矿物制品业'!$E$36:$K$36</c:f>
              <c:numCache>
                <c:formatCode>0.00_ </c:formatCode>
                <c:ptCount val="7"/>
                <c:pt idx="0">
                  <c:v>33.843930347694517</c:v>
                </c:pt>
                <c:pt idx="1">
                  <c:v>33.370862056640071</c:v>
                </c:pt>
                <c:pt idx="2">
                  <c:v>33.201495324114042</c:v>
                </c:pt>
                <c:pt idx="3">
                  <c:v>32.264269557412881</c:v>
                </c:pt>
                <c:pt idx="4">
                  <c:v>33.033361051432159</c:v>
                </c:pt>
                <c:pt idx="5">
                  <c:v>33.157210963847518</c:v>
                </c:pt>
                <c:pt idx="6">
                  <c:v>32.072900862172709</c:v>
                </c:pt>
              </c:numCache>
            </c:numRef>
          </c:yVal>
          <c:smooth val="1"/>
          <c:extLst>
            <c:ext xmlns:c16="http://schemas.microsoft.com/office/drawing/2014/chart" uri="{C3380CC4-5D6E-409C-BE32-E72D297353CC}">
              <c16:uniqueId val="{00000011-A40E-4AB6-8ECE-00EF02BD9452}"/>
            </c:ext>
          </c:extLst>
        </c:ser>
        <c:ser>
          <c:idx val="15"/>
          <c:order val="9"/>
          <c:tx>
            <c:v>金属冶炼及压延加工业</c:v>
          </c:tx>
          <c:spPr>
            <a:ln w="19050" cap="rnd" cmpd="dbl">
              <a:solidFill>
                <a:srgbClr val="FF0000"/>
              </a:solidFill>
              <a:round/>
            </a:ln>
            <a:effectLst/>
          </c:spPr>
          <c:marker>
            <c:symbol val="x"/>
            <c:size val="6"/>
            <c:spPr>
              <a:noFill/>
              <a:ln w="19050">
                <a:solidFill>
                  <a:srgbClr val="FF0000"/>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2-A40E-4AB6-8ECE-00EF02BD9452}"/>
                </c:ext>
              </c:extLst>
            </c:dLbl>
            <c:dLbl>
              <c:idx val="1"/>
              <c:delete val="1"/>
              <c:extLst>
                <c:ext xmlns:c15="http://schemas.microsoft.com/office/drawing/2012/chart" uri="{CE6537A1-D6FC-4f65-9D91-7224C49458BB}"/>
                <c:ext xmlns:c16="http://schemas.microsoft.com/office/drawing/2014/chart" uri="{C3380CC4-5D6E-409C-BE32-E72D297353CC}">
                  <c16:uniqueId val="{00000013-A40E-4AB6-8ECE-00EF02BD9452}"/>
                </c:ext>
              </c:extLst>
            </c:dLbl>
            <c:dLbl>
              <c:idx val="2"/>
              <c:delete val="1"/>
              <c:extLst>
                <c:ext xmlns:c15="http://schemas.microsoft.com/office/drawing/2012/chart" uri="{CE6537A1-D6FC-4f65-9D91-7224C49458BB}"/>
                <c:ext xmlns:c16="http://schemas.microsoft.com/office/drawing/2014/chart" uri="{C3380CC4-5D6E-409C-BE32-E72D297353CC}">
                  <c16:uniqueId val="{00000014-A40E-4AB6-8ECE-00EF02BD9452}"/>
                </c:ext>
              </c:extLst>
            </c:dLbl>
            <c:dLbl>
              <c:idx val="3"/>
              <c:delete val="1"/>
              <c:extLst>
                <c:ext xmlns:c15="http://schemas.microsoft.com/office/drawing/2012/chart" uri="{CE6537A1-D6FC-4f65-9D91-7224C49458BB}"/>
                <c:ext xmlns:c16="http://schemas.microsoft.com/office/drawing/2014/chart" uri="{C3380CC4-5D6E-409C-BE32-E72D297353CC}">
                  <c16:uniqueId val="{00000015-A40E-4AB6-8ECE-00EF02BD9452}"/>
                </c:ext>
              </c:extLst>
            </c:dLbl>
            <c:dLbl>
              <c:idx val="4"/>
              <c:delete val="1"/>
              <c:extLst>
                <c:ext xmlns:c15="http://schemas.microsoft.com/office/drawing/2012/chart" uri="{CE6537A1-D6FC-4f65-9D91-7224C49458BB}"/>
                <c:ext xmlns:c16="http://schemas.microsoft.com/office/drawing/2014/chart" uri="{C3380CC4-5D6E-409C-BE32-E72D297353CC}">
                  <c16:uniqueId val="{00000016-A40E-4AB6-8ECE-00EF02BD9452}"/>
                </c:ext>
              </c:extLst>
            </c:dLbl>
            <c:dLbl>
              <c:idx val="5"/>
              <c:delete val="1"/>
              <c:extLst>
                <c:ext xmlns:c15="http://schemas.microsoft.com/office/drawing/2012/chart" uri="{CE6537A1-D6FC-4f65-9D91-7224C49458BB}"/>
                <c:ext xmlns:c16="http://schemas.microsoft.com/office/drawing/2014/chart" uri="{C3380CC4-5D6E-409C-BE32-E72D297353CC}">
                  <c16:uniqueId val="{00000017-A40E-4AB6-8ECE-00EF02BD9452}"/>
                </c:ext>
              </c:extLst>
            </c:dLbl>
            <c:dLbl>
              <c:idx val="6"/>
              <c:layout>
                <c:manualLayout>
                  <c:x val="-8.8861076345431819E-2"/>
                  <c:y val="0"/>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b="1"/>
                      <a:t>2017</a:t>
                    </a:r>
                  </a:p>
                </c:rich>
              </c:tx>
              <c:spPr>
                <a:solidFill>
                  <a:schemeClr val="lt1"/>
                </a:solidFill>
                <a:ln>
                  <a:solidFill>
                    <a:srgbClr val="FF0000"/>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showDataLabelsRange val="0"/>
                </c:ext>
                <c:ext xmlns:c16="http://schemas.microsoft.com/office/drawing/2014/chart" uri="{C3380CC4-5D6E-409C-BE32-E72D297353CC}">
                  <c16:uniqueId val="{00000018-A40E-4AB6-8ECE-00EF02BD9452}"/>
                </c:ext>
              </c:extLst>
            </c:dLbl>
            <c:spPr>
              <a:noFill/>
              <a:ln>
                <a:solidFill>
                  <a:srgbClr val="FF0000"/>
                </a:solid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'CI - 金属冶炼及压延加工业'!$E$35:$K$35</c:f>
              <c:numCache>
                <c:formatCode>0.00_ </c:formatCode>
                <c:ptCount val="7"/>
                <c:pt idx="0">
                  <c:v>115.61367894702906</c:v>
                </c:pt>
                <c:pt idx="1">
                  <c:v>115.53794314227187</c:v>
                </c:pt>
                <c:pt idx="2">
                  <c:v>115.45505098587799</c:v>
                </c:pt>
                <c:pt idx="3">
                  <c:v>115.14804600892107</c:v>
                </c:pt>
                <c:pt idx="4">
                  <c:v>114.4194006693665</c:v>
                </c:pt>
                <c:pt idx="5">
                  <c:v>114.49945793363467</c:v>
                </c:pt>
                <c:pt idx="6">
                  <c:v>114.08852209999174</c:v>
                </c:pt>
              </c:numCache>
            </c:numRef>
          </c:xVal>
          <c:yVal>
            <c:numRef>
              <c:f>'CI - 金属冶炼及压延加工业'!$E$36:$K$36</c:f>
              <c:numCache>
                <c:formatCode>0.00_ </c:formatCode>
                <c:ptCount val="7"/>
                <c:pt idx="0">
                  <c:v>34.664320615283557</c:v>
                </c:pt>
                <c:pt idx="1">
                  <c:v>34.203464989517244</c:v>
                </c:pt>
                <c:pt idx="2">
                  <c:v>33.736372357493124</c:v>
                </c:pt>
                <c:pt idx="3">
                  <c:v>34.029810099292028</c:v>
                </c:pt>
                <c:pt idx="4">
                  <c:v>33.926907051279628</c:v>
                </c:pt>
                <c:pt idx="5">
                  <c:v>33.449424875001256</c:v>
                </c:pt>
                <c:pt idx="6">
                  <c:v>33.136740000593434</c:v>
                </c:pt>
              </c:numCache>
            </c:numRef>
          </c:yVal>
          <c:smooth val="1"/>
          <c:extLst>
            <c:ext xmlns:c16="http://schemas.microsoft.com/office/drawing/2014/chart" uri="{C3380CC4-5D6E-409C-BE32-E72D297353CC}">
              <c16:uniqueId val="{00000019-A40E-4AB6-8ECE-00EF02BD9452}"/>
            </c:ext>
          </c:extLst>
        </c:ser>
        <c:ser>
          <c:idx val="16"/>
          <c:order val="10"/>
          <c:tx>
            <c:v>金属制品业</c:v>
          </c:tx>
          <c:spPr>
            <a:ln w="19050" cap="rnd" cmpd="dbl">
              <a:solidFill>
                <a:srgbClr val="FF0000"/>
              </a:solidFill>
              <a:round/>
            </a:ln>
            <a:effectLst/>
          </c:spPr>
          <c:marker>
            <c:symbol val="dash"/>
            <c:size val="6"/>
            <c:spPr>
              <a:solidFill>
                <a:schemeClr val="lt1"/>
              </a:solidFill>
              <a:ln w="19050">
                <a:solidFill>
                  <a:srgbClr val="FF0000"/>
                </a:solidFill>
                <a:round/>
              </a:ln>
              <a:effectLst/>
            </c:spPr>
          </c:marker>
          <c:dLbls>
            <c:dLbl>
              <c:idx val="6"/>
              <c:layout>
                <c:manualLayout>
                  <c:x val="-8.8861076345431791E-2"/>
                  <c:y val="1.6574585635359115E-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b="1"/>
                      <a:t>2017</a:t>
                    </a:r>
                  </a:p>
                </c:rich>
              </c:tx>
              <c:spPr>
                <a:solidFill>
                  <a:schemeClr val="lt1"/>
                </a:solidFill>
                <a:ln>
                  <a:solidFill>
                    <a:srgbClr val="FF0000"/>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showDataLabelsRange val="0"/>
                </c:ext>
                <c:ext xmlns:c16="http://schemas.microsoft.com/office/drawing/2014/chart" uri="{C3380CC4-5D6E-409C-BE32-E72D297353CC}">
                  <c16:uniqueId val="{0000001A-A40E-4AB6-8ECE-00EF02BD9452}"/>
                </c:ext>
              </c:extLst>
            </c:dLbl>
            <c:spPr>
              <a:noFill/>
              <a:ln>
                <a:solidFill>
                  <a:srgbClr val="FF0000"/>
                </a:solid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xVal>
            <c:numRef>
              <c:f>'CI - 金属制品业'!$E$35:$K$35</c:f>
              <c:numCache>
                <c:formatCode>0.00_ </c:formatCode>
                <c:ptCount val="7"/>
                <c:pt idx="0">
                  <c:v>116.64590437372036</c:v>
                </c:pt>
                <c:pt idx="1">
                  <c:v>116.16128194526225</c:v>
                </c:pt>
                <c:pt idx="2">
                  <c:v>116.26001696514001</c:v>
                </c:pt>
                <c:pt idx="3">
                  <c:v>115.60770238880392</c:v>
                </c:pt>
                <c:pt idx="4">
                  <c:v>116.24039803767482</c:v>
                </c:pt>
                <c:pt idx="5">
                  <c:v>116.02899830716599</c:v>
                </c:pt>
                <c:pt idx="6">
                  <c:v>115.42575325242166</c:v>
                </c:pt>
              </c:numCache>
            </c:numRef>
          </c:xVal>
          <c:yVal>
            <c:numRef>
              <c:f>'CI - 金属制品业'!$E$36:$K$36</c:f>
              <c:numCache>
                <c:formatCode>0.00_ </c:formatCode>
                <c:ptCount val="7"/>
                <c:pt idx="0">
                  <c:v>33.926181917697548</c:v>
                </c:pt>
                <c:pt idx="1">
                  <c:v>33.312123851676169</c:v>
                </c:pt>
                <c:pt idx="2">
                  <c:v>33.136945898021139</c:v>
                </c:pt>
                <c:pt idx="3">
                  <c:v>31.188445144081847</c:v>
                </c:pt>
                <c:pt idx="4">
                  <c:v>31.237864822983383</c:v>
                </c:pt>
                <c:pt idx="5">
                  <c:v>32.254576453556375</c:v>
                </c:pt>
                <c:pt idx="6">
                  <c:v>31.516291595947134</c:v>
                </c:pt>
              </c:numCache>
            </c:numRef>
          </c:yVal>
          <c:smooth val="1"/>
          <c:extLst>
            <c:ext xmlns:c16="http://schemas.microsoft.com/office/drawing/2014/chart" uri="{C3380CC4-5D6E-409C-BE32-E72D297353CC}">
              <c16:uniqueId val="{0000001B-A40E-4AB6-8ECE-00EF02BD9452}"/>
            </c:ext>
          </c:extLst>
        </c:ser>
        <c:ser>
          <c:idx val="17"/>
          <c:order val="11"/>
          <c:tx>
            <c:v>通用、专用设备制造业</c:v>
          </c:tx>
          <c:spPr>
            <a:ln w="9525" cap="rnd">
              <a:solidFill>
                <a:srgbClr val="00B050"/>
              </a:solidFill>
              <a:prstDash val="dash"/>
              <a:round/>
            </a:ln>
            <a:effectLst/>
          </c:spPr>
          <c:marker>
            <c:symbol val="plus"/>
            <c:size val="6"/>
            <c:spPr>
              <a:noFill/>
              <a:ln w="15875">
                <a:solidFill>
                  <a:srgbClr val="00B050"/>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A40E-4AB6-8ECE-00EF02BD9452}"/>
                </c:ext>
              </c:extLst>
            </c:dLbl>
            <c:dLbl>
              <c:idx val="1"/>
              <c:delete val="1"/>
              <c:extLst>
                <c:ext xmlns:c15="http://schemas.microsoft.com/office/drawing/2012/chart" uri="{CE6537A1-D6FC-4f65-9D91-7224C49458BB}"/>
                <c:ext xmlns:c16="http://schemas.microsoft.com/office/drawing/2014/chart" uri="{C3380CC4-5D6E-409C-BE32-E72D297353CC}">
                  <c16:uniqueId val="{0000001D-A40E-4AB6-8ECE-00EF02BD9452}"/>
                </c:ext>
              </c:extLst>
            </c:dLbl>
            <c:dLbl>
              <c:idx val="2"/>
              <c:delete val="1"/>
              <c:extLst>
                <c:ext xmlns:c15="http://schemas.microsoft.com/office/drawing/2012/chart" uri="{CE6537A1-D6FC-4f65-9D91-7224C49458BB}"/>
                <c:ext xmlns:c16="http://schemas.microsoft.com/office/drawing/2014/chart" uri="{C3380CC4-5D6E-409C-BE32-E72D297353CC}">
                  <c16:uniqueId val="{0000001E-A40E-4AB6-8ECE-00EF02BD9452}"/>
                </c:ext>
              </c:extLst>
            </c:dLbl>
            <c:dLbl>
              <c:idx val="3"/>
              <c:delete val="1"/>
              <c:extLst>
                <c:ext xmlns:c15="http://schemas.microsoft.com/office/drawing/2012/chart" uri="{CE6537A1-D6FC-4f65-9D91-7224C49458BB}"/>
                <c:ext xmlns:c16="http://schemas.microsoft.com/office/drawing/2014/chart" uri="{C3380CC4-5D6E-409C-BE32-E72D297353CC}">
                  <c16:uniqueId val="{0000001F-A40E-4AB6-8ECE-00EF02BD9452}"/>
                </c:ext>
              </c:extLst>
            </c:dLbl>
            <c:dLbl>
              <c:idx val="4"/>
              <c:delete val="1"/>
              <c:extLst>
                <c:ext xmlns:c15="http://schemas.microsoft.com/office/drawing/2012/chart" uri="{CE6537A1-D6FC-4f65-9D91-7224C49458BB}"/>
                <c:ext xmlns:c16="http://schemas.microsoft.com/office/drawing/2014/chart" uri="{C3380CC4-5D6E-409C-BE32-E72D297353CC}">
                  <c16:uniqueId val="{00000020-A40E-4AB6-8ECE-00EF02BD9452}"/>
                </c:ext>
              </c:extLst>
            </c:dLbl>
            <c:dLbl>
              <c:idx val="5"/>
              <c:delete val="1"/>
              <c:extLst>
                <c:ext xmlns:c15="http://schemas.microsoft.com/office/drawing/2012/chart" uri="{CE6537A1-D6FC-4f65-9D91-7224C49458BB}"/>
                <c:ext xmlns:c16="http://schemas.microsoft.com/office/drawing/2014/chart" uri="{C3380CC4-5D6E-409C-BE32-E72D297353CC}">
                  <c16:uniqueId val="{00000021-A40E-4AB6-8ECE-00EF02BD9452}"/>
                </c:ext>
              </c:extLst>
            </c:dLbl>
            <c:dLbl>
              <c:idx val="6"/>
              <c:layout>
                <c:manualLayout>
                  <c:x val="0.14267834793491865"/>
                  <c:y val="-7.3664825046040522E-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b="1"/>
                      <a:t>2017</a:t>
                    </a:r>
                  </a:p>
                </c:rich>
              </c:tx>
              <c:spPr>
                <a:solidFill>
                  <a:sysClr val="window" lastClr="FFFFFF"/>
                </a:solidFill>
                <a:ln>
                  <a:solidFill>
                    <a:srgbClr val="92D050"/>
                  </a:solidFill>
                  <a:prstDash val="dash"/>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showDataLabelsRange val="0"/>
                </c:ext>
                <c:ext xmlns:c16="http://schemas.microsoft.com/office/drawing/2014/chart" uri="{C3380CC4-5D6E-409C-BE32-E72D297353CC}">
                  <c16:uniqueId val="{00000022-A40E-4AB6-8ECE-00EF02BD9452}"/>
                </c:ext>
              </c:extLst>
            </c:dLbl>
            <c:spPr>
              <a:solidFill>
                <a:schemeClr val="lt1"/>
              </a:solidFill>
              <a:ln>
                <a:solidFill>
                  <a:srgbClr val="92D050"/>
                </a:solidFill>
                <a:prstDash val="dash"/>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dk1">
                          <a:lumMod val="35000"/>
                          <a:lumOff val="65000"/>
                        </a:schemeClr>
                      </a:solidFill>
                      <a:round/>
                    </a:ln>
                    <a:effectLst/>
                  </c:spPr>
                </c15:leaderLines>
              </c:ext>
            </c:extLst>
          </c:dLbls>
          <c:xVal>
            <c:numRef>
              <c:f>'TI - 通用、专用设备制造业'!$E$35:$K$35</c:f>
              <c:numCache>
                <c:formatCode>0.00_ </c:formatCode>
                <c:ptCount val="7"/>
                <c:pt idx="0">
                  <c:v>116.81487994199988</c:v>
                </c:pt>
                <c:pt idx="1">
                  <c:v>116.54207394988093</c:v>
                </c:pt>
                <c:pt idx="2">
                  <c:v>116.82622724430861</c:v>
                </c:pt>
                <c:pt idx="3">
                  <c:v>116.74359082368635</c:v>
                </c:pt>
                <c:pt idx="4">
                  <c:v>116.70820623524945</c:v>
                </c:pt>
                <c:pt idx="5">
                  <c:v>116.51017373592347</c:v>
                </c:pt>
                <c:pt idx="6">
                  <c:v>116.11317702565917</c:v>
                </c:pt>
              </c:numCache>
            </c:numRef>
          </c:xVal>
          <c:yVal>
            <c:numRef>
              <c:f>'TI - 通用、专用设备制造业'!$E$36:$K$36</c:f>
              <c:numCache>
                <c:formatCode>0.00_ </c:formatCode>
                <c:ptCount val="7"/>
                <c:pt idx="0">
                  <c:v>34.189646196669685</c:v>
                </c:pt>
                <c:pt idx="1">
                  <c:v>33.700156269941466</c:v>
                </c:pt>
                <c:pt idx="2">
                  <c:v>33.828614861624061</c:v>
                </c:pt>
                <c:pt idx="3">
                  <c:v>33.36476816683502</c:v>
                </c:pt>
                <c:pt idx="4">
                  <c:v>33.119508887830591</c:v>
                </c:pt>
                <c:pt idx="5">
                  <c:v>33.164435842457806</c:v>
                </c:pt>
                <c:pt idx="6">
                  <c:v>32.100735656389439</c:v>
                </c:pt>
              </c:numCache>
            </c:numRef>
          </c:yVal>
          <c:smooth val="1"/>
          <c:extLst>
            <c:ext xmlns:c16="http://schemas.microsoft.com/office/drawing/2014/chart" uri="{C3380CC4-5D6E-409C-BE32-E72D297353CC}">
              <c16:uniqueId val="{00000023-A40E-4AB6-8ECE-00EF02BD9452}"/>
            </c:ext>
          </c:extLst>
        </c:ser>
        <c:ser>
          <c:idx val="18"/>
          <c:order val="12"/>
          <c:tx>
            <c:v>交通运输设备制造业</c:v>
          </c:tx>
          <c:spPr>
            <a:ln w="9525" cap="rnd">
              <a:solidFill>
                <a:srgbClr val="00B050"/>
              </a:solidFill>
              <a:prstDash val="dash"/>
              <a:round/>
            </a:ln>
            <a:effectLst/>
          </c:spPr>
          <c:marker>
            <c:symbol val="square"/>
            <c:size val="6"/>
            <c:spPr>
              <a:solidFill>
                <a:schemeClr val="lt1"/>
              </a:solidFill>
              <a:ln w="15875">
                <a:solidFill>
                  <a:srgbClr val="00B050"/>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4-A40E-4AB6-8ECE-00EF02BD9452}"/>
                </c:ext>
              </c:extLst>
            </c:dLbl>
            <c:dLbl>
              <c:idx val="1"/>
              <c:delete val="1"/>
              <c:extLst>
                <c:ext xmlns:c15="http://schemas.microsoft.com/office/drawing/2012/chart" uri="{CE6537A1-D6FC-4f65-9D91-7224C49458BB}"/>
                <c:ext xmlns:c16="http://schemas.microsoft.com/office/drawing/2014/chart" uri="{C3380CC4-5D6E-409C-BE32-E72D297353CC}">
                  <c16:uniqueId val="{00000025-A40E-4AB6-8ECE-00EF02BD9452}"/>
                </c:ext>
              </c:extLst>
            </c:dLbl>
            <c:dLbl>
              <c:idx val="2"/>
              <c:delete val="1"/>
              <c:extLst>
                <c:ext xmlns:c15="http://schemas.microsoft.com/office/drawing/2012/chart" uri="{CE6537A1-D6FC-4f65-9D91-7224C49458BB}"/>
                <c:ext xmlns:c16="http://schemas.microsoft.com/office/drawing/2014/chart" uri="{C3380CC4-5D6E-409C-BE32-E72D297353CC}">
                  <c16:uniqueId val="{00000026-A40E-4AB6-8ECE-00EF02BD9452}"/>
                </c:ext>
              </c:extLst>
            </c:dLbl>
            <c:dLbl>
              <c:idx val="3"/>
              <c:delete val="1"/>
              <c:extLst>
                <c:ext xmlns:c15="http://schemas.microsoft.com/office/drawing/2012/chart" uri="{CE6537A1-D6FC-4f65-9D91-7224C49458BB}"/>
                <c:ext xmlns:c16="http://schemas.microsoft.com/office/drawing/2014/chart" uri="{C3380CC4-5D6E-409C-BE32-E72D297353CC}">
                  <c16:uniqueId val="{00000027-A40E-4AB6-8ECE-00EF02BD9452}"/>
                </c:ext>
              </c:extLst>
            </c:dLbl>
            <c:dLbl>
              <c:idx val="4"/>
              <c:delete val="1"/>
              <c:extLst>
                <c:ext xmlns:c15="http://schemas.microsoft.com/office/drawing/2012/chart" uri="{CE6537A1-D6FC-4f65-9D91-7224C49458BB}"/>
                <c:ext xmlns:c16="http://schemas.microsoft.com/office/drawing/2014/chart" uri="{C3380CC4-5D6E-409C-BE32-E72D297353CC}">
                  <c16:uniqueId val="{00000028-A40E-4AB6-8ECE-00EF02BD9452}"/>
                </c:ext>
              </c:extLst>
            </c:dLbl>
            <c:dLbl>
              <c:idx val="5"/>
              <c:delete val="1"/>
              <c:extLst>
                <c:ext xmlns:c15="http://schemas.microsoft.com/office/drawing/2012/chart" uri="{CE6537A1-D6FC-4f65-9D91-7224C49458BB}"/>
                <c:ext xmlns:c16="http://schemas.microsoft.com/office/drawing/2014/chart" uri="{C3380CC4-5D6E-409C-BE32-E72D297353CC}">
                  <c16:uniqueId val="{00000029-A40E-4AB6-8ECE-00EF02BD9452}"/>
                </c:ext>
              </c:extLst>
            </c:dLbl>
            <c:dLbl>
              <c:idx val="6"/>
              <c:layout>
                <c:manualLayout>
                  <c:x val="8.3854818523153948E-2"/>
                  <c:y val="-0.13627992633517499"/>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b="1"/>
                      <a:t>2017</a:t>
                    </a:r>
                  </a:p>
                </c:rich>
              </c:tx>
              <c:spPr>
                <a:solidFill>
                  <a:schemeClr val="lt1"/>
                </a:solidFill>
                <a:ln w="12700" cap="flat" cmpd="sng" algn="ctr">
                  <a:solidFill>
                    <a:schemeClr val="accent6"/>
                  </a:solidFill>
                  <a:prstDash val="dash"/>
                  <a:miter lim="800000"/>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showDataLabelsRange val="0"/>
                </c:ext>
                <c:ext xmlns:c16="http://schemas.microsoft.com/office/drawing/2014/chart" uri="{C3380CC4-5D6E-409C-BE32-E72D297353CC}">
                  <c16:uniqueId val="{0000002A-A40E-4AB6-8ECE-00EF02BD9452}"/>
                </c:ext>
              </c:extLst>
            </c:dLbl>
            <c:spPr>
              <a:solidFill>
                <a:schemeClr val="lt1"/>
              </a:solidFill>
              <a:ln w="12700" cap="flat" cmpd="sng" algn="ctr">
                <a:solidFill>
                  <a:schemeClr val="accent6"/>
                </a:solidFill>
                <a:prstDash val="dash"/>
                <a:miter lim="800000"/>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'TI - 交通运输设备制造业'!$E$35:$K$35</c:f>
              <c:numCache>
                <c:formatCode>0.00_ </c:formatCode>
                <c:ptCount val="7"/>
                <c:pt idx="0">
                  <c:v>116.44944948944404</c:v>
                </c:pt>
                <c:pt idx="1">
                  <c:v>115.54174479841696</c:v>
                </c:pt>
                <c:pt idx="2">
                  <c:v>116.39831682103764</c:v>
                </c:pt>
                <c:pt idx="3">
                  <c:v>116.45377838368714</c:v>
                </c:pt>
                <c:pt idx="4">
                  <c:v>116.98070030939263</c:v>
                </c:pt>
                <c:pt idx="5">
                  <c:v>116.27313035528128</c:v>
                </c:pt>
                <c:pt idx="6">
                  <c:v>116.20270191570521</c:v>
                </c:pt>
              </c:numCache>
            </c:numRef>
          </c:xVal>
          <c:yVal>
            <c:numRef>
              <c:f>'TI - 交通运输设备制造业'!$E$36:$K$36</c:f>
              <c:numCache>
                <c:formatCode>0.00_ </c:formatCode>
                <c:ptCount val="7"/>
                <c:pt idx="0">
                  <c:v>34.402563563029979</c:v>
                </c:pt>
                <c:pt idx="1">
                  <c:v>33.623691028195196</c:v>
                </c:pt>
                <c:pt idx="2">
                  <c:v>32.917416902467735</c:v>
                </c:pt>
                <c:pt idx="3">
                  <c:v>32.905050695685183</c:v>
                </c:pt>
                <c:pt idx="4">
                  <c:v>33.38240375028245</c:v>
                </c:pt>
                <c:pt idx="5">
                  <c:v>33.110295481993113</c:v>
                </c:pt>
                <c:pt idx="6">
                  <c:v>33.172991310375011</c:v>
                </c:pt>
              </c:numCache>
            </c:numRef>
          </c:yVal>
          <c:smooth val="1"/>
          <c:extLst>
            <c:ext xmlns:c16="http://schemas.microsoft.com/office/drawing/2014/chart" uri="{C3380CC4-5D6E-409C-BE32-E72D297353CC}">
              <c16:uniqueId val="{0000002B-A40E-4AB6-8ECE-00EF02BD9452}"/>
            </c:ext>
          </c:extLst>
        </c:ser>
        <c:ser>
          <c:idx val="19"/>
          <c:order val="13"/>
          <c:tx>
            <c:v>电气机械及器材制造业</c:v>
          </c:tx>
          <c:spPr>
            <a:ln w="9525" cap="rnd">
              <a:solidFill>
                <a:srgbClr val="00B050"/>
              </a:solidFill>
              <a:prstDash val="dash"/>
              <a:round/>
            </a:ln>
            <a:effectLst/>
          </c:spPr>
          <c:marker>
            <c:symbol val="triangle"/>
            <c:size val="6"/>
            <c:spPr>
              <a:solidFill>
                <a:schemeClr val="lt1"/>
              </a:solidFill>
              <a:ln w="15875">
                <a:solidFill>
                  <a:srgbClr val="00B050"/>
                </a:solidFill>
                <a:round/>
              </a:ln>
              <a:effectLst/>
            </c:spPr>
          </c:marker>
          <c:dLbls>
            <c:dLbl>
              <c:idx val="6"/>
              <c:layout>
                <c:manualLayout>
                  <c:x val="-3.3792240300375517E-2"/>
                  <c:y val="0.13443830570902393"/>
                </c:manualLayout>
              </c:layout>
              <c:tx>
                <c:rich>
                  <a:bodyPr/>
                  <a:lstStyle/>
                  <a:p>
                    <a:r>
                      <a:rPr lang="en-US" altLang="zh-CN"/>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A40E-4AB6-8ECE-00EF02BD9452}"/>
                </c:ext>
              </c:extLst>
            </c:dLbl>
            <c:spPr>
              <a:solidFill>
                <a:schemeClr val="lt1"/>
              </a:solidFill>
              <a:ln>
                <a:solidFill>
                  <a:schemeClr val="dk1">
                    <a:lumMod val="25000"/>
                    <a:lumOff val="75000"/>
                  </a:schemeClr>
                </a:solidFill>
                <a:prstDash val="dash"/>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dk1">
                          <a:lumMod val="35000"/>
                          <a:lumOff val="65000"/>
                        </a:schemeClr>
                      </a:solidFill>
                      <a:round/>
                    </a:ln>
                    <a:effectLst/>
                  </c:spPr>
                </c15:leaderLines>
              </c:ext>
            </c:extLst>
          </c:dLbls>
          <c:xVal>
            <c:numRef>
              <c:f>'TI - 电气机械及器材制造业'!$E$35:$K$35</c:f>
              <c:numCache>
                <c:formatCode>0.00_ </c:formatCode>
                <c:ptCount val="7"/>
                <c:pt idx="0">
                  <c:v>116.83860869166193</c:v>
                </c:pt>
                <c:pt idx="1">
                  <c:v>116.22166301691148</c:v>
                </c:pt>
                <c:pt idx="2">
                  <c:v>116.17936930899131</c:v>
                </c:pt>
                <c:pt idx="3">
                  <c:v>116.54610088528943</c:v>
                </c:pt>
                <c:pt idx="4">
                  <c:v>116.29512305863489</c:v>
                </c:pt>
                <c:pt idx="5">
                  <c:v>116.1897605043692</c:v>
                </c:pt>
                <c:pt idx="6">
                  <c:v>115.9150299559667</c:v>
                </c:pt>
              </c:numCache>
            </c:numRef>
          </c:xVal>
          <c:yVal>
            <c:numRef>
              <c:f>'TI - 电气机械及器材制造业'!$E$36:$K$36</c:f>
              <c:numCache>
                <c:formatCode>0.00_ </c:formatCode>
                <c:ptCount val="7"/>
                <c:pt idx="0">
                  <c:v>33.104918838549708</c:v>
                </c:pt>
                <c:pt idx="1">
                  <c:v>32.283312954326782</c:v>
                </c:pt>
                <c:pt idx="2">
                  <c:v>30.783857849128228</c:v>
                </c:pt>
                <c:pt idx="3">
                  <c:v>30.755887254459648</c:v>
                </c:pt>
                <c:pt idx="4">
                  <c:v>30.673555036089564</c:v>
                </c:pt>
                <c:pt idx="5">
                  <c:v>31.047879315735265</c:v>
                </c:pt>
                <c:pt idx="6">
                  <c:v>30.650366517048464</c:v>
                </c:pt>
              </c:numCache>
            </c:numRef>
          </c:yVal>
          <c:smooth val="1"/>
          <c:extLst>
            <c:ext xmlns:c16="http://schemas.microsoft.com/office/drawing/2014/chart" uri="{C3380CC4-5D6E-409C-BE32-E72D297353CC}">
              <c16:uniqueId val="{0000002D-A40E-4AB6-8ECE-00EF02BD9452}"/>
            </c:ext>
          </c:extLst>
        </c:ser>
        <c:ser>
          <c:idx val="20"/>
          <c:order val="14"/>
          <c:tx>
            <c:v>通信设备、计算机及其他电子设备制造业</c:v>
          </c:tx>
          <c:spPr>
            <a:ln w="9525" cap="rnd">
              <a:solidFill>
                <a:srgbClr val="00B050"/>
              </a:solidFill>
              <a:prstDash val="dash"/>
              <a:round/>
            </a:ln>
            <a:effectLst/>
          </c:spPr>
          <c:marker>
            <c:symbol val="x"/>
            <c:size val="6"/>
            <c:spPr>
              <a:noFill/>
              <a:ln w="15875">
                <a:solidFill>
                  <a:srgbClr val="00B050"/>
                </a:solidFill>
                <a:round/>
              </a:ln>
              <a:effectLst/>
            </c:spPr>
          </c:marker>
          <c:dLbls>
            <c:dLbl>
              <c:idx val="6"/>
              <c:layout>
                <c:manualLayout>
                  <c:x val="-4.255319148936175E-2"/>
                  <c:y val="4.7882136279926338E-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b="1">
                        <a:solidFill>
                          <a:srgbClr val="0070C0"/>
                        </a:solidFill>
                      </a:rPr>
                      <a:t>2017</a:t>
                    </a:r>
                  </a:p>
                </c:rich>
              </c:tx>
              <c:spPr>
                <a:solidFill>
                  <a:schemeClr val="lt1"/>
                </a:solidFill>
                <a:ln>
                  <a:solidFill>
                    <a:srgbClr val="92D050"/>
                  </a:solidFill>
                  <a:prstDash val="dash"/>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showDataLabelsRange val="0"/>
                </c:ext>
                <c:ext xmlns:c16="http://schemas.microsoft.com/office/drawing/2014/chart" uri="{C3380CC4-5D6E-409C-BE32-E72D297353CC}">
                  <c16:uniqueId val="{0000002E-A40E-4AB6-8ECE-00EF02BD9452}"/>
                </c:ext>
              </c:extLst>
            </c:dLbl>
            <c:spPr>
              <a:noFill/>
              <a:ln>
                <a:solidFill>
                  <a:srgbClr val="92D050"/>
                </a:solidFill>
                <a:prstDash val="dash"/>
              </a:ln>
              <a:effectLst/>
            </c:spPr>
            <c:txPr>
              <a:bodyPr rot="0" spcFirstLastPara="1" vertOverflow="ellipsis" vert="horz" wrap="square" anchor="ctr" anchorCtr="1"/>
              <a:lstStyle/>
              <a:p>
                <a:pPr>
                  <a:defRPr sz="11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'TI - 通信设备、计算机及其他电子设备制造业'!$E$35:$K$35</c:f>
              <c:numCache>
                <c:formatCode>0.00_ </c:formatCode>
                <c:ptCount val="7"/>
                <c:pt idx="0">
                  <c:v>116.4619112167497</c:v>
                </c:pt>
                <c:pt idx="1">
                  <c:v>115.76193681370755</c:v>
                </c:pt>
                <c:pt idx="2">
                  <c:v>116.03199949953181</c:v>
                </c:pt>
                <c:pt idx="3">
                  <c:v>116.30326841403796</c:v>
                </c:pt>
                <c:pt idx="4">
                  <c:v>116.31725384410491</c:v>
                </c:pt>
                <c:pt idx="5">
                  <c:v>115.34126701430813</c:v>
                </c:pt>
                <c:pt idx="6">
                  <c:v>114.93437184136036</c:v>
                </c:pt>
              </c:numCache>
            </c:numRef>
          </c:xVal>
          <c:yVal>
            <c:numRef>
              <c:f>'TI - 通信设备、计算机及其他电子设备制造业'!$E$36:$K$36</c:f>
              <c:numCache>
                <c:formatCode>0.00_ </c:formatCode>
                <c:ptCount val="7"/>
                <c:pt idx="0">
                  <c:v>32.459298293751203</c:v>
                </c:pt>
                <c:pt idx="1">
                  <c:v>30.376109740676217</c:v>
                </c:pt>
                <c:pt idx="2">
                  <c:v>31.405845921186366</c:v>
                </c:pt>
                <c:pt idx="3">
                  <c:v>30.19002560935186</c:v>
                </c:pt>
                <c:pt idx="4">
                  <c:v>29.70951611523822</c:v>
                </c:pt>
                <c:pt idx="5">
                  <c:v>29.227386151087849</c:v>
                </c:pt>
                <c:pt idx="6">
                  <c:v>29.003382140626456</c:v>
                </c:pt>
              </c:numCache>
            </c:numRef>
          </c:yVal>
          <c:smooth val="1"/>
          <c:extLst>
            <c:ext xmlns:c16="http://schemas.microsoft.com/office/drawing/2014/chart" uri="{C3380CC4-5D6E-409C-BE32-E72D297353CC}">
              <c16:uniqueId val="{0000002F-A40E-4AB6-8ECE-00EF02BD9452}"/>
            </c:ext>
          </c:extLst>
        </c:ser>
        <c:ser>
          <c:idx val="21"/>
          <c:order val="15"/>
          <c:tx>
            <c:v>仪器仪表及文化、办公用机械制造业</c:v>
          </c:tx>
          <c:spPr>
            <a:ln w="9525" cap="rnd">
              <a:solidFill>
                <a:srgbClr val="00B050"/>
              </a:solidFill>
              <a:prstDash val="dash"/>
              <a:round/>
            </a:ln>
            <a:effectLst/>
          </c:spPr>
          <c:marker>
            <c:symbol val="dash"/>
            <c:size val="6"/>
            <c:spPr>
              <a:noFill/>
              <a:ln w="15875">
                <a:solidFill>
                  <a:srgbClr val="00B050"/>
                </a:solidFill>
                <a:round/>
              </a:ln>
              <a:effectLst/>
            </c:spPr>
          </c:marker>
          <c:dLbls>
            <c:dLbl>
              <c:idx val="6"/>
              <c:layout>
                <c:manualLayout>
                  <c:x val="2.4405506883604502E-2"/>
                  <c:y val="-1.0128913443830571E-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b="1"/>
                      <a:t>2017</a:t>
                    </a:r>
                  </a:p>
                </c:rich>
              </c:tx>
              <c:spPr>
                <a:solidFill>
                  <a:schemeClr val="lt1"/>
                </a:solidFill>
                <a:ln>
                  <a:solidFill>
                    <a:srgbClr val="92D050"/>
                  </a:solidFill>
                  <a:prstDash val="dash"/>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4.2503128911138915E-2"/>
                      <c:h val="2.9806702339003205E-2"/>
                    </c:manualLayout>
                  </c15:layout>
                  <c15:showDataLabelsRange val="0"/>
                </c:ext>
                <c:ext xmlns:c16="http://schemas.microsoft.com/office/drawing/2014/chart" uri="{C3380CC4-5D6E-409C-BE32-E72D297353CC}">
                  <c16:uniqueId val="{00000030-A40E-4AB6-8ECE-00EF02BD9452}"/>
                </c:ext>
              </c:extLst>
            </c:dLbl>
            <c:spPr>
              <a:noFill/>
              <a:ln>
                <a:solidFill>
                  <a:srgbClr val="92D050"/>
                </a:solidFill>
                <a:prstDash val="dash"/>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'TI - 仪器仪表及文化、办公用机械制造业'!$E$35:$K$35</c:f>
              <c:numCache>
                <c:formatCode>0.00_ </c:formatCode>
                <c:ptCount val="7"/>
                <c:pt idx="0">
                  <c:v>116.52586709346093</c:v>
                </c:pt>
                <c:pt idx="1">
                  <c:v>116.54146280270906</c:v>
                </c:pt>
                <c:pt idx="2">
                  <c:v>116.59947730739006</c:v>
                </c:pt>
                <c:pt idx="3">
                  <c:v>116.64843033303508</c:v>
                </c:pt>
                <c:pt idx="4">
                  <c:v>115.97977299570715</c:v>
                </c:pt>
                <c:pt idx="5">
                  <c:v>116.72531160854695</c:v>
                </c:pt>
                <c:pt idx="6">
                  <c:v>116.98943138695623</c:v>
                </c:pt>
              </c:numCache>
            </c:numRef>
          </c:xVal>
          <c:yVal>
            <c:numRef>
              <c:f>'TI - 仪器仪表及文化、办公用机械制造业'!$E$36:$K$36</c:f>
              <c:numCache>
                <c:formatCode>0.00_ </c:formatCode>
                <c:ptCount val="7"/>
                <c:pt idx="0">
                  <c:v>33.589714722801695</c:v>
                </c:pt>
                <c:pt idx="1">
                  <c:v>33.076291662292284</c:v>
                </c:pt>
                <c:pt idx="2">
                  <c:v>31.183942748295181</c:v>
                </c:pt>
                <c:pt idx="3">
                  <c:v>30.575954243837455</c:v>
                </c:pt>
                <c:pt idx="4">
                  <c:v>30.696940467777903</c:v>
                </c:pt>
                <c:pt idx="5">
                  <c:v>31.681515495437491</c:v>
                </c:pt>
                <c:pt idx="6">
                  <c:v>31.442691568179253</c:v>
                </c:pt>
              </c:numCache>
            </c:numRef>
          </c:yVal>
          <c:smooth val="1"/>
          <c:extLst>
            <c:ext xmlns:c16="http://schemas.microsoft.com/office/drawing/2014/chart" uri="{C3380CC4-5D6E-409C-BE32-E72D297353CC}">
              <c16:uniqueId val="{00000031-A40E-4AB6-8ECE-00EF02BD9452}"/>
            </c:ext>
          </c:extLst>
        </c:ser>
        <c:dLbls>
          <c:showLegendKey val="0"/>
          <c:showVal val="0"/>
          <c:showCatName val="0"/>
          <c:showSerName val="0"/>
          <c:showPercent val="0"/>
          <c:showBubbleSize val="0"/>
        </c:dLbls>
        <c:axId val="-1382241248"/>
        <c:axId val="-1382251040"/>
      </c:scatterChart>
      <c:valAx>
        <c:axId val="-1382241248"/>
        <c:scaling>
          <c:orientation val="minMax"/>
        </c:scaling>
        <c:delete val="0"/>
        <c:axPos val="b"/>
        <c:numFmt formatCode="0.00_ " sourceLinked="1"/>
        <c:majorTickMark val="out"/>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2251040"/>
        <c:crosses val="autoZero"/>
        <c:crossBetween val="midCat"/>
        <c:majorUnit val="0.5"/>
      </c:valAx>
      <c:valAx>
        <c:axId val="-1382251040"/>
        <c:scaling>
          <c:orientation val="minMax"/>
          <c:max val="37"/>
          <c:min val="28"/>
        </c:scaling>
        <c:delete val="0"/>
        <c:axPos val="l"/>
        <c:majorGridlines>
          <c:spPr>
            <a:ln w="9525" cap="flat" cmpd="sng" algn="ctr">
              <a:solidFill>
                <a:schemeClr val="dk1">
                  <a:lumMod val="15000"/>
                  <a:lumOff val="85000"/>
                </a:schemeClr>
              </a:solidFill>
              <a:round/>
            </a:ln>
            <a:effectLst/>
          </c:spPr>
        </c:majorGridlines>
        <c:numFmt formatCode="0.00_ " sourceLinked="1"/>
        <c:majorTickMark val="out"/>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2241248"/>
        <c:crosses val="autoZero"/>
        <c:crossBetween val="midCat"/>
        <c:majorUnit val="0.5"/>
      </c:valAx>
      <c:spPr>
        <a:pattFill prst="ltDnDiag">
          <a:fgClr>
            <a:schemeClr val="dk1">
              <a:lumMod val="15000"/>
              <a:lumOff val="85000"/>
            </a:schemeClr>
          </a:fgClr>
          <a:bgClr>
            <a:schemeClr val="lt1"/>
          </a:bgClr>
        </a:pattFill>
        <a:ln>
          <a:solidFill>
            <a:srgbClr val="92D05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lgn="just">
        <a:defRPr sz="1100">
          <a:latin typeface="Times New Roman" panose="02020603050405020304" pitchFamily="18" charset="0"/>
          <a:cs typeface="Times New Roman" panose="02020603050405020304" pitchFamily="18" charset="0"/>
        </a:defRPr>
      </a:pPr>
      <a:endParaRPr lang="de-D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1" i="0" u="none" strike="noStrike" kern="1200" spc="0" baseline="0" dirty="0">
                <a:solidFill>
                  <a:prstClr val="black">
                    <a:lumMod val="65000"/>
                    <a:lumOff val="35000"/>
                  </a:prstClr>
                </a:solidFill>
                <a:latin typeface="Times New Roman" panose="02020603050405020304" pitchFamily="18" charset="0"/>
                <a:ea typeface="+mn-ea"/>
                <a:cs typeface="Times New Roman" panose="02020603050405020304" pitchFamily="18" charset="0"/>
              </a:rPr>
              <a:t>Changes in the </a:t>
            </a:r>
            <a:r>
              <a:rPr lang="en-US" altLang="zh-CN" sz="1800" b="1" i="0" u="none" strike="noStrike" baseline="0" dirty="0">
                <a:effectLst/>
              </a:rPr>
              <a:t>Regional</a:t>
            </a:r>
            <a:r>
              <a:rPr lang="en-US" altLang="zh-CN" sz="1800" b="1" i="0" u="none" strike="noStrike" kern="1200" spc="0" baseline="0" dirty="0">
                <a:solidFill>
                  <a:prstClr val="black">
                    <a:lumMod val="65000"/>
                    <a:lumOff val="35000"/>
                  </a:prstClr>
                </a:solidFill>
                <a:latin typeface="Times New Roman" panose="02020603050405020304" pitchFamily="18" charset="0"/>
                <a:ea typeface="+mn-ea"/>
                <a:cs typeface="Times New Roman" panose="02020603050405020304" pitchFamily="18" charset="0"/>
              </a:rPr>
              <a:t> Gini Coefficient </a:t>
            </a:r>
            <a:r>
              <a:rPr lang="en-US" sz="1800" b="1" i="0" u="none" strike="noStrike" kern="1200" spc="0" baseline="0" dirty="0">
                <a:solidFill>
                  <a:prstClr val="black">
                    <a:lumMod val="65000"/>
                    <a:lumOff val="35000"/>
                  </a:prstClr>
                </a:solidFill>
                <a:latin typeface="Times New Roman" panose="02020603050405020304" pitchFamily="18" charset="0"/>
                <a:ea typeface="+mn-ea"/>
                <a:cs typeface="Times New Roman" panose="02020603050405020304" pitchFamily="18" charset="0"/>
              </a:rPr>
              <a:t>of labor-intensive manufacturing from 1987 to 2017 </a:t>
            </a:r>
            <a:endParaRPr lang="zh-CN" sz="1800" b="1" i="0" u="none" strike="noStrike" kern="1200" spc="0" baseline="0" dirty="0">
              <a:solidFill>
                <a:prstClr val="black">
                  <a:lumMod val="65000"/>
                  <a:lumOff val="35000"/>
                </a:prstClr>
              </a:solidFill>
              <a:latin typeface="Times New Roman" panose="02020603050405020304" pitchFamily="18" charset="0"/>
              <a:ea typeface="+mn-ea"/>
              <a:cs typeface="Times New Roman" panose="02020603050405020304" pitchFamily="18" charset="0"/>
            </a:endParaRPr>
          </a:p>
        </c:rich>
      </c:tx>
      <c:layout>
        <c:manualLayout>
          <c:xMode val="edge"/>
          <c:yMode val="edge"/>
          <c:x val="0.14431673052362706"/>
          <c:y val="1.654601861427094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title>
    <c:autoTitleDeleted val="0"/>
    <c:plotArea>
      <c:layout/>
      <c:lineChart>
        <c:grouping val="standard"/>
        <c:varyColors val="0"/>
        <c:ser>
          <c:idx val="0"/>
          <c:order val="0"/>
          <c:tx>
            <c:v>Food manufacturing and tobacco processing industry</c:v>
          </c:tx>
          <c:spPr>
            <a:ln w="38100" cap="rnd">
              <a:solidFill>
                <a:srgbClr val="00B050"/>
              </a:solidFill>
              <a:round/>
            </a:ln>
            <a:effectLst/>
          </c:spPr>
          <c:marker>
            <c:symbol val="circle"/>
            <c:size val="5"/>
            <c:spPr>
              <a:solidFill>
                <a:schemeClr val="accent6"/>
              </a:solidFill>
              <a:ln w="38100">
                <a:solidFill>
                  <a:srgbClr val="00B050"/>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区位基尼系数!$B$2:$H$2</c:f>
              <c:numCache>
                <c:formatCode>0.000_ </c:formatCode>
                <c:ptCount val="7"/>
                <c:pt idx="0">
                  <c:v>0.34423076923076884</c:v>
                </c:pt>
                <c:pt idx="1">
                  <c:v>0.42362068965517163</c:v>
                </c:pt>
                <c:pt idx="2">
                  <c:v>0.44417241379310352</c:v>
                </c:pt>
                <c:pt idx="3">
                  <c:v>0.52975862068965518</c:v>
                </c:pt>
                <c:pt idx="4">
                  <c:v>0.46268965517241317</c:v>
                </c:pt>
                <c:pt idx="5">
                  <c:v>0.41246666666666626</c:v>
                </c:pt>
                <c:pt idx="6">
                  <c:v>0.46153333333333252</c:v>
                </c:pt>
              </c:numCache>
            </c:numRef>
          </c:val>
          <c:smooth val="0"/>
          <c:extLst>
            <c:ext xmlns:c16="http://schemas.microsoft.com/office/drawing/2014/chart" uri="{C3380CC4-5D6E-409C-BE32-E72D297353CC}">
              <c16:uniqueId val="{00000000-8B2F-4A2F-8E83-E535643636B0}"/>
            </c:ext>
          </c:extLst>
        </c:ser>
        <c:ser>
          <c:idx val="1"/>
          <c:order val="1"/>
          <c:tx>
            <c:v>Textile industry</c:v>
          </c:tx>
          <c:spPr>
            <a:ln w="38100" cap="rnd">
              <a:solidFill>
                <a:schemeClr val="accent2"/>
              </a:solidFill>
              <a:round/>
            </a:ln>
            <a:effectLst/>
          </c:spPr>
          <c:marker>
            <c:symbol val="circle"/>
            <c:size val="5"/>
            <c:spPr>
              <a:solidFill>
                <a:schemeClr val="accent2"/>
              </a:solidFill>
              <a:ln w="38100">
                <a:solidFill>
                  <a:schemeClr val="accent2"/>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区位基尼系数!$B$3:$H$3</c:f>
              <c:numCache>
                <c:formatCode>0.000_ </c:formatCode>
                <c:ptCount val="7"/>
                <c:pt idx="0">
                  <c:v>0.54315384615384565</c:v>
                </c:pt>
                <c:pt idx="1">
                  <c:v>0.6248275862068966</c:v>
                </c:pt>
                <c:pt idx="2">
                  <c:v>0.66544827586206889</c:v>
                </c:pt>
                <c:pt idx="3">
                  <c:v>0.70506896551724241</c:v>
                </c:pt>
                <c:pt idx="4">
                  <c:v>0.73555172413793213</c:v>
                </c:pt>
                <c:pt idx="5">
                  <c:v>0.72306666666666686</c:v>
                </c:pt>
                <c:pt idx="6">
                  <c:v>0.73420000000000052</c:v>
                </c:pt>
              </c:numCache>
            </c:numRef>
          </c:val>
          <c:smooth val="0"/>
          <c:extLst>
            <c:ext xmlns:c16="http://schemas.microsoft.com/office/drawing/2014/chart" uri="{C3380CC4-5D6E-409C-BE32-E72D297353CC}">
              <c16:uniqueId val="{00000001-8B2F-4A2F-8E83-E535643636B0}"/>
            </c:ext>
          </c:extLst>
        </c:ser>
        <c:ser>
          <c:idx val="2"/>
          <c:order val="2"/>
          <c:tx>
            <c:v>Clothing, leather, down and its products industry</c:v>
          </c:tx>
          <c:spPr>
            <a:ln w="38100" cap="rnd">
              <a:solidFill>
                <a:schemeClr val="accent3"/>
              </a:solidFill>
              <a:round/>
            </a:ln>
            <a:effectLst/>
          </c:spPr>
          <c:marker>
            <c:symbol val="circle"/>
            <c:size val="5"/>
            <c:spPr>
              <a:solidFill>
                <a:schemeClr val="accent3"/>
              </a:solidFill>
              <a:ln w="38100">
                <a:solidFill>
                  <a:schemeClr val="accent3"/>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区位基尼系数!$B$4:$H$4</c:f>
              <c:numCache>
                <c:formatCode>0.000_ </c:formatCode>
                <c:ptCount val="7"/>
                <c:pt idx="0">
                  <c:v>0.47207692307692295</c:v>
                </c:pt>
                <c:pt idx="1">
                  <c:v>0.65582758620689741</c:v>
                </c:pt>
                <c:pt idx="2">
                  <c:v>0.70493103448275907</c:v>
                </c:pt>
                <c:pt idx="3">
                  <c:v>0.74313793103448389</c:v>
                </c:pt>
                <c:pt idx="4">
                  <c:v>0.73720689655172489</c:v>
                </c:pt>
                <c:pt idx="5">
                  <c:v>0.7108666666666672</c:v>
                </c:pt>
                <c:pt idx="6">
                  <c:v>0.73166666666666602</c:v>
                </c:pt>
              </c:numCache>
            </c:numRef>
          </c:val>
          <c:smooth val="0"/>
          <c:extLst>
            <c:ext xmlns:c16="http://schemas.microsoft.com/office/drawing/2014/chart" uri="{C3380CC4-5D6E-409C-BE32-E72D297353CC}">
              <c16:uniqueId val="{00000002-8B2F-4A2F-8E83-E535643636B0}"/>
            </c:ext>
          </c:extLst>
        </c:ser>
        <c:ser>
          <c:idx val="3"/>
          <c:order val="3"/>
          <c:tx>
            <c:v>Wood processing and furniture manufacturing</c:v>
          </c:tx>
          <c:spPr>
            <a:ln w="38100" cap="rnd">
              <a:solidFill>
                <a:schemeClr val="accent4"/>
              </a:solidFill>
              <a:round/>
            </a:ln>
            <a:effectLst/>
          </c:spPr>
          <c:marker>
            <c:symbol val="circle"/>
            <c:size val="5"/>
            <c:spPr>
              <a:solidFill>
                <a:schemeClr val="accent4"/>
              </a:solidFill>
              <a:ln w="38100">
                <a:solidFill>
                  <a:schemeClr val="accent4"/>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区位基尼系数!$B$5:$H$5</c:f>
              <c:numCache>
                <c:formatCode>0.000_ </c:formatCode>
                <c:ptCount val="7"/>
                <c:pt idx="0">
                  <c:v>0.38623076923076888</c:v>
                </c:pt>
                <c:pt idx="1">
                  <c:v>0.46789655172413785</c:v>
                </c:pt>
                <c:pt idx="2">
                  <c:v>0.46458620689655089</c:v>
                </c:pt>
                <c:pt idx="3">
                  <c:v>0.6199310344827581</c:v>
                </c:pt>
                <c:pt idx="4">
                  <c:v>0.62768965517241382</c:v>
                </c:pt>
                <c:pt idx="5">
                  <c:v>0.60166666666666591</c:v>
                </c:pt>
                <c:pt idx="6">
                  <c:v>0.62073333333333358</c:v>
                </c:pt>
              </c:numCache>
            </c:numRef>
          </c:val>
          <c:smooth val="0"/>
          <c:extLst>
            <c:ext xmlns:c16="http://schemas.microsoft.com/office/drawing/2014/chart" uri="{C3380CC4-5D6E-409C-BE32-E72D297353CC}">
              <c16:uniqueId val="{00000003-8B2F-4A2F-8E83-E535643636B0}"/>
            </c:ext>
          </c:extLst>
        </c:ser>
        <c:ser>
          <c:idx val="4"/>
          <c:order val="4"/>
          <c:tx>
            <c:v>Papermaking, printing and cultural and educational supplies manufacturing</c:v>
          </c:tx>
          <c:spPr>
            <a:ln w="38100" cap="rnd">
              <a:solidFill>
                <a:schemeClr val="accent5"/>
              </a:solidFill>
              <a:round/>
            </a:ln>
            <a:effectLst/>
          </c:spPr>
          <c:marker>
            <c:symbol val="circle"/>
            <c:size val="5"/>
            <c:spPr>
              <a:solidFill>
                <a:schemeClr val="accent5"/>
              </a:solidFill>
              <a:ln w="38100">
                <a:solidFill>
                  <a:schemeClr val="accent5"/>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区位基尼系数!$B$6:$H$6</c:f>
              <c:numCache>
                <c:formatCode>0.000_ </c:formatCode>
                <c:ptCount val="7"/>
                <c:pt idx="0">
                  <c:v>0.44169230769230744</c:v>
                </c:pt>
                <c:pt idx="1">
                  <c:v>0.51706896551724157</c:v>
                </c:pt>
                <c:pt idx="2">
                  <c:v>0.54127586206896505</c:v>
                </c:pt>
                <c:pt idx="3">
                  <c:v>0.59224137931034404</c:v>
                </c:pt>
                <c:pt idx="4">
                  <c:v>0.63124137931034507</c:v>
                </c:pt>
                <c:pt idx="5">
                  <c:v>0.61833333333333262</c:v>
                </c:pt>
                <c:pt idx="6">
                  <c:v>0.65973333333333239</c:v>
                </c:pt>
              </c:numCache>
            </c:numRef>
          </c:val>
          <c:smooth val="0"/>
          <c:extLst>
            <c:ext xmlns:c16="http://schemas.microsoft.com/office/drawing/2014/chart" uri="{C3380CC4-5D6E-409C-BE32-E72D297353CC}">
              <c16:uniqueId val="{00000004-8B2F-4A2F-8E83-E535643636B0}"/>
            </c:ext>
          </c:extLst>
        </c:ser>
        <c:dLbls>
          <c:showLegendKey val="0"/>
          <c:showVal val="0"/>
          <c:showCatName val="0"/>
          <c:showSerName val="0"/>
          <c:showPercent val="0"/>
          <c:showBubbleSize val="0"/>
        </c:dLbls>
        <c:marker val="1"/>
        <c:smooth val="0"/>
        <c:axId val="-1382243968"/>
        <c:axId val="-1382248864"/>
      </c:lineChart>
      <c:catAx>
        <c:axId val="-138224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2248864"/>
        <c:crosses val="autoZero"/>
        <c:auto val="1"/>
        <c:lblAlgn val="ctr"/>
        <c:lblOffset val="100"/>
        <c:noMultiLvlLbl val="0"/>
      </c:catAx>
      <c:valAx>
        <c:axId val="-1382248864"/>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2243968"/>
        <c:crosses val="autoZero"/>
        <c:crossBetween val="between"/>
        <c:majorUnit val="0.1"/>
      </c:valAx>
      <c:spPr>
        <a:noFill/>
        <a:ln>
          <a:noFill/>
        </a:ln>
        <a:effectLst/>
      </c:spPr>
    </c:plotArea>
    <c:legend>
      <c:legendPos val="r"/>
      <c:layout>
        <c:manualLayout>
          <c:xMode val="edge"/>
          <c:yMode val="edge"/>
          <c:x val="0.64889244710333005"/>
          <c:y val="0.18472661859151376"/>
          <c:w val="0.33769973166761974"/>
          <c:h val="0.7515086866646679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de-D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Sheet1!$A$2:$B$8</c:f>
              <c:multiLvlStrCache>
                <c:ptCount val="7"/>
                <c:lvl>
                  <c:pt idx="0">
                    <c:v>1987 </c:v>
                  </c:pt>
                  <c:pt idx="1">
                    <c:v>1992 </c:v>
                  </c:pt>
                  <c:pt idx="2">
                    <c:v>1997 </c:v>
                  </c:pt>
                  <c:pt idx="3">
                    <c:v>2002 </c:v>
                  </c:pt>
                  <c:pt idx="4">
                    <c:v>2007 </c:v>
                  </c:pt>
                  <c:pt idx="5">
                    <c:v>2012 </c:v>
                  </c:pt>
                  <c:pt idx="6">
                    <c:v>2017 </c:v>
                  </c:pt>
                </c:lvl>
                <c:lvl>
                  <c:pt idx="0">
                    <c:v>Food manufacturing and tobacco processing industry</c:v>
                  </c:pt>
                </c:lvl>
              </c:multiLvlStrCache>
            </c:multiLvlStrRef>
          </c:cat>
          <c:val>
            <c:numRef>
              <c:f>Sheet1!$C$2:$C$8</c:f>
              <c:numCache>
                <c:formatCode>0.000_);[Red]\(0.000\)</c:formatCode>
                <c:ptCount val="7"/>
                <c:pt idx="0">
                  <c:v>0.39680890910872313</c:v>
                </c:pt>
                <c:pt idx="1">
                  <c:v>0.42329769827608854</c:v>
                </c:pt>
                <c:pt idx="2">
                  <c:v>0.3551278298584773</c:v>
                </c:pt>
                <c:pt idx="3">
                  <c:v>0.51453333156754266</c:v>
                </c:pt>
                <c:pt idx="4">
                  <c:v>0.42558948536751923</c:v>
                </c:pt>
                <c:pt idx="5">
                  <c:v>0.3790833758544801</c:v>
                </c:pt>
                <c:pt idx="6">
                  <c:v>0.3914636687001421</c:v>
                </c:pt>
              </c:numCache>
            </c:numRef>
          </c:val>
          <c:extLst>
            <c:ext xmlns:c16="http://schemas.microsoft.com/office/drawing/2014/chart" uri="{C3380CC4-5D6E-409C-BE32-E72D297353CC}">
              <c16:uniqueId val="{00000000-DBCA-49BD-BC3C-CB962C4710A7}"/>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Sheet1!$A$2:$B$8</c:f>
              <c:multiLvlStrCache>
                <c:ptCount val="7"/>
                <c:lvl>
                  <c:pt idx="0">
                    <c:v>1987 </c:v>
                  </c:pt>
                  <c:pt idx="1">
                    <c:v>1992 </c:v>
                  </c:pt>
                  <c:pt idx="2">
                    <c:v>1997 </c:v>
                  </c:pt>
                  <c:pt idx="3">
                    <c:v>2002 </c:v>
                  </c:pt>
                  <c:pt idx="4">
                    <c:v>2007 </c:v>
                  </c:pt>
                  <c:pt idx="5">
                    <c:v>2012 </c:v>
                  </c:pt>
                  <c:pt idx="6">
                    <c:v>2017 </c:v>
                  </c:pt>
                </c:lvl>
                <c:lvl>
                  <c:pt idx="0">
                    <c:v>Food manufacturing and tobacco processing industry</c:v>
                  </c:pt>
                </c:lvl>
              </c:multiLvlStrCache>
            </c:multiLvlStrRef>
          </c:cat>
          <c:val>
            <c:numRef>
              <c:f>Sheet1!$D$2:$D$8</c:f>
              <c:numCache>
                <c:formatCode>0.000_);[Red]\(0.000\)</c:formatCode>
                <c:ptCount val="7"/>
                <c:pt idx="0">
                  <c:v>0.24267929822214573</c:v>
                </c:pt>
                <c:pt idx="1">
                  <c:v>0.20655356794690355</c:v>
                </c:pt>
                <c:pt idx="2">
                  <c:v>0.26860410676289026</c:v>
                </c:pt>
                <c:pt idx="3">
                  <c:v>0.20495921223989744</c:v>
                </c:pt>
                <c:pt idx="4">
                  <c:v>0.24550985226581135</c:v>
                </c:pt>
                <c:pt idx="5">
                  <c:v>0.24387232220679034</c:v>
                </c:pt>
                <c:pt idx="6">
                  <c:v>0.28543047073237615</c:v>
                </c:pt>
              </c:numCache>
            </c:numRef>
          </c:val>
          <c:extLst>
            <c:ext xmlns:c16="http://schemas.microsoft.com/office/drawing/2014/chart" uri="{C3380CC4-5D6E-409C-BE32-E72D297353CC}">
              <c16:uniqueId val="{00000001-DBCA-49BD-BC3C-CB962C4710A7}"/>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Sheet1!$A$2:$B$8</c:f>
              <c:multiLvlStrCache>
                <c:ptCount val="7"/>
                <c:lvl>
                  <c:pt idx="0">
                    <c:v>1987 </c:v>
                  </c:pt>
                  <c:pt idx="1">
                    <c:v>1992 </c:v>
                  </c:pt>
                  <c:pt idx="2">
                    <c:v>1997 </c:v>
                  </c:pt>
                  <c:pt idx="3">
                    <c:v>2002 </c:v>
                  </c:pt>
                  <c:pt idx="4">
                    <c:v>2007 </c:v>
                  </c:pt>
                  <c:pt idx="5">
                    <c:v>2012 </c:v>
                  </c:pt>
                  <c:pt idx="6">
                    <c:v>2017 </c:v>
                  </c:pt>
                </c:lvl>
                <c:lvl>
                  <c:pt idx="0">
                    <c:v>Food manufacturing and tobacco processing industry</c:v>
                  </c:pt>
                </c:lvl>
              </c:multiLvlStrCache>
            </c:multiLvlStrRef>
          </c:cat>
          <c:val>
            <c:numRef>
              <c:f>Sheet1!$E$2:$E$8</c:f>
              <c:numCache>
                <c:formatCode>0.000_);[Red]\(0.000\)</c:formatCode>
                <c:ptCount val="7"/>
                <c:pt idx="0">
                  <c:v>0.23490148438540409</c:v>
                </c:pt>
                <c:pt idx="1">
                  <c:v>0.28359426176723496</c:v>
                </c:pt>
                <c:pt idx="2">
                  <c:v>0.28115713150646904</c:v>
                </c:pt>
                <c:pt idx="3">
                  <c:v>0.19858575926045158</c:v>
                </c:pt>
                <c:pt idx="4">
                  <c:v>0.2551887548495605</c:v>
                </c:pt>
                <c:pt idx="5">
                  <c:v>0.25920622712482067</c:v>
                </c:pt>
                <c:pt idx="6">
                  <c:v>0.26737187407470425</c:v>
                </c:pt>
              </c:numCache>
            </c:numRef>
          </c:val>
          <c:extLst>
            <c:ext xmlns:c16="http://schemas.microsoft.com/office/drawing/2014/chart" uri="{C3380CC4-5D6E-409C-BE32-E72D297353CC}">
              <c16:uniqueId val="{00000002-DBCA-49BD-BC3C-CB962C4710A7}"/>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Sheet1!$A$2:$B$8</c:f>
              <c:multiLvlStrCache>
                <c:ptCount val="7"/>
                <c:lvl>
                  <c:pt idx="0">
                    <c:v>1987 </c:v>
                  </c:pt>
                  <c:pt idx="1">
                    <c:v>1992 </c:v>
                  </c:pt>
                  <c:pt idx="2">
                    <c:v>1997 </c:v>
                  </c:pt>
                  <c:pt idx="3">
                    <c:v>2002 </c:v>
                  </c:pt>
                  <c:pt idx="4">
                    <c:v>2007 </c:v>
                  </c:pt>
                  <c:pt idx="5">
                    <c:v>2012 </c:v>
                  </c:pt>
                  <c:pt idx="6">
                    <c:v>2017 </c:v>
                  </c:pt>
                </c:lvl>
                <c:lvl>
                  <c:pt idx="0">
                    <c:v>Food manufacturing and tobacco processing industry</c:v>
                  </c:pt>
                </c:lvl>
              </c:multiLvlStrCache>
            </c:multiLvlStrRef>
          </c:cat>
          <c:val>
            <c:numRef>
              <c:f>Sheet1!$F$2:$F$8</c:f>
              <c:numCache>
                <c:formatCode>0.000_);[Red]\(0.000\)</c:formatCode>
                <c:ptCount val="7"/>
                <c:pt idx="0">
                  <c:v>0.12561030828372699</c:v>
                </c:pt>
                <c:pt idx="1">
                  <c:v>8.6554472009772912E-2</c:v>
                </c:pt>
                <c:pt idx="2">
                  <c:v>9.5110931872163212E-2</c:v>
                </c:pt>
                <c:pt idx="3">
                  <c:v>8.1921696932108462E-2</c:v>
                </c:pt>
                <c:pt idx="4">
                  <c:v>7.3711907517108932E-2</c:v>
                </c:pt>
                <c:pt idx="5">
                  <c:v>0.11783807481390876</c:v>
                </c:pt>
                <c:pt idx="6">
                  <c:v>5.5733986492777658E-2</c:v>
                </c:pt>
              </c:numCache>
            </c:numRef>
          </c:val>
          <c:extLst>
            <c:ext xmlns:c16="http://schemas.microsoft.com/office/drawing/2014/chart" uri="{C3380CC4-5D6E-409C-BE32-E72D297353CC}">
              <c16:uniqueId val="{00000003-DBCA-49BD-BC3C-CB962C4710A7}"/>
            </c:ext>
          </c:extLst>
        </c:ser>
        <c:dLbls>
          <c:showLegendKey val="0"/>
          <c:showVal val="0"/>
          <c:showCatName val="0"/>
          <c:showSerName val="0"/>
          <c:showPercent val="0"/>
          <c:showBubbleSize val="0"/>
        </c:dLbls>
        <c:gapWidth val="150"/>
        <c:overlap val="100"/>
        <c:axId val="-1382250496"/>
        <c:axId val="-1382252672"/>
      </c:barChart>
      <c:catAx>
        <c:axId val="-1382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52672"/>
        <c:crosses val="autoZero"/>
        <c:auto val="1"/>
        <c:lblAlgn val="ctr"/>
        <c:lblOffset val="100"/>
        <c:noMultiLvlLbl val="0"/>
      </c:catAx>
      <c:valAx>
        <c:axId val="-1382252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5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Sheet1!$A$9:$B$15</c:f>
              <c:multiLvlStrCache>
                <c:ptCount val="7"/>
                <c:lvl>
                  <c:pt idx="0">
                    <c:v>1987 </c:v>
                  </c:pt>
                  <c:pt idx="1">
                    <c:v>1992 </c:v>
                  </c:pt>
                  <c:pt idx="2">
                    <c:v>1997 </c:v>
                  </c:pt>
                  <c:pt idx="3">
                    <c:v>2002 </c:v>
                  </c:pt>
                  <c:pt idx="4">
                    <c:v>2007 </c:v>
                  </c:pt>
                  <c:pt idx="5">
                    <c:v>2012 </c:v>
                  </c:pt>
                  <c:pt idx="6">
                    <c:v>2017 </c:v>
                  </c:pt>
                </c:lvl>
                <c:lvl>
                  <c:pt idx="0">
                    <c:v>Textile industry</c:v>
                  </c:pt>
                </c:lvl>
              </c:multiLvlStrCache>
            </c:multiLvlStrRef>
          </c:cat>
          <c:val>
            <c:numRef>
              <c:f>Sheet1!$C$9:$C$15</c:f>
              <c:numCache>
                <c:formatCode>0.000_);[Red]\(0.000\)</c:formatCode>
                <c:ptCount val="7"/>
                <c:pt idx="0">
                  <c:v>0.65201774161211812</c:v>
                </c:pt>
                <c:pt idx="1">
                  <c:v>0.68077743653838851</c:v>
                </c:pt>
                <c:pt idx="2">
                  <c:v>0.6866021022614176</c:v>
                </c:pt>
                <c:pt idx="3">
                  <c:v>0.76745963961226316</c:v>
                </c:pt>
                <c:pt idx="4">
                  <c:v>0.77506826934250572</c:v>
                </c:pt>
                <c:pt idx="5">
                  <c:v>0.72062882856535759</c:v>
                </c:pt>
                <c:pt idx="6">
                  <c:v>0.71044105027400917</c:v>
                </c:pt>
              </c:numCache>
            </c:numRef>
          </c:val>
          <c:extLst>
            <c:ext xmlns:c16="http://schemas.microsoft.com/office/drawing/2014/chart" uri="{C3380CC4-5D6E-409C-BE32-E72D297353CC}">
              <c16:uniqueId val="{00000000-4E89-4417-BF0F-32BD3A3AD479}"/>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Sheet1!$A$9:$B$15</c:f>
              <c:multiLvlStrCache>
                <c:ptCount val="7"/>
                <c:lvl>
                  <c:pt idx="0">
                    <c:v>1987 </c:v>
                  </c:pt>
                  <c:pt idx="1">
                    <c:v>1992 </c:v>
                  </c:pt>
                  <c:pt idx="2">
                    <c:v>1997 </c:v>
                  </c:pt>
                  <c:pt idx="3">
                    <c:v>2002 </c:v>
                  </c:pt>
                  <c:pt idx="4">
                    <c:v>2007 </c:v>
                  </c:pt>
                  <c:pt idx="5">
                    <c:v>2012 </c:v>
                  </c:pt>
                  <c:pt idx="6">
                    <c:v>2017 </c:v>
                  </c:pt>
                </c:lvl>
                <c:lvl>
                  <c:pt idx="0">
                    <c:v>Textile industry</c:v>
                  </c:pt>
                </c:lvl>
              </c:multiLvlStrCache>
            </c:multiLvlStrRef>
          </c:cat>
          <c:val>
            <c:numRef>
              <c:f>Sheet1!$D$9:$D$15</c:f>
              <c:numCache>
                <c:formatCode>0.000_);[Red]\(0.000\)</c:formatCode>
                <c:ptCount val="7"/>
                <c:pt idx="0">
                  <c:v>0.16332342004178504</c:v>
                </c:pt>
                <c:pt idx="1">
                  <c:v>0.170864016123772</c:v>
                </c:pt>
                <c:pt idx="2">
                  <c:v>0.19271877056139994</c:v>
                </c:pt>
                <c:pt idx="3">
                  <c:v>0.14039759223212434</c:v>
                </c:pt>
                <c:pt idx="4">
                  <c:v>0.14066400427681591</c:v>
                </c:pt>
                <c:pt idx="5">
                  <c:v>0.17439744787053194</c:v>
                </c:pt>
                <c:pt idx="6">
                  <c:v>0.21110171692447627</c:v>
                </c:pt>
              </c:numCache>
            </c:numRef>
          </c:val>
          <c:extLst>
            <c:ext xmlns:c16="http://schemas.microsoft.com/office/drawing/2014/chart" uri="{C3380CC4-5D6E-409C-BE32-E72D297353CC}">
              <c16:uniqueId val="{00000001-4E89-4417-BF0F-32BD3A3AD479}"/>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Sheet1!$A$9:$B$15</c:f>
              <c:multiLvlStrCache>
                <c:ptCount val="7"/>
                <c:lvl>
                  <c:pt idx="0">
                    <c:v>1987 </c:v>
                  </c:pt>
                  <c:pt idx="1">
                    <c:v>1992 </c:v>
                  </c:pt>
                  <c:pt idx="2">
                    <c:v>1997 </c:v>
                  </c:pt>
                  <c:pt idx="3">
                    <c:v>2002 </c:v>
                  </c:pt>
                  <c:pt idx="4">
                    <c:v>2007 </c:v>
                  </c:pt>
                  <c:pt idx="5">
                    <c:v>2012 </c:v>
                  </c:pt>
                  <c:pt idx="6">
                    <c:v>2017 </c:v>
                  </c:pt>
                </c:lvl>
                <c:lvl>
                  <c:pt idx="0">
                    <c:v>Textile industry</c:v>
                  </c:pt>
                </c:lvl>
              </c:multiLvlStrCache>
            </c:multiLvlStrRef>
          </c:cat>
          <c:val>
            <c:numRef>
              <c:f>Sheet1!$E$9:$E$15</c:f>
              <c:numCache>
                <c:formatCode>0.000_);[Red]\(0.000\)</c:formatCode>
                <c:ptCount val="7"/>
                <c:pt idx="0">
                  <c:v>0.11339251790895215</c:v>
                </c:pt>
                <c:pt idx="1">
                  <c:v>0.10609210097068561</c:v>
                </c:pt>
                <c:pt idx="2">
                  <c:v>8.1079165009826357E-2</c:v>
                </c:pt>
                <c:pt idx="3">
                  <c:v>5.635556420193033E-2</c:v>
                </c:pt>
                <c:pt idx="4">
                  <c:v>6.2809486703763684E-2</c:v>
                </c:pt>
                <c:pt idx="5">
                  <c:v>8.671503020015979E-2</c:v>
                </c:pt>
                <c:pt idx="6">
                  <c:v>6.5863663010240867E-2</c:v>
                </c:pt>
              </c:numCache>
            </c:numRef>
          </c:val>
          <c:extLst>
            <c:ext xmlns:c16="http://schemas.microsoft.com/office/drawing/2014/chart" uri="{C3380CC4-5D6E-409C-BE32-E72D297353CC}">
              <c16:uniqueId val="{00000002-4E89-4417-BF0F-32BD3A3AD479}"/>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Sheet1!$A$9:$B$15</c:f>
              <c:multiLvlStrCache>
                <c:ptCount val="7"/>
                <c:lvl>
                  <c:pt idx="0">
                    <c:v>1987 </c:v>
                  </c:pt>
                  <c:pt idx="1">
                    <c:v>1992 </c:v>
                  </c:pt>
                  <c:pt idx="2">
                    <c:v>1997 </c:v>
                  </c:pt>
                  <c:pt idx="3">
                    <c:v>2002 </c:v>
                  </c:pt>
                  <c:pt idx="4">
                    <c:v>2007 </c:v>
                  </c:pt>
                  <c:pt idx="5">
                    <c:v>2012 </c:v>
                  </c:pt>
                  <c:pt idx="6">
                    <c:v>2017 </c:v>
                  </c:pt>
                </c:lvl>
                <c:lvl>
                  <c:pt idx="0">
                    <c:v>Textile industry</c:v>
                  </c:pt>
                </c:lvl>
              </c:multiLvlStrCache>
            </c:multiLvlStrRef>
          </c:cat>
          <c:val>
            <c:numRef>
              <c:f>Sheet1!$F$9:$F$15</c:f>
              <c:numCache>
                <c:formatCode>0.000_);[Red]\(0.000\)</c:formatCode>
                <c:ptCount val="7"/>
                <c:pt idx="0">
                  <c:v>7.1266320437144648E-2</c:v>
                </c:pt>
                <c:pt idx="1">
                  <c:v>4.2266446367153668E-2</c:v>
                </c:pt>
                <c:pt idx="2">
                  <c:v>3.9599962167356131E-2</c:v>
                </c:pt>
                <c:pt idx="3">
                  <c:v>3.5787203953682394E-2</c:v>
                </c:pt>
                <c:pt idx="4">
                  <c:v>2.1458239676914407E-2</c:v>
                </c:pt>
                <c:pt idx="5">
                  <c:v>1.8258693363950518E-2</c:v>
                </c:pt>
                <c:pt idx="6">
                  <c:v>1.2593569791273712E-2</c:v>
                </c:pt>
              </c:numCache>
            </c:numRef>
          </c:val>
          <c:extLst>
            <c:ext xmlns:c16="http://schemas.microsoft.com/office/drawing/2014/chart" uri="{C3380CC4-5D6E-409C-BE32-E72D297353CC}">
              <c16:uniqueId val="{00000003-4E89-4417-BF0F-32BD3A3AD479}"/>
            </c:ext>
          </c:extLst>
        </c:ser>
        <c:dLbls>
          <c:showLegendKey val="0"/>
          <c:showVal val="0"/>
          <c:showCatName val="0"/>
          <c:showSerName val="0"/>
          <c:showPercent val="0"/>
          <c:showBubbleSize val="0"/>
        </c:dLbls>
        <c:gapWidth val="150"/>
        <c:overlap val="100"/>
        <c:axId val="-1382255392"/>
        <c:axId val="-1382247232"/>
      </c:barChart>
      <c:catAx>
        <c:axId val="-138225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47232"/>
        <c:crosses val="autoZero"/>
        <c:auto val="1"/>
        <c:lblAlgn val="ctr"/>
        <c:lblOffset val="100"/>
        <c:noMultiLvlLbl val="0"/>
      </c:catAx>
      <c:valAx>
        <c:axId val="-1382247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5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Sheet1!$A$16:$B$22</c:f>
              <c:multiLvlStrCache>
                <c:ptCount val="7"/>
                <c:lvl>
                  <c:pt idx="0">
                    <c:v>1987 </c:v>
                  </c:pt>
                  <c:pt idx="1">
                    <c:v>1992 </c:v>
                  </c:pt>
                  <c:pt idx="2">
                    <c:v>1997 </c:v>
                  </c:pt>
                  <c:pt idx="3">
                    <c:v>2002 </c:v>
                  </c:pt>
                  <c:pt idx="4">
                    <c:v>2007 </c:v>
                  </c:pt>
                  <c:pt idx="5">
                    <c:v>2012 </c:v>
                  </c:pt>
                  <c:pt idx="6">
                    <c:v>2017 </c:v>
                  </c:pt>
                </c:lvl>
                <c:lvl>
                  <c:pt idx="0">
                    <c:v>Clothing, leather, down and its products industry</c:v>
                  </c:pt>
                </c:lvl>
              </c:multiLvlStrCache>
            </c:multiLvlStrRef>
          </c:cat>
          <c:val>
            <c:numRef>
              <c:f>Sheet1!$C$16:$C$22</c:f>
              <c:numCache>
                <c:formatCode>0.000_);[Red]\(0.000\)</c:formatCode>
                <c:ptCount val="7"/>
                <c:pt idx="0">
                  <c:v>0.57303071812938611</c:v>
                </c:pt>
                <c:pt idx="1">
                  <c:v>0.75811772503965658</c:v>
                </c:pt>
                <c:pt idx="2">
                  <c:v>0.75920420927822341</c:v>
                </c:pt>
                <c:pt idx="3">
                  <c:v>0.80794718605834381</c:v>
                </c:pt>
                <c:pt idx="4">
                  <c:v>0.80621152230815418</c:v>
                </c:pt>
                <c:pt idx="5">
                  <c:v>0.75823801011126302</c:v>
                </c:pt>
                <c:pt idx="6">
                  <c:v>0.74283670472626484</c:v>
                </c:pt>
              </c:numCache>
            </c:numRef>
          </c:val>
          <c:extLst>
            <c:ext xmlns:c16="http://schemas.microsoft.com/office/drawing/2014/chart" uri="{C3380CC4-5D6E-409C-BE32-E72D297353CC}">
              <c16:uniqueId val="{00000000-E8D4-4DCD-B2D0-39F7530E0F11}"/>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Sheet1!$A$16:$B$22</c:f>
              <c:multiLvlStrCache>
                <c:ptCount val="7"/>
                <c:lvl>
                  <c:pt idx="0">
                    <c:v>1987 </c:v>
                  </c:pt>
                  <c:pt idx="1">
                    <c:v>1992 </c:v>
                  </c:pt>
                  <c:pt idx="2">
                    <c:v>1997 </c:v>
                  </c:pt>
                  <c:pt idx="3">
                    <c:v>2002 </c:v>
                  </c:pt>
                  <c:pt idx="4">
                    <c:v>2007 </c:v>
                  </c:pt>
                  <c:pt idx="5">
                    <c:v>2012 </c:v>
                  </c:pt>
                  <c:pt idx="6">
                    <c:v>2017 </c:v>
                  </c:pt>
                </c:lvl>
                <c:lvl>
                  <c:pt idx="0">
                    <c:v>Clothing, leather, down and its products industry</c:v>
                  </c:pt>
                </c:lvl>
              </c:multiLvlStrCache>
            </c:multiLvlStrRef>
          </c:cat>
          <c:val>
            <c:numRef>
              <c:f>Sheet1!$D$16:$D$22</c:f>
              <c:numCache>
                <c:formatCode>0.000_);[Red]\(0.000\)</c:formatCode>
                <c:ptCount val="7"/>
                <c:pt idx="0">
                  <c:v>0.22818138572742436</c:v>
                </c:pt>
                <c:pt idx="1">
                  <c:v>9.9752736853734245E-2</c:v>
                </c:pt>
                <c:pt idx="2">
                  <c:v>0.12896347138613806</c:v>
                </c:pt>
                <c:pt idx="3">
                  <c:v>0.12649557353411145</c:v>
                </c:pt>
                <c:pt idx="4">
                  <c:v>0.12299246269137183</c:v>
                </c:pt>
                <c:pt idx="5">
                  <c:v>0.15334874656595884</c:v>
                </c:pt>
                <c:pt idx="6">
                  <c:v>0.20627362334918675</c:v>
                </c:pt>
              </c:numCache>
            </c:numRef>
          </c:val>
          <c:extLst>
            <c:ext xmlns:c16="http://schemas.microsoft.com/office/drawing/2014/chart" uri="{C3380CC4-5D6E-409C-BE32-E72D297353CC}">
              <c16:uniqueId val="{00000001-E8D4-4DCD-B2D0-39F7530E0F11}"/>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Sheet1!$A$16:$B$22</c:f>
              <c:multiLvlStrCache>
                <c:ptCount val="7"/>
                <c:lvl>
                  <c:pt idx="0">
                    <c:v>1987 </c:v>
                  </c:pt>
                  <c:pt idx="1">
                    <c:v>1992 </c:v>
                  </c:pt>
                  <c:pt idx="2">
                    <c:v>1997 </c:v>
                  </c:pt>
                  <c:pt idx="3">
                    <c:v>2002 </c:v>
                  </c:pt>
                  <c:pt idx="4">
                    <c:v>2007 </c:v>
                  </c:pt>
                  <c:pt idx="5">
                    <c:v>2012 </c:v>
                  </c:pt>
                  <c:pt idx="6">
                    <c:v>2017 </c:v>
                  </c:pt>
                </c:lvl>
                <c:lvl>
                  <c:pt idx="0">
                    <c:v>Clothing, leather, down and its products industry</c:v>
                  </c:pt>
                </c:lvl>
              </c:multiLvlStrCache>
            </c:multiLvlStrRef>
          </c:cat>
          <c:val>
            <c:numRef>
              <c:f>Sheet1!$E$16:$E$22</c:f>
              <c:numCache>
                <c:formatCode>0.000_);[Red]\(0.000\)</c:formatCode>
                <c:ptCount val="7"/>
                <c:pt idx="0">
                  <c:v>0.11006513013190861</c:v>
                </c:pt>
                <c:pt idx="1">
                  <c:v>7.7888285182178343E-2</c:v>
                </c:pt>
                <c:pt idx="2">
                  <c:v>5.9756317707302546E-2</c:v>
                </c:pt>
                <c:pt idx="3">
                  <c:v>2.4467175077500656E-2</c:v>
                </c:pt>
                <c:pt idx="4">
                  <c:v>3.0664699298702854E-2</c:v>
                </c:pt>
                <c:pt idx="5">
                  <c:v>5.5028461629891959E-2</c:v>
                </c:pt>
                <c:pt idx="6">
                  <c:v>3.7956962553913065E-2</c:v>
                </c:pt>
              </c:numCache>
            </c:numRef>
          </c:val>
          <c:extLst>
            <c:ext xmlns:c16="http://schemas.microsoft.com/office/drawing/2014/chart" uri="{C3380CC4-5D6E-409C-BE32-E72D297353CC}">
              <c16:uniqueId val="{00000002-E8D4-4DCD-B2D0-39F7530E0F11}"/>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Sheet1!$A$16:$B$22</c:f>
              <c:multiLvlStrCache>
                <c:ptCount val="7"/>
                <c:lvl>
                  <c:pt idx="0">
                    <c:v>1987 </c:v>
                  </c:pt>
                  <c:pt idx="1">
                    <c:v>1992 </c:v>
                  </c:pt>
                  <c:pt idx="2">
                    <c:v>1997 </c:v>
                  </c:pt>
                  <c:pt idx="3">
                    <c:v>2002 </c:v>
                  </c:pt>
                  <c:pt idx="4">
                    <c:v>2007 </c:v>
                  </c:pt>
                  <c:pt idx="5">
                    <c:v>2012 </c:v>
                  </c:pt>
                  <c:pt idx="6">
                    <c:v>2017 </c:v>
                  </c:pt>
                </c:lvl>
                <c:lvl>
                  <c:pt idx="0">
                    <c:v>Clothing, leather, down and its products industry</c:v>
                  </c:pt>
                </c:lvl>
              </c:multiLvlStrCache>
            </c:multiLvlStrRef>
          </c:cat>
          <c:val>
            <c:numRef>
              <c:f>Sheet1!$F$16:$F$22</c:f>
              <c:numCache>
                <c:formatCode>0.000_);[Red]\(0.000\)</c:formatCode>
                <c:ptCount val="7"/>
                <c:pt idx="0">
                  <c:v>8.8722766011280985E-2</c:v>
                </c:pt>
                <c:pt idx="1">
                  <c:v>6.4241252924430864E-2</c:v>
                </c:pt>
                <c:pt idx="2">
                  <c:v>5.2076001628335915E-2</c:v>
                </c:pt>
                <c:pt idx="3">
                  <c:v>4.1090065330044341E-2</c:v>
                </c:pt>
                <c:pt idx="4">
                  <c:v>4.0131315701771059E-2</c:v>
                </c:pt>
                <c:pt idx="5">
                  <c:v>3.3384781692886098E-2</c:v>
                </c:pt>
                <c:pt idx="6">
                  <c:v>1.2932709370635297E-2</c:v>
                </c:pt>
              </c:numCache>
            </c:numRef>
          </c:val>
          <c:extLst>
            <c:ext xmlns:c16="http://schemas.microsoft.com/office/drawing/2014/chart" uri="{C3380CC4-5D6E-409C-BE32-E72D297353CC}">
              <c16:uniqueId val="{00000003-E8D4-4DCD-B2D0-39F7530E0F11}"/>
            </c:ext>
          </c:extLst>
        </c:ser>
        <c:dLbls>
          <c:showLegendKey val="0"/>
          <c:showVal val="0"/>
          <c:showCatName val="0"/>
          <c:showSerName val="0"/>
          <c:showPercent val="0"/>
          <c:showBubbleSize val="0"/>
        </c:dLbls>
        <c:gapWidth val="150"/>
        <c:overlap val="100"/>
        <c:axId val="-1382256480"/>
        <c:axId val="-1382255936"/>
      </c:barChart>
      <c:catAx>
        <c:axId val="-138225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55936"/>
        <c:crosses val="autoZero"/>
        <c:auto val="1"/>
        <c:lblAlgn val="ctr"/>
        <c:lblOffset val="100"/>
        <c:noMultiLvlLbl val="0"/>
      </c:catAx>
      <c:valAx>
        <c:axId val="-1382255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5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Sheet1!$A$23:$B$29</c:f>
              <c:multiLvlStrCache>
                <c:ptCount val="7"/>
                <c:lvl>
                  <c:pt idx="0">
                    <c:v>1987 </c:v>
                  </c:pt>
                  <c:pt idx="1">
                    <c:v>1992 </c:v>
                  </c:pt>
                  <c:pt idx="2">
                    <c:v>1997 </c:v>
                  </c:pt>
                  <c:pt idx="3">
                    <c:v>2002 </c:v>
                  </c:pt>
                  <c:pt idx="4">
                    <c:v>2007 </c:v>
                  </c:pt>
                  <c:pt idx="5">
                    <c:v>2012 </c:v>
                  </c:pt>
                  <c:pt idx="6">
                    <c:v>2017 </c:v>
                  </c:pt>
                </c:lvl>
                <c:lvl>
                  <c:pt idx="0">
                    <c:v>Wood processing and furniture manufacturing </c:v>
                  </c:pt>
                </c:lvl>
              </c:multiLvlStrCache>
            </c:multiLvlStrRef>
          </c:cat>
          <c:val>
            <c:numRef>
              <c:f>Sheet1!$C$23:$C$29</c:f>
              <c:numCache>
                <c:formatCode>0.000_);[Red]\(0.000\)</c:formatCode>
                <c:ptCount val="7"/>
                <c:pt idx="0">
                  <c:v>0.46506483827099743</c:v>
                </c:pt>
                <c:pt idx="1">
                  <c:v>0.52598682605521785</c:v>
                </c:pt>
                <c:pt idx="2">
                  <c:v>0.39611313797245135</c:v>
                </c:pt>
                <c:pt idx="3">
                  <c:v>0.56604577551462221</c:v>
                </c:pt>
                <c:pt idx="4">
                  <c:v>0.60757135510298288</c:v>
                </c:pt>
                <c:pt idx="5">
                  <c:v>0.5084389895304422</c:v>
                </c:pt>
                <c:pt idx="6">
                  <c:v>0.55836883282265426</c:v>
                </c:pt>
              </c:numCache>
            </c:numRef>
          </c:val>
          <c:extLst>
            <c:ext xmlns:c16="http://schemas.microsoft.com/office/drawing/2014/chart" uri="{C3380CC4-5D6E-409C-BE32-E72D297353CC}">
              <c16:uniqueId val="{00000000-DD4B-4333-BC40-0A7C69CE6487}"/>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Sheet1!$A$23:$B$29</c:f>
              <c:multiLvlStrCache>
                <c:ptCount val="7"/>
                <c:lvl>
                  <c:pt idx="0">
                    <c:v>1987 </c:v>
                  </c:pt>
                  <c:pt idx="1">
                    <c:v>1992 </c:v>
                  </c:pt>
                  <c:pt idx="2">
                    <c:v>1997 </c:v>
                  </c:pt>
                  <c:pt idx="3">
                    <c:v>2002 </c:v>
                  </c:pt>
                  <c:pt idx="4">
                    <c:v>2007 </c:v>
                  </c:pt>
                  <c:pt idx="5">
                    <c:v>2012 </c:v>
                  </c:pt>
                  <c:pt idx="6">
                    <c:v>2017 </c:v>
                  </c:pt>
                </c:lvl>
                <c:lvl>
                  <c:pt idx="0">
                    <c:v>Wood processing and furniture manufacturing </c:v>
                  </c:pt>
                </c:lvl>
              </c:multiLvlStrCache>
            </c:multiLvlStrRef>
          </c:cat>
          <c:val>
            <c:numRef>
              <c:f>Sheet1!$D$23:$D$29</c:f>
              <c:numCache>
                <c:formatCode>0.000_);[Red]\(0.000\)</c:formatCode>
                <c:ptCount val="7"/>
                <c:pt idx="0">
                  <c:v>0.17900593007613408</c:v>
                </c:pt>
                <c:pt idx="1">
                  <c:v>0.17793112807219158</c:v>
                </c:pt>
                <c:pt idx="2">
                  <c:v>0.31865366779825594</c:v>
                </c:pt>
                <c:pt idx="3">
                  <c:v>0.24122654319493264</c:v>
                </c:pt>
                <c:pt idx="4">
                  <c:v>0.24545248898242622</c:v>
                </c:pt>
                <c:pt idx="5">
                  <c:v>0.22182071593151984</c:v>
                </c:pt>
                <c:pt idx="6">
                  <c:v>0.24090446698437429</c:v>
                </c:pt>
              </c:numCache>
            </c:numRef>
          </c:val>
          <c:extLst>
            <c:ext xmlns:c16="http://schemas.microsoft.com/office/drawing/2014/chart" uri="{C3380CC4-5D6E-409C-BE32-E72D297353CC}">
              <c16:uniqueId val="{00000001-DD4B-4333-BC40-0A7C69CE6487}"/>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Sheet1!$A$23:$B$29</c:f>
              <c:multiLvlStrCache>
                <c:ptCount val="7"/>
                <c:lvl>
                  <c:pt idx="0">
                    <c:v>1987 </c:v>
                  </c:pt>
                  <c:pt idx="1">
                    <c:v>1992 </c:v>
                  </c:pt>
                  <c:pt idx="2">
                    <c:v>1997 </c:v>
                  </c:pt>
                  <c:pt idx="3">
                    <c:v>2002 </c:v>
                  </c:pt>
                  <c:pt idx="4">
                    <c:v>2007 </c:v>
                  </c:pt>
                  <c:pt idx="5">
                    <c:v>2012 </c:v>
                  </c:pt>
                  <c:pt idx="6">
                    <c:v>2017 </c:v>
                  </c:pt>
                </c:lvl>
                <c:lvl>
                  <c:pt idx="0">
                    <c:v>Wood processing and furniture manufacturing </c:v>
                  </c:pt>
                </c:lvl>
              </c:multiLvlStrCache>
            </c:multiLvlStrRef>
          </c:cat>
          <c:val>
            <c:numRef>
              <c:f>Sheet1!$E$23:$E$29</c:f>
              <c:numCache>
                <c:formatCode>0.000_);[Red]\(0.000\)</c:formatCode>
                <c:ptCount val="7"/>
                <c:pt idx="0">
                  <c:v>0.14877361974383013</c:v>
                </c:pt>
                <c:pt idx="1">
                  <c:v>0.17426665493688148</c:v>
                </c:pt>
                <c:pt idx="2">
                  <c:v>0.13518596860551182</c:v>
                </c:pt>
                <c:pt idx="3">
                  <c:v>8.0306168600328492E-2</c:v>
                </c:pt>
                <c:pt idx="4">
                  <c:v>6.637501148328466E-2</c:v>
                </c:pt>
                <c:pt idx="5">
                  <c:v>0.1404364935162784</c:v>
                </c:pt>
                <c:pt idx="6">
                  <c:v>0.14276163648570583</c:v>
                </c:pt>
              </c:numCache>
            </c:numRef>
          </c:val>
          <c:extLst>
            <c:ext xmlns:c16="http://schemas.microsoft.com/office/drawing/2014/chart" uri="{C3380CC4-5D6E-409C-BE32-E72D297353CC}">
              <c16:uniqueId val="{00000002-DD4B-4333-BC40-0A7C69CE6487}"/>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Sheet1!$A$23:$B$29</c:f>
              <c:multiLvlStrCache>
                <c:ptCount val="7"/>
                <c:lvl>
                  <c:pt idx="0">
                    <c:v>1987 </c:v>
                  </c:pt>
                  <c:pt idx="1">
                    <c:v>1992 </c:v>
                  </c:pt>
                  <c:pt idx="2">
                    <c:v>1997 </c:v>
                  </c:pt>
                  <c:pt idx="3">
                    <c:v>2002 </c:v>
                  </c:pt>
                  <c:pt idx="4">
                    <c:v>2007 </c:v>
                  </c:pt>
                  <c:pt idx="5">
                    <c:v>2012 </c:v>
                  </c:pt>
                  <c:pt idx="6">
                    <c:v>2017 </c:v>
                  </c:pt>
                </c:lvl>
                <c:lvl>
                  <c:pt idx="0">
                    <c:v>Wood processing and furniture manufacturing </c:v>
                  </c:pt>
                </c:lvl>
              </c:multiLvlStrCache>
            </c:multiLvlStrRef>
          </c:cat>
          <c:val>
            <c:numRef>
              <c:f>Sheet1!$F$23:$F$29</c:f>
              <c:numCache>
                <c:formatCode>0.000_);[Red]\(0.000\)</c:formatCode>
                <c:ptCount val="7"/>
                <c:pt idx="0">
                  <c:v>0.20715561190903836</c:v>
                </c:pt>
                <c:pt idx="1">
                  <c:v>0.12181539093570889</c:v>
                </c:pt>
                <c:pt idx="2">
                  <c:v>0.15004722562378103</c:v>
                </c:pt>
                <c:pt idx="3">
                  <c:v>0.11242151269011724</c:v>
                </c:pt>
                <c:pt idx="4">
                  <c:v>8.0601144431306282E-2</c:v>
                </c:pt>
                <c:pt idx="5">
                  <c:v>0.12930380102175965</c:v>
                </c:pt>
                <c:pt idx="6">
                  <c:v>5.7965063707265729E-2</c:v>
                </c:pt>
              </c:numCache>
            </c:numRef>
          </c:val>
          <c:extLst>
            <c:ext xmlns:c16="http://schemas.microsoft.com/office/drawing/2014/chart" uri="{C3380CC4-5D6E-409C-BE32-E72D297353CC}">
              <c16:uniqueId val="{00000003-DD4B-4333-BC40-0A7C69CE6487}"/>
            </c:ext>
          </c:extLst>
        </c:ser>
        <c:dLbls>
          <c:showLegendKey val="0"/>
          <c:showVal val="0"/>
          <c:showCatName val="0"/>
          <c:showSerName val="0"/>
          <c:showPercent val="0"/>
          <c:showBubbleSize val="0"/>
        </c:dLbls>
        <c:gapWidth val="150"/>
        <c:overlap val="100"/>
        <c:axId val="-1382253760"/>
        <c:axId val="-1382246144"/>
      </c:barChart>
      <c:catAx>
        <c:axId val="-138225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46144"/>
        <c:crosses val="autoZero"/>
        <c:auto val="1"/>
        <c:lblAlgn val="ctr"/>
        <c:lblOffset val="100"/>
        <c:noMultiLvlLbl val="0"/>
      </c:catAx>
      <c:valAx>
        <c:axId val="-138224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5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Sheet1!$A$30:$B$36</c:f>
              <c:multiLvlStrCache>
                <c:ptCount val="7"/>
                <c:lvl>
                  <c:pt idx="0">
                    <c:v>1987 </c:v>
                  </c:pt>
                  <c:pt idx="1">
                    <c:v>1992 </c:v>
                  </c:pt>
                  <c:pt idx="2">
                    <c:v>1997 </c:v>
                  </c:pt>
                  <c:pt idx="3">
                    <c:v>2002 </c:v>
                  </c:pt>
                  <c:pt idx="4">
                    <c:v>2007 </c:v>
                  </c:pt>
                  <c:pt idx="5">
                    <c:v>2012 </c:v>
                  </c:pt>
                  <c:pt idx="6">
                    <c:v>2017 </c:v>
                  </c:pt>
                </c:lvl>
                <c:lvl>
                  <c:pt idx="0">
                    <c:v>Papermaking, printing and cultural and educational supplies manufacturing</c:v>
                  </c:pt>
                </c:lvl>
              </c:multiLvlStrCache>
            </c:multiLvlStrRef>
          </c:cat>
          <c:val>
            <c:numRef>
              <c:f>Sheet1!$C$30:$C$36</c:f>
              <c:numCache>
                <c:formatCode>0.000_);[Red]\(0.000\)</c:formatCode>
                <c:ptCount val="7"/>
                <c:pt idx="0">
                  <c:v>0.59284858820403818</c:v>
                </c:pt>
                <c:pt idx="1">
                  <c:v>0.62066550212255922</c:v>
                </c:pt>
                <c:pt idx="2">
                  <c:v>0.61436796692111162</c:v>
                </c:pt>
                <c:pt idx="3">
                  <c:v>0.68039088693609884</c:v>
                </c:pt>
                <c:pt idx="4">
                  <c:v>0.68381749823798654</c:v>
                </c:pt>
                <c:pt idx="5">
                  <c:v>0.66257217381980182</c:v>
                </c:pt>
                <c:pt idx="6">
                  <c:v>0.69122609899968734</c:v>
                </c:pt>
              </c:numCache>
            </c:numRef>
          </c:val>
          <c:extLst>
            <c:ext xmlns:c16="http://schemas.microsoft.com/office/drawing/2014/chart" uri="{C3380CC4-5D6E-409C-BE32-E72D297353CC}">
              <c16:uniqueId val="{00000000-DE94-44A2-A03E-BD69B9245023}"/>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Sheet1!$A$30:$B$36</c:f>
              <c:multiLvlStrCache>
                <c:ptCount val="7"/>
                <c:lvl>
                  <c:pt idx="0">
                    <c:v>1987 </c:v>
                  </c:pt>
                  <c:pt idx="1">
                    <c:v>1992 </c:v>
                  </c:pt>
                  <c:pt idx="2">
                    <c:v>1997 </c:v>
                  </c:pt>
                  <c:pt idx="3">
                    <c:v>2002 </c:v>
                  </c:pt>
                  <c:pt idx="4">
                    <c:v>2007 </c:v>
                  </c:pt>
                  <c:pt idx="5">
                    <c:v>2012 </c:v>
                  </c:pt>
                  <c:pt idx="6">
                    <c:v>2017 </c:v>
                  </c:pt>
                </c:lvl>
                <c:lvl>
                  <c:pt idx="0">
                    <c:v>Papermaking, printing and cultural and educational supplies manufacturing</c:v>
                  </c:pt>
                </c:lvl>
              </c:multiLvlStrCache>
            </c:multiLvlStrRef>
          </c:cat>
          <c:val>
            <c:numRef>
              <c:f>Sheet1!$D$30:$D$36</c:f>
              <c:numCache>
                <c:formatCode>0.000_);[Red]\(0.000\)</c:formatCode>
                <c:ptCount val="7"/>
                <c:pt idx="0">
                  <c:v>0.16585226379747525</c:v>
                </c:pt>
                <c:pt idx="1">
                  <c:v>0.17296225891025302</c:v>
                </c:pt>
                <c:pt idx="2">
                  <c:v>0.21510163193149628</c:v>
                </c:pt>
                <c:pt idx="3">
                  <c:v>0.15901860859839145</c:v>
                </c:pt>
                <c:pt idx="4">
                  <c:v>0.19349281899787737</c:v>
                </c:pt>
                <c:pt idx="5">
                  <c:v>0.17911944897846674</c:v>
                </c:pt>
                <c:pt idx="6">
                  <c:v>0.20388927223035658</c:v>
                </c:pt>
              </c:numCache>
            </c:numRef>
          </c:val>
          <c:extLst>
            <c:ext xmlns:c16="http://schemas.microsoft.com/office/drawing/2014/chart" uri="{C3380CC4-5D6E-409C-BE32-E72D297353CC}">
              <c16:uniqueId val="{00000001-DE94-44A2-A03E-BD69B9245023}"/>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Sheet1!$A$30:$B$36</c:f>
              <c:multiLvlStrCache>
                <c:ptCount val="7"/>
                <c:lvl>
                  <c:pt idx="0">
                    <c:v>1987 </c:v>
                  </c:pt>
                  <c:pt idx="1">
                    <c:v>1992 </c:v>
                  </c:pt>
                  <c:pt idx="2">
                    <c:v>1997 </c:v>
                  </c:pt>
                  <c:pt idx="3">
                    <c:v>2002 </c:v>
                  </c:pt>
                  <c:pt idx="4">
                    <c:v>2007 </c:v>
                  </c:pt>
                  <c:pt idx="5">
                    <c:v>2012 </c:v>
                  </c:pt>
                  <c:pt idx="6">
                    <c:v>2017 </c:v>
                  </c:pt>
                </c:lvl>
                <c:lvl>
                  <c:pt idx="0">
                    <c:v>Papermaking, printing and cultural and educational supplies manufacturing</c:v>
                  </c:pt>
                </c:lvl>
              </c:multiLvlStrCache>
            </c:multiLvlStrRef>
          </c:cat>
          <c:val>
            <c:numRef>
              <c:f>Sheet1!$E$30:$E$36</c:f>
              <c:numCache>
                <c:formatCode>0.000_);[Red]\(0.000\)</c:formatCode>
                <c:ptCount val="7"/>
                <c:pt idx="0">
                  <c:v>0.12791906870039893</c:v>
                </c:pt>
                <c:pt idx="1">
                  <c:v>0.10830018994058989</c:v>
                </c:pt>
                <c:pt idx="2">
                  <c:v>0.11101667535404418</c:v>
                </c:pt>
                <c:pt idx="3">
                  <c:v>0.11021515837656476</c:v>
                </c:pt>
                <c:pt idx="4">
                  <c:v>8.965219395044724E-2</c:v>
                </c:pt>
                <c:pt idx="5">
                  <c:v>0.11926418032629736</c:v>
                </c:pt>
                <c:pt idx="6">
                  <c:v>9.1391046285496672E-2</c:v>
                </c:pt>
              </c:numCache>
            </c:numRef>
          </c:val>
          <c:extLst>
            <c:ext xmlns:c16="http://schemas.microsoft.com/office/drawing/2014/chart" uri="{C3380CC4-5D6E-409C-BE32-E72D297353CC}">
              <c16:uniqueId val="{00000002-DE94-44A2-A03E-BD69B9245023}"/>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Sheet1!$A$30:$B$36</c:f>
              <c:multiLvlStrCache>
                <c:ptCount val="7"/>
                <c:lvl>
                  <c:pt idx="0">
                    <c:v>1987 </c:v>
                  </c:pt>
                  <c:pt idx="1">
                    <c:v>1992 </c:v>
                  </c:pt>
                  <c:pt idx="2">
                    <c:v>1997 </c:v>
                  </c:pt>
                  <c:pt idx="3">
                    <c:v>2002 </c:v>
                  </c:pt>
                  <c:pt idx="4">
                    <c:v>2007 </c:v>
                  </c:pt>
                  <c:pt idx="5">
                    <c:v>2012 </c:v>
                  </c:pt>
                  <c:pt idx="6">
                    <c:v>2017 </c:v>
                  </c:pt>
                </c:lvl>
                <c:lvl>
                  <c:pt idx="0">
                    <c:v>Papermaking, printing and cultural and educational supplies manufacturing</c:v>
                  </c:pt>
                </c:lvl>
              </c:multiLvlStrCache>
            </c:multiLvlStrRef>
          </c:cat>
          <c:val>
            <c:numRef>
              <c:f>Sheet1!$F$30:$F$36</c:f>
              <c:numCache>
                <c:formatCode>0.000_);[Red]\(0.000\)</c:formatCode>
                <c:ptCount val="7"/>
                <c:pt idx="0">
                  <c:v>0.11338007929808762</c:v>
                </c:pt>
                <c:pt idx="1">
                  <c:v>9.8072049026598024E-2</c:v>
                </c:pt>
                <c:pt idx="2">
                  <c:v>5.9513725793347898E-2</c:v>
                </c:pt>
                <c:pt idx="3">
                  <c:v>5.0375346088944659E-2</c:v>
                </c:pt>
                <c:pt idx="4">
                  <c:v>3.3037488813688759E-2</c:v>
                </c:pt>
                <c:pt idx="5">
                  <c:v>3.9044196875434103E-2</c:v>
                </c:pt>
                <c:pt idx="6">
                  <c:v>1.3493582484459421E-2</c:v>
                </c:pt>
              </c:numCache>
            </c:numRef>
          </c:val>
          <c:extLst>
            <c:ext xmlns:c16="http://schemas.microsoft.com/office/drawing/2014/chart" uri="{C3380CC4-5D6E-409C-BE32-E72D297353CC}">
              <c16:uniqueId val="{00000003-DE94-44A2-A03E-BD69B9245023}"/>
            </c:ext>
          </c:extLst>
        </c:ser>
        <c:dLbls>
          <c:showLegendKey val="0"/>
          <c:showVal val="0"/>
          <c:showCatName val="0"/>
          <c:showSerName val="0"/>
          <c:showPercent val="0"/>
          <c:showBubbleSize val="0"/>
        </c:dLbls>
        <c:gapWidth val="150"/>
        <c:overlap val="100"/>
        <c:axId val="-1382242336"/>
        <c:axId val="-1382252128"/>
      </c:barChart>
      <c:catAx>
        <c:axId val="-138224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52128"/>
        <c:crosses val="autoZero"/>
        <c:auto val="1"/>
        <c:lblAlgn val="ctr"/>
        <c:lblOffset val="100"/>
        <c:noMultiLvlLbl val="0"/>
      </c:catAx>
      <c:valAx>
        <c:axId val="-1382252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4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Sheet1!$A$107:$B$113</c:f>
              <c:multiLvlStrCache>
                <c:ptCount val="7"/>
                <c:lvl>
                  <c:pt idx="0">
                    <c:v>1987 </c:v>
                  </c:pt>
                  <c:pt idx="1">
                    <c:v>1992 </c:v>
                  </c:pt>
                  <c:pt idx="2">
                    <c:v>1997 </c:v>
                  </c:pt>
                  <c:pt idx="3">
                    <c:v>2002 </c:v>
                  </c:pt>
                  <c:pt idx="4">
                    <c:v>2007 </c:v>
                  </c:pt>
                  <c:pt idx="5">
                    <c:v>2012 </c:v>
                  </c:pt>
                  <c:pt idx="6">
                    <c:v>2017 </c:v>
                  </c:pt>
                </c:lvl>
                <c:lvl>
                  <c:pt idx="0">
                    <c:v>Other manufacturing</c:v>
                  </c:pt>
                </c:lvl>
              </c:multiLvlStrCache>
            </c:multiLvlStrRef>
          </c:cat>
          <c:val>
            <c:numRef>
              <c:f>Sheet1!$C$107:$C$113</c:f>
              <c:numCache>
                <c:formatCode>0.000_);[Red]\(0.000\)</c:formatCode>
                <c:ptCount val="7"/>
                <c:pt idx="0">
                  <c:v>0.43851959407354346</c:v>
                </c:pt>
                <c:pt idx="1">
                  <c:v>0.48081083979388262</c:v>
                </c:pt>
                <c:pt idx="2">
                  <c:v>0.57625177628887225</c:v>
                </c:pt>
                <c:pt idx="3">
                  <c:v>0.63838592641519443</c:v>
                </c:pt>
                <c:pt idx="4">
                  <c:v>0.70309589207745204</c:v>
                </c:pt>
                <c:pt idx="5">
                  <c:v>0.71156129286353009</c:v>
                </c:pt>
                <c:pt idx="6">
                  <c:v>0.603200197750004</c:v>
                </c:pt>
              </c:numCache>
            </c:numRef>
          </c:val>
          <c:extLst>
            <c:ext xmlns:c16="http://schemas.microsoft.com/office/drawing/2014/chart" uri="{C3380CC4-5D6E-409C-BE32-E72D297353CC}">
              <c16:uniqueId val="{00000000-6B99-4765-9B8C-4DD52414BF7A}"/>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Sheet1!$A$107:$B$113</c:f>
              <c:multiLvlStrCache>
                <c:ptCount val="7"/>
                <c:lvl>
                  <c:pt idx="0">
                    <c:v>1987 </c:v>
                  </c:pt>
                  <c:pt idx="1">
                    <c:v>1992 </c:v>
                  </c:pt>
                  <c:pt idx="2">
                    <c:v>1997 </c:v>
                  </c:pt>
                  <c:pt idx="3">
                    <c:v>2002 </c:v>
                  </c:pt>
                  <c:pt idx="4">
                    <c:v>2007 </c:v>
                  </c:pt>
                  <c:pt idx="5">
                    <c:v>2012 </c:v>
                  </c:pt>
                  <c:pt idx="6">
                    <c:v>2017 </c:v>
                  </c:pt>
                </c:lvl>
                <c:lvl>
                  <c:pt idx="0">
                    <c:v>Other manufacturing</c:v>
                  </c:pt>
                </c:lvl>
              </c:multiLvlStrCache>
            </c:multiLvlStrRef>
          </c:cat>
          <c:val>
            <c:numRef>
              <c:f>Sheet1!$D$107:$D$113</c:f>
              <c:numCache>
                <c:formatCode>0.000_);[Red]\(0.000\)</c:formatCode>
                <c:ptCount val="7"/>
                <c:pt idx="0">
                  <c:v>0.28623596088595171</c:v>
                </c:pt>
                <c:pt idx="1">
                  <c:v>0.32481050223989322</c:v>
                </c:pt>
                <c:pt idx="2">
                  <c:v>0.22242272514378342</c:v>
                </c:pt>
                <c:pt idx="3">
                  <c:v>0.20416655027636138</c:v>
                </c:pt>
                <c:pt idx="4">
                  <c:v>0.17532082452390998</c:v>
                </c:pt>
                <c:pt idx="5">
                  <c:v>0.14851587401695965</c:v>
                </c:pt>
                <c:pt idx="6">
                  <c:v>0.21225007720286176</c:v>
                </c:pt>
              </c:numCache>
            </c:numRef>
          </c:val>
          <c:extLst>
            <c:ext xmlns:c16="http://schemas.microsoft.com/office/drawing/2014/chart" uri="{C3380CC4-5D6E-409C-BE32-E72D297353CC}">
              <c16:uniqueId val="{00000001-6B99-4765-9B8C-4DD52414BF7A}"/>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Sheet1!$A$107:$B$113</c:f>
              <c:multiLvlStrCache>
                <c:ptCount val="7"/>
                <c:lvl>
                  <c:pt idx="0">
                    <c:v>1987 </c:v>
                  </c:pt>
                  <c:pt idx="1">
                    <c:v>1992 </c:v>
                  </c:pt>
                  <c:pt idx="2">
                    <c:v>1997 </c:v>
                  </c:pt>
                  <c:pt idx="3">
                    <c:v>2002 </c:v>
                  </c:pt>
                  <c:pt idx="4">
                    <c:v>2007 </c:v>
                  </c:pt>
                  <c:pt idx="5">
                    <c:v>2012 </c:v>
                  </c:pt>
                  <c:pt idx="6">
                    <c:v>2017 </c:v>
                  </c:pt>
                </c:lvl>
                <c:lvl>
                  <c:pt idx="0">
                    <c:v>Other manufacturing</c:v>
                  </c:pt>
                </c:lvl>
              </c:multiLvlStrCache>
            </c:multiLvlStrRef>
          </c:cat>
          <c:val>
            <c:numRef>
              <c:f>Sheet1!$E$107:$E$113</c:f>
              <c:numCache>
                <c:formatCode>0.000_);[Red]\(0.000\)</c:formatCode>
                <c:ptCount val="7"/>
                <c:pt idx="0">
                  <c:v>0.12695559101469539</c:v>
                </c:pt>
                <c:pt idx="1">
                  <c:v>0.10768692774314673</c:v>
                </c:pt>
                <c:pt idx="2">
                  <c:v>0.12662030389895285</c:v>
                </c:pt>
                <c:pt idx="3">
                  <c:v>8.3900366775767621E-2</c:v>
                </c:pt>
                <c:pt idx="4">
                  <c:v>5.8811408382065111E-2</c:v>
                </c:pt>
                <c:pt idx="5">
                  <c:v>8.0335902359960507E-2</c:v>
                </c:pt>
                <c:pt idx="6">
                  <c:v>0.15498936190973339</c:v>
                </c:pt>
              </c:numCache>
            </c:numRef>
          </c:val>
          <c:extLst>
            <c:ext xmlns:c16="http://schemas.microsoft.com/office/drawing/2014/chart" uri="{C3380CC4-5D6E-409C-BE32-E72D297353CC}">
              <c16:uniqueId val="{00000002-6B99-4765-9B8C-4DD52414BF7A}"/>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Sheet1!$A$107:$B$113</c:f>
              <c:multiLvlStrCache>
                <c:ptCount val="7"/>
                <c:lvl>
                  <c:pt idx="0">
                    <c:v>1987 </c:v>
                  </c:pt>
                  <c:pt idx="1">
                    <c:v>1992 </c:v>
                  </c:pt>
                  <c:pt idx="2">
                    <c:v>1997 </c:v>
                  </c:pt>
                  <c:pt idx="3">
                    <c:v>2002 </c:v>
                  </c:pt>
                  <c:pt idx="4">
                    <c:v>2007 </c:v>
                  </c:pt>
                  <c:pt idx="5">
                    <c:v>2012 </c:v>
                  </c:pt>
                  <c:pt idx="6">
                    <c:v>2017 </c:v>
                  </c:pt>
                </c:lvl>
                <c:lvl>
                  <c:pt idx="0">
                    <c:v>Other manufacturing</c:v>
                  </c:pt>
                </c:lvl>
              </c:multiLvlStrCache>
            </c:multiLvlStrRef>
          </c:cat>
          <c:val>
            <c:numRef>
              <c:f>Sheet1!$F$107:$F$113</c:f>
              <c:numCache>
                <c:formatCode>0.000_);[Red]\(0.000\)</c:formatCode>
                <c:ptCount val="7"/>
                <c:pt idx="0">
                  <c:v>0.14828885402580963</c:v>
                </c:pt>
                <c:pt idx="1">
                  <c:v>8.669173022307719E-2</c:v>
                </c:pt>
                <c:pt idx="2">
                  <c:v>7.4705194668391386E-2</c:v>
                </c:pt>
                <c:pt idx="3">
                  <c:v>7.3547156532676461E-2</c:v>
                </c:pt>
                <c:pt idx="4">
                  <c:v>6.2771875016572859E-2</c:v>
                </c:pt>
                <c:pt idx="5">
                  <c:v>5.9586930759549697E-2</c:v>
                </c:pt>
                <c:pt idx="6">
                  <c:v>2.9560363137400861E-2</c:v>
                </c:pt>
              </c:numCache>
            </c:numRef>
          </c:val>
          <c:extLst>
            <c:ext xmlns:c16="http://schemas.microsoft.com/office/drawing/2014/chart" uri="{C3380CC4-5D6E-409C-BE32-E72D297353CC}">
              <c16:uniqueId val="{00000003-6B99-4765-9B8C-4DD52414BF7A}"/>
            </c:ext>
          </c:extLst>
        </c:ser>
        <c:dLbls>
          <c:showLegendKey val="0"/>
          <c:showVal val="0"/>
          <c:showCatName val="0"/>
          <c:showSerName val="0"/>
          <c:showPercent val="0"/>
          <c:showBubbleSize val="0"/>
        </c:dLbls>
        <c:gapWidth val="150"/>
        <c:overlap val="100"/>
        <c:axId val="-1382246688"/>
        <c:axId val="-1382245600"/>
      </c:barChart>
      <c:catAx>
        <c:axId val="-138224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45600"/>
        <c:crosses val="autoZero"/>
        <c:auto val="1"/>
        <c:lblAlgn val="ctr"/>
        <c:lblOffset val="100"/>
        <c:noMultiLvlLbl val="0"/>
      </c:catAx>
      <c:valAx>
        <c:axId val="-1382245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4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zh-CN" sz="1800" b="1" i="0" baseline="0" dirty="0">
                <a:effectLst/>
              </a:rPr>
              <a:t>Changes in the </a:t>
            </a:r>
            <a:r>
              <a:rPr lang="en-US" altLang="zh-CN" sz="1800" b="1" i="0" u="none" strike="noStrike" baseline="0" dirty="0">
                <a:effectLst/>
              </a:rPr>
              <a:t>Regional</a:t>
            </a:r>
            <a:r>
              <a:rPr lang="en-US" altLang="zh-CN" sz="1800" b="1" i="0" baseline="0" dirty="0">
                <a:effectLst/>
              </a:rPr>
              <a:t> Gini Coefficient of capital-intensive manufacturing from 1987 to 2017 </a:t>
            </a:r>
            <a:endParaRPr lang="zh-CN" altLang="zh-CN" dirty="0">
              <a:effectLst/>
            </a:endParaRPr>
          </a:p>
        </c:rich>
      </c:tx>
      <c:layout>
        <c:manualLayout>
          <c:xMode val="edge"/>
          <c:yMode val="edge"/>
          <c:x val="0.15025562355119759"/>
          <c:y val="2.2960832634757754E-2"/>
        </c:manualLayout>
      </c:layout>
      <c:overlay val="0"/>
      <c:spPr>
        <a:noFill/>
        <a:ln>
          <a:noFill/>
        </a:ln>
        <a:effectLst/>
      </c:spPr>
      <c:txPr>
        <a:bodyPr rot="0" spcFirstLastPara="1" vertOverflow="ellipsis" vert="horz" wrap="square" anchor="ctr" anchorCtr="1"/>
        <a:lstStyle/>
        <a:p>
          <a:pPr algn="ctr" rtl="0">
            <a:defRPr sz="1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title>
    <c:autoTitleDeleted val="0"/>
    <c:plotArea>
      <c:layout/>
      <c:lineChart>
        <c:grouping val="standard"/>
        <c:varyColors val="0"/>
        <c:ser>
          <c:idx val="0"/>
          <c:order val="0"/>
          <c:tx>
            <c:v>Petroleum processing, coking and nuclear fuel processing industry</c:v>
          </c:tx>
          <c:spPr>
            <a:ln w="38100" cap="rnd">
              <a:solidFill>
                <a:srgbClr val="00B050"/>
              </a:solidFill>
              <a:round/>
            </a:ln>
            <a:effectLst/>
          </c:spPr>
          <c:marker>
            <c:symbol val="circle"/>
            <c:size val="5"/>
            <c:spPr>
              <a:solidFill>
                <a:schemeClr val="accent6"/>
              </a:solidFill>
              <a:ln w="38100">
                <a:solidFill>
                  <a:srgbClr val="00B050"/>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区位基尼系数!$B$7:$H$7</c:f>
              <c:numCache>
                <c:formatCode>0.000_ </c:formatCode>
                <c:ptCount val="7"/>
                <c:pt idx="0">
                  <c:v>0.58261538461538454</c:v>
                </c:pt>
                <c:pt idx="1">
                  <c:v>0.56075862068965465</c:v>
                </c:pt>
                <c:pt idx="2">
                  <c:v>0.55589655172413777</c:v>
                </c:pt>
                <c:pt idx="3">
                  <c:v>0.52844827586206822</c:v>
                </c:pt>
                <c:pt idx="4">
                  <c:v>0.58237931034482782</c:v>
                </c:pt>
                <c:pt idx="5">
                  <c:v>0.47973333333333279</c:v>
                </c:pt>
                <c:pt idx="6">
                  <c:v>0.52573333333333272</c:v>
                </c:pt>
              </c:numCache>
            </c:numRef>
          </c:val>
          <c:smooth val="0"/>
          <c:extLst>
            <c:ext xmlns:c16="http://schemas.microsoft.com/office/drawing/2014/chart" uri="{C3380CC4-5D6E-409C-BE32-E72D297353CC}">
              <c16:uniqueId val="{00000000-56B1-44CC-A70A-4C24221E9614}"/>
            </c:ext>
          </c:extLst>
        </c:ser>
        <c:ser>
          <c:idx val="1"/>
          <c:order val="1"/>
          <c:tx>
            <c:v>Chemical industry</c:v>
          </c:tx>
          <c:spPr>
            <a:ln w="38100" cap="rnd">
              <a:solidFill>
                <a:schemeClr val="accent2"/>
              </a:solidFill>
              <a:round/>
            </a:ln>
            <a:effectLst/>
          </c:spPr>
          <c:marker>
            <c:symbol val="circle"/>
            <c:size val="5"/>
            <c:spPr>
              <a:solidFill>
                <a:schemeClr val="accent2"/>
              </a:solidFill>
              <a:ln w="38100">
                <a:solidFill>
                  <a:schemeClr val="accent2"/>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区位基尼系数!$B$8:$H$8</c:f>
              <c:numCache>
                <c:formatCode>0.000_ </c:formatCode>
                <c:ptCount val="7"/>
                <c:pt idx="0">
                  <c:v>0.43938461538461521</c:v>
                </c:pt>
                <c:pt idx="1">
                  <c:v>0.50675862068965505</c:v>
                </c:pt>
                <c:pt idx="2">
                  <c:v>0.51565517241379266</c:v>
                </c:pt>
                <c:pt idx="3">
                  <c:v>0.54017241379310366</c:v>
                </c:pt>
                <c:pt idx="4">
                  <c:v>0.54568965517241352</c:v>
                </c:pt>
                <c:pt idx="5">
                  <c:v>0.54079999999999939</c:v>
                </c:pt>
                <c:pt idx="6">
                  <c:v>0.52309999999999979</c:v>
                </c:pt>
              </c:numCache>
            </c:numRef>
          </c:val>
          <c:smooth val="0"/>
          <c:extLst>
            <c:ext xmlns:c16="http://schemas.microsoft.com/office/drawing/2014/chart" uri="{C3380CC4-5D6E-409C-BE32-E72D297353CC}">
              <c16:uniqueId val="{00000001-56B1-44CC-A70A-4C24221E9614}"/>
            </c:ext>
          </c:extLst>
        </c:ser>
        <c:ser>
          <c:idx val="2"/>
          <c:order val="2"/>
          <c:tx>
            <c:v>Non-metallic mineral products industry</c:v>
          </c:tx>
          <c:spPr>
            <a:ln w="38100" cap="rnd">
              <a:solidFill>
                <a:schemeClr val="accent3"/>
              </a:solidFill>
              <a:round/>
            </a:ln>
            <a:effectLst/>
          </c:spPr>
          <c:marker>
            <c:symbol val="circle"/>
            <c:size val="5"/>
            <c:spPr>
              <a:solidFill>
                <a:schemeClr val="accent3"/>
              </a:solidFill>
              <a:ln w="38100">
                <a:solidFill>
                  <a:schemeClr val="accent3"/>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区位基尼系数!$B$9:$H$9</c:f>
              <c:numCache>
                <c:formatCode>0.000_ </c:formatCode>
                <c:ptCount val="7"/>
                <c:pt idx="0">
                  <c:v>0.4434615384615378</c:v>
                </c:pt>
                <c:pt idx="1">
                  <c:v>0.49572413793103448</c:v>
                </c:pt>
                <c:pt idx="2">
                  <c:v>0.49255172413792991</c:v>
                </c:pt>
                <c:pt idx="3">
                  <c:v>0.60872413793103408</c:v>
                </c:pt>
                <c:pt idx="4">
                  <c:v>0.57906896551724141</c:v>
                </c:pt>
                <c:pt idx="5">
                  <c:v>0.5300666666666668</c:v>
                </c:pt>
                <c:pt idx="6">
                  <c:v>0.55780000000000018</c:v>
                </c:pt>
              </c:numCache>
            </c:numRef>
          </c:val>
          <c:smooth val="0"/>
          <c:extLst>
            <c:ext xmlns:c16="http://schemas.microsoft.com/office/drawing/2014/chart" uri="{C3380CC4-5D6E-409C-BE32-E72D297353CC}">
              <c16:uniqueId val="{00000002-56B1-44CC-A70A-4C24221E9614}"/>
            </c:ext>
          </c:extLst>
        </c:ser>
        <c:ser>
          <c:idx val="3"/>
          <c:order val="3"/>
          <c:tx>
            <c:v>Metal smelting and rolling processing industry</c:v>
          </c:tx>
          <c:spPr>
            <a:ln w="38100" cap="rnd">
              <a:solidFill>
                <a:schemeClr val="accent4"/>
              </a:solidFill>
              <a:round/>
            </a:ln>
            <a:effectLst/>
          </c:spPr>
          <c:marker>
            <c:symbol val="circle"/>
            <c:size val="5"/>
            <c:spPr>
              <a:solidFill>
                <a:schemeClr val="accent4"/>
              </a:solidFill>
              <a:ln w="38100">
                <a:solidFill>
                  <a:schemeClr val="accent4"/>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区位基尼系数!$B$10:$H$10</c:f>
              <c:numCache>
                <c:formatCode>0.000_ </c:formatCode>
                <c:ptCount val="7"/>
                <c:pt idx="0">
                  <c:v>0.4832307692307688</c:v>
                </c:pt>
                <c:pt idx="1">
                  <c:v>0.5022758620689648</c:v>
                </c:pt>
                <c:pt idx="2">
                  <c:v>0.47982758620689586</c:v>
                </c:pt>
                <c:pt idx="3">
                  <c:v>0.4702068965517236</c:v>
                </c:pt>
                <c:pt idx="4">
                  <c:v>0.47610344827586187</c:v>
                </c:pt>
                <c:pt idx="5">
                  <c:v>0.48406666666666626</c:v>
                </c:pt>
                <c:pt idx="6">
                  <c:v>0.50486666666666613</c:v>
                </c:pt>
              </c:numCache>
            </c:numRef>
          </c:val>
          <c:smooth val="0"/>
          <c:extLst>
            <c:ext xmlns:c16="http://schemas.microsoft.com/office/drawing/2014/chart" uri="{C3380CC4-5D6E-409C-BE32-E72D297353CC}">
              <c16:uniqueId val="{00000003-56B1-44CC-A70A-4C24221E9614}"/>
            </c:ext>
          </c:extLst>
        </c:ser>
        <c:ser>
          <c:idx val="4"/>
          <c:order val="4"/>
          <c:tx>
            <c:v>Metal products industry</c:v>
          </c:tx>
          <c:spPr>
            <a:ln w="38100" cap="rnd">
              <a:solidFill>
                <a:schemeClr val="accent5"/>
              </a:solidFill>
              <a:round/>
            </a:ln>
            <a:effectLst/>
          </c:spPr>
          <c:marker>
            <c:symbol val="circle"/>
            <c:size val="5"/>
            <c:spPr>
              <a:solidFill>
                <a:schemeClr val="accent5"/>
              </a:solidFill>
              <a:ln w="38100">
                <a:solidFill>
                  <a:schemeClr val="accent5"/>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区位基尼系数!$B$11:$H$11</c:f>
              <c:numCache>
                <c:formatCode>0.000_ </c:formatCode>
                <c:ptCount val="7"/>
                <c:pt idx="0">
                  <c:v>0.48276923076923056</c:v>
                </c:pt>
                <c:pt idx="1">
                  <c:v>0.57106896551724118</c:v>
                </c:pt>
                <c:pt idx="2">
                  <c:v>0.53434482758620672</c:v>
                </c:pt>
                <c:pt idx="3">
                  <c:v>0.62617241379310351</c:v>
                </c:pt>
                <c:pt idx="4">
                  <c:v>0.6772068965517245</c:v>
                </c:pt>
                <c:pt idx="5">
                  <c:v>0.65006666666666646</c:v>
                </c:pt>
                <c:pt idx="6">
                  <c:v>0.65559999999999974</c:v>
                </c:pt>
              </c:numCache>
            </c:numRef>
          </c:val>
          <c:smooth val="0"/>
          <c:extLst>
            <c:ext xmlns:c16="http://schemas.microsoft.com/office/drawing/2014/chart" uri="{C3380CC4-5D6E-409C-BE32-E72D297353CC}">
              <c16:uniqueId val="{00000004-56B1-44CC-A70A-4C24221E9614}"/>
            </c:ext>
          </c:extLst>
        </c:ser>
        <c:dLbls>
          <c:showLegendKey val="0"/>
          <c:showVal val="0"/>
          <c:showCatName val="0"/>
          <c:showSerName val="0"/>
          <c:showPercent val="0"/>
          <c:showBubbleSize val="0"/>
        </c:dLbls>
        <c:marker val="1"/>
        <c:smooth val="0"/>
        <c:axId val="-1382241792"/>
        <c:axId val="-1382254848"/>
      </c:lineChart>
      <c:catAx>
        <c:axId val="-138224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2254848"/>
        <c:crosses val="autoZero"/>
        <c:auto val="1"/>
        <c:lblAlgn val="ctr"/>
        <c:lblOffset val="100"/>
        <c:noMultiLvlLbl val="0"/>
      </c:catAx>
      <c:valAx>
        <c:axId val="-1382254848"/>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2241792"/>
        <c:crosses val="autoZero"/>
        <c:crossBetween val="between"/>
        <c:majorUnit val="5.000000000000001E-2"/>
      </c:valAx>
      <c:spPr>
        <a:noFill/>
        <a:ln>
          <a:noFill/>
        </a:ln>
        <a:effectLst/>
      </c:spPr>
    </c:plotArea>
    <c:legend>
      <c:legendPos val="r"/>
      <c:layout>
        <c:manualLayout>
          <c:xMode val="edge"/>
          <c:yMode val="edge"/>
          <c:x val="0.66092417873839704"/>
          <c:y val="0.15548019916978922"/>
          <c:w val="0.31964253322160235"/>
          <c:h val="0.7996712486491400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790391154776866E-2"/>
          <c:y val="2.8882549826232139E-2"/>
          <c:w val="0.9196068192996516"/>
          <c:h val="0.88079609170533335"/>
        </c:manualLayout>
      </c:layout>
      <c:scatterChart>
        <c:scatterStyle val="smoothMarker"/>
        <c:varyColors val="0"/>
        <c:ser>
          <c:idx val="0"/>
          <c:order val="0"/>
          <c:tx>
            <c:v>第一产业核算</c:v>
          </c:tx>
          <c:spPr>
            <a:ln w="28575" cap="rnd">
              <a:solidFill>
                <a:srgbClr val="FFC000"/>
              </a:solidFill>
              <a:prstDash val="dash"/>
              <a:round/>
            </a:ln>
            <a:effectLst/>
          </c:spPr>
          <c:marker>
            <c:symbol val="triangle"/>
            <c:size val="8"/>
            <c:spPr>
              <a:solidFill>
                <a:srgbClr val="FFC000"/>
              </a:solidFill>
              <a:ln w="28575">
                <a:solidFill>
                  <a:srgbClr val="FFC000"/>
                </a:solidFill>
              </a:ln>
              <a:effectLst/>
            </c:spPr>
          </c:marker>
          <c:dPt>
            <c:idx val="30"/>
            <c:marker>
              <c:symbol val="triangle"/>
              <c:size val="8"/>
              <c:spPr>
                <a:solidFill>
                  <a:srgbClr val="FFC000"/>
                </a:solidFill>
                <a:ln w="28575">
                  <a:solidFill>
                    <a:srgbClr val="FFC000"/>
                  </a:solidFill>
                </a:ln>
                <a:effectLst/>
              </c:spPr>
            </c:marker>
            <c:bubble3D val="0"/>
            <c:extLst>
              <c:ext xmlns:c16="http://schemas.microsoft.com/office/drawing/2014/chart" uri="{C3380CC4-5D6E-409C-BE32-E72D297353CC}">
                <c16:uniqueId val="{00000000-B4DB-4D09-8CC5-D50C9563ABF2}"/>
              </c:ext>
            </c:extLst>
          </c:dPt>
          <c:dLbls>
            <c:dLbl>
              <c:idx val="0"/>
              <c:layout>
                <c:manualLayout>
                  <c:x val="-8.1695272758991189E-2"/>
                  <c:y val="4.8897344739473395E-2"/>
                </c:manualLayout>
              </c:layout>
              <c:tx>
                <c:rich>
                  <a:bodyPr/>
                  <a:lstStyle/>
                  <a:p>
                    <a:r>
                      <a:rPr lang="en-US" altLang="zh-CN"/>
                      <a:t>2019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4DB-4D09-8CC5-D50C9563ABF2}"/>
                </c:ext>
              </c:extLst>
            </c:dLbl>
            <c:dLbl>
              <c:idx val="1"/>
              <c:layout>
                <c:manualLayout>
                  <c:x val="-0.10550566505034646"/>
                  <c:y val="4.222926717062736E-2"/>
                </c:manualLayout>
              </c:layout>
              <c:tx>
                <c:rich>
                  <a:bodyPr/>
                  <a:lstStyle/>
                  <a:p>
                    <a:r>
                      <a:rPr lang="en-US" altLang="zh-CN"/>
                      <a:t>2018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4DB-4D09-8CC5-D50C9563ABF2}"/>
                </c:ext>
              </c:extLst>
            </c:dLbl>
            <c:dLbl>
              <c:idx val="2"/>
              <c:layout>
                <c:manualLayout>
                  <c:x val="-0.10371039982449114"/>
                  <c:y val="5.2282923180679451E-3"/>
                </c:manualLayout>
              </c:layout>
              <c:tx>
                <c:rich>
                  <a:bodyPr/>
                  <a:lstStyle/>
                  <a:p>
                    <a:r>
                      <a:rPr lang="en-US" altLang="zh-CN" dirty="0"/>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4DB-4D09-8CC5-D50C9563ABF2}"/>
                </c:ext>
              </c:extLst>
            </c:dLbl>
            <c:dLbl>
              <c:idx val="4"/>
              <c:layout>
                <c:manualLayout>
                  <c:x val="-0.14044051664096149"/>
                  <c:y val="-2.0920993129089852E-3"/>
                </c:manualLayout>
              </c:layout>
              <c:tx>
                <c:rich>
                  <a:bodyPr/>
                  <a:lstStyle/>
                  <a:p>
                    <a:r>
                      <a:rPr lang="en-US" altLang="zh-CN"/>
                      <a:t>2015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4DB-4D09-8CC5-D50C9563ABF2}"/>
                </c:ext>
              </c:extLst>
            </c:dLbl>
            <c:dLbl>
              <c:idx val="5"/>
              <c:layout>
                <c:manualLayout>
                  <c:x val="-0.14715425879890096"/>
                  <c:y val="-1.0460300968124043E-2"/>
                </c:manualLayout>
              </c:layout>
              <c:tx>
                <c:rich>
                  <a:bodyPr/>
                  <a:lstStyle/>
                  <a:p>
                    <a:r>
                      <a:rPr lang="en-US" altLang="zh-CN"/>
                      <a:t>2014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4DB-4D09-8CC5-D50C9563ABF2}"/>
                </c:ext>
              </c:extLst>
            </c:dLbl>
            <c:dLbl>
              <c:idx val="6"/>
              <c:layout>
                <c:manualLayout>
                  <c:x val="-0.13474229406454971"/>
                  <c:y val="-4.28851019683259E-2"/>
                </c:manualLayout>
              </c:layout>
              <c:tx>
                <c:rich>
                  <a:bodyPr/>
                  <a:lstStyle/>
                  <a:p>
                    <a:r>
                      <a:rPr lang="en-US" altLang="zh-CN"/>
                      <a:t>2013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4DB-4D09-8CC5-D50C9563ABF2}"/>
                </c:ext>
              </c:extLst>
            </c:dLbl>
            <c:dLbl>
              <c:idx val="7"/>
              <c:layout>
                <c:manualLayout>
                  <c:x val="-0.12283808912096236"/>
                  <c:y val="-0.1111312358094797"/>
                </c:manualLayout>
              </c:layout>
              <c:tx>
                <c:rich>
                  <a:bodyPr/>
                  <a:lstStyle/>
                  <a:p>
                    <a:r>
                      <a:rPr lang="en-US" altLang="zh-CN"/>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4DB-4D09-8CC5-D50C9563ABF2}"/>
                </c:ext>
              </c:extLst>
            </c:dLbl>
            <c:dLbl>
              <c:idx val="8"/>
              <c:layout>
                <c:manualLayout>
                  <c:x val="-4.0671136327292315E-2"/>
                  <c:y val="-0.16446910828374312"/>
                </c:manualLayout>
              </c:layout>
              <c:tx>
                <c:rich>
                  <a:bodyPr/>
                  <a:lstStyle/>
                  <a:p>
                    <a:r>
                      <a:rPr lang="en-US" altLang="zh-CN"/>
                      <a:t>2011</a:t>
                    </a:r>
                  </a:p>
                </c:rich>
              </c:tx>
              <c:showLegendKey val="0"/>
              <c:showVal val="1"/>
              <c:showCatName val="0"/>
              <c:showSerName val="0"/>
              <c:showPercent val="0"/>
              <c:showBubbleSize val="0"/>
              <c:extLst>
                <c:ext xmlns:c15="http://schemas.microsoft.com/office/drawing/2012/chart" uri="{CE6537A1-D6FC-4f65-9D91-7224C49458BB}">
                  <c15:layout>
                    <c:manualLayout>
                      <c:w val="5.6194021861953304E-2"/>
                      <c:h val="4.7445823703469558E-2"/>
                    </c:manualLayout>
                  </c15:layout>
                  <c15:showDataLabelsRange val="0"/>
                </c:ext>
                <c:ext xmlns:c16="http://schemas.microsoft.com/office/drawing/2014/chart" uri="{C3380CC4-5D6E-409C-BE32-E72D297353CC}">
                  <c16:uniqueId val="{00000009-B4DB-4D09-8CC5-D50C9563ABF2}"/>
                </c:ext>
              </c:extLst>
            </c:dLbl>
            <c:dLbl>
              <c:idx val="12"/>
              <c:layout>
                <c:manualLayout>
                  <c:x val="4.8419561307170888E-3"/>
                  <c:y val="-8.4062842782726799E-2"/>
                </c:manualLayout>
              </c:layout>
              <c:tx>
                <c:rich>
                  <a:bodyPr/>
                  <a:lstStyle/>
                  <a:p>
                    <a:r>
                      <a:rPr lang="en-US" altLang="zh-CN"/>
                      <a:t>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4DB-4D09-8CC5-D50C9563ABF2}"/>
                </c:ext>
              </c:extLst>
            </c:dLbl>
            <c:dLbl>
              <c:idx val="14"/>
              <c:layout>
                <c:manualLayout>
                  <c:x val="4.0983606557376548E-3"/>
                  <c:y val="-1.5690294204856192E-2"/>
                </c:manualLayout>
              </c:layout>
              <c:tx>
                <c:rich>
                  <a:bodyPr/>
                  <a:lstStyle/>
                  <a:p>
                    <a:r>
                      <a:rPr lang="en-US"/>
                      <a:t>2005</a:t>
                    </a:r>
                  </a:p>
                </c:rich>
              </c:tx>
              <c:showLegendKey val="0"/>
              <c:showVal val="1"/>
              <c:showCatName val="0"/>
              <c:showSerName val="0"/>
              <c:showPercent val="0"/>
              <c:showBubbleSize val="0"/>
              <c:extLst>
                <c:ext xmlns:c15="http://schemas.microsoft.com/office/drawing/2012/chart" uri="{CE6537A1-D6FC-4f65-9D91-7224C49458BB}">
                  <c15:layout>
                    <c:manualLayout>
                      <c:w val="3.3114754098360656E-2"/>
                      <c:h val="1.8797153493888576E-2"/>
                    </c:manualLayout>
                  </c15:layout>
                  <c15:showDataLabelsRange val="0"/>
                </c:ext>
                <c:ext xmlns:c16="http://schemas.microsoft.com/office/drawing/2014/chart" uri="{C3380CC4-5D6E-409C-BE32-E72D297353CC}">
                  <c16:uniqueId val="{0000000C-B4DB-4D09-8CC5-D50C9563ABF2}"/>
                </c:ext>
              </c:extLst>
            </c:dLbl>
            <c:dLbl>
              <c:idx val="16"/>
              <c:layout>
                <c:manualLayout>
                  <c:x val="4.0983606557377051E-3"/>
                  <c:y val="-2.0920502092050208E-2"/>
                </c:manualLayout>
              </c:layout>
              <c:tx>
                <c:rich>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r>
                      <a:rPr lang="en-US" altLang="zh-CN"/>
                      <a:t>2003</a:t>
                    </a:r>
                  </a:p>
                </c:rich>
              </c:tx>
              <c:spPr>
                <a:noFill/>
                <a:ln w="28575">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4DB-4D09-8CC5-D50C9563ABF2}"/>
                </c:ext>
              </c:extLst>
            </c:dLbl>
            <c:dLbl>
              <c:idx val="23"/>
              <c:layout>
                <c:manualLayout>
                  <c:x val="2.8650233857613158E-2"/>
                  <c:y val="-3.477704355228136E-2"/>
                </c:manualLayout>
              </c:layout>
              <c:tx>
                <c:rich>
                  <a:bodyPr/>
                  <a:lstStyle/>
                  <a:p>
                    <a:r>
                      <a:rPr lang="en-US" altLang="zh-CN"/>
                      <a:t>1996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4DB-4D09-8CC5-D50C9563ABF2}"/>
                </c:ext>
              </c:extLst>
            </c:dLbl>
            <c:dLbl>
              <c:idx val="24"/>
              <c:layout>
                <c:manualLayout>
                  <c:x val="-6.2458947713428937E-4"/>
                  <c:y val="4.6545297783814228E-2"/>
                </c:manualLayout>
              </c:layout>
              <c:tx>
                <c:rich>
                  <a:bodyPr/>
                  <a:lstStyle/>
                  <a:p>
                    <a:r>
                      <a:rPr lang="en-US" altLang="zh-CN"/>
                      <a:t>1995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4DB-4D09-8CC5-D50C9563ABF2}"/>
                </c:ext>
              </c:extLst>
            </c:dLbl>
            <c:dLbl>
              <c:idx val="27"/>
              <c:layout>
                <c:manualLayout>
                  <c:x val="-5.6635569353088618E-2"/>
                  <c:y val="7.7138142710277802E-2"/>
                </c:manualLayout>
              </c:layout>
              <c:tx>
                <c:rich>
                  <a:bodyPr/>
                  <a:lstStyle/>
                  <a:p>
                    <a:r>
                      <a:rPr lang="en-US" altLang="zh-CN"/>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4DB-4D09-8CC5-D50C9563ABF2}"/>
                </c:ext>
              </c:extLst>
            </c:dLbl>
            <c:dLbl>
              <c:idx val="29"/>
              <c:layout>
                <c:manualLayout>
                  <c:x val="-9.3365686169558995E-2"/>
                  <c:y val="9.0734636683560979E-2"/>
                </c:manualLayout>
              </c:layout>
              <c:tx>
                <c:rich>
                  <a:bodyPr/>
                  <a:lstStyle/>
                  <a:p>
                    <a:r>
                      <a:rPr lang="en-US" altLang="zh-CN"/>
                      <a:t>1990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4DB-4D09-8CC5-D50C9563ABF2}"/>
                </c:ext>
              </c:extLst>
            </c:dLbl>
            <c:dLbl>
              <c:idx val="30"/>
              <c:layout>
                <c:manualLayout>
                  <c:x val="-7.2788595096589335E-3"/>
                  <c:y val="7.3609974478578977E-2"/>
                </c:manualLayout>
              </c:layout>
              <c:tx>
                <c:rich>
                  <a:bodyPr/>
                  <a:lstStyle/>
                  <a:p>
                    <a:r>
                      <a:rPr lang="en-US" altLang="zh-CN"/>
                      <a:t>1989</a:t>
                    </a:r>
                  </a:p>
                </c:rich>
              </c:tx>
              <c:showLegendKey val="0"/>
              <c:showVal val="1"/>
              <c:showCatName val="0"/>
              <c:showSerName val="0"/>
              <c:showPercent val="0"/>
              <c:showBubbleSize val="0"/>
              <c:extLst>
                <c:ext xmlns:c15="http://schemas.microsoft.com/office/drawing/2012/chart" uri="{CE6537A1-D6FC-4f65-9D91-7224C49458BB}">
                  <c15:layout>
                    <c:manualLayout>
                      <c:w val="5.8745243881970298E-2"/>
                      <c:h val="5.7382121861264242E-2"/>
                    </c:manualLayout>
                  </c15:layout>
                  <c15:showDataLabelsRange val="0"/>
                </c:ext>
                <c:ext xmlns:c16="http://schemas.microsoft.com/office/drawing/2014/chart" uri="{C3380CC4-5D6E-409C-BE32-E72D297353CC}">
                  <c16:uniqueId val="{00000000-B4DB-4D09-8CC5-D50C9563ABF2}"/>
                </c:ext>
              </c:extLst>
            </c:dLbl>
            <c:dLbl>
              <c:idx val="32"/>
              <c:layout>
                <c:manualLayout>
                  <c:x val="3.3392378212732422E-2"/>
                  <c:y val="2.7260714483384955E-2"/>
                </c:manualLayout>
              </c:layout>
              <c:tx>
                <c:rich>
                  <a:bodyPr/>
                  <a:lstStyle/>
                  <a:p>
                    <a:r>
                      <a:rPr lang="en-US"/>
                      <a:t>1987</a:t>
                    </a:r>
                  </a:p>
                </c:rich>
              </c:tx>
              <c:showLegendKey val="0"/>
              <c:showVal val="1"/>
              <c:showCatName val="0"/>
              <c:showSerName val="0"/>
              <c:showPercent val="0"/>
              <c:showBubbleSize val="0"/>
              <c:extLst>
                <c:ext xmlns:c15="http://schemas.microsoft.com/office/drawing/2012/chart" uri="{CE6537A1-D6FC-4f65-9D91-7224C49458BB}">
                  <c15:layout>
                    <c:manualLayout>
                      <c:w val="6.1648144403606921E-2"/>
                      <c:h val="5.0306030159403256E-2"/>
                    </c:manualLayout>
                  </c15:layout>
                  <c15:showDataLabelsRange val="0"/>
                </c:ext>
                <c:ext xmlns:c16="http://schemas.microsoft.com/office/drawing/2014/chart" uri="{C3380CC4-5D6E-409C-BE32-E72D297353CC}">
                  <c16:uniqueId val="{00000012-B4DB-4D09-8CC5-D50C9563ABF2}"/>
                </c:ext>
              </c:extLst>
            </c:dLbl>
            <c:dLbl>
              <c:idx val="33"/>
              <c:layout>
                <c:manualLayout>
                  <c:x val="2.4454167324489028E-2"/>
                  <c:y val="6.602213387301898E-3"/>
                </c:manualLayout>
              </c:layout>
              <c:tx>
                <c:rich>
                  <a:bodyPr/>
                  <a:lstStyle/>
                  <a:p>
                    <a:r>
                      <a:rPr lang="en-US"/>
                      <a:t>1986</a:t>
                    </a:r>
                  </a:p>
                </c:rich>
              </c:tx>
              <c:showLegendKey val="0"/>
              <c:showVal val="1"/>
              <c:showCatName val="0"/>
              <c:showSerName val="0"/>
              <c:showPercent val="0"/>
              <c:showBubbleSize val="0"/>
              <c:extLst>
                <c:ext xmlns:c15="http://schemas.microsoft.com/office/drawing/2012/chart" uri="{CE6537A1-D6FC-4f65-9D91-7224C49458BB}">
                  <c15:layout>
                    <c:manualLayout>
                      <c:w val="6.8361886561546362E-2"/>
                      <c:h val="4.246183131451748E-2"/>
                    </c:manualLayout>
                  </c15:layout>
                  <c15:showDataLabelsRange val="0"/>
                </c:ext>
                <c:ext xmlns:c16="http://schemas.microsoft.com/office/drawing/2014/chart" uri="{C3380CC4-5D6E-409C-BE32-E72D297353CC}">
                  <c16:uniqueId val="{00000013-B4DB-4D09-8CC5-D50C9563ABF2}"/>
                </c:ext>
              </c:extLst>
            </c:dLbl>
            <c:dLbl>
              <c:idx val="34"/>
              <c:layout>
                <c:manualLayout>
                  <c:x val="3.2007104936582889E-2"/>
                  <c:y val="-5.0989444052382288E-2"/>
                </c:manualLayout>
              </c:layout>
              <c:tx>
                <c:rich>
                  <a:bodyPr/>
                  <a:lstStyle/>
                  <a:p>
                    <a:r>
                      <a:rPr lang="en-US" altLang="zh-CN"/>
                      <a:t>1985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4DB-4D09-8CC5-D50C9563ABF2}"/>
                </c:ext>
              </c:extLst>
            </c:dLbl>
            <c:dLbl>
              <c:idx val="35"/>
              <c:layout>
                <c:manualLayout>
                  <c:x val="1.4169035639662295E-2"/>
                  <c:y val="-3.7785120902059398E-2"/>
                </c:manualLayout>
              </c:layout>
              <c:tx>
                <c:rich>
                  <a:bodyPr/>
                  <a:lstStyle/>
                  <a:p>
                    <a:r>
                      <a:rPr lang="en-US" altLang="zh-CN"/>
                      <a:t>1984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4DB-4D09-8CC5-D50C9563ABF2}"/>
                </c:ext>
              </c:extLst>
            </c:dLbl>
            <c:dLbl>
              <c:idx val="36"/>
              <c:layout>
                <c:manualLayout>
                  <c:x val="4.4107171413203076E-3"/>
                  <c:y val="-5.8441667670728288E-2"/>
                </c:manualLayout>
              </c:layout>
              <c:tx>
                <c:rich>
                  <a:bodyPr/>
                  <a:lstStyle/>
                  <a:p>
                    <a:r>
                      <a:rPr lang="en-US" altLang="zh-CN"/>
                      <a:t>1983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4DB-4D09-8CC5-D50C9563ABF2}"/>
                </c:ext>
              </c:extLst>
            </c:dLbl>
            <c:dLbl>
              <c:idx val="37"/>
              <c:layout>
                <c:manualLayout>
                  <c:x val="-5.4644808743169397E-2"/>
                  <c:y val="4.1841004184100415E-3"/>
                </c:manualLayout>
              </c:layout>
              <c:tx>
                <c:rich>
                  <a:bodyPr/>
                  <a:lstStyle/>
                  <a:p>
                    <a:r>
                      <a:rPr lang="en-US" altLang="zh-CN"/>
                      <a:t>1982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4DB-4D09-8CC5-D50C9563ABF2}"/>
                </c:ext>
              </c:extLst>
            </c:dLbl>
            <c:dLbl>
              <c:idx val="38"/>
              <c:layout>
                <c:manualLayout>
                  <c:x val="-7.5136612021857924E-2"/>
                  <c:y val="2.3012552301255231E-2"/>
                </c:manualLayout>
              </c:layout>
              <c:tx>
                <c:rich>
                  <a:bodyPr/>
                  <a:lstStyle/>
                  <a:p>
                    <a:r>
                      <a:rPr lang="en-US" altLang="zh-CN"/>
                      <a:t>1981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4DB-4D09-8CC5-D50C9563ABF2}"/>
                </c:ext>
              </c:extLst>
            </c:dLbl>
            <c:dLbl>
              <c:idx val="39"/>
              <c:layout>
                <c:manualLayout>
                  <c:x val="-0.11596509382718986"/>
                  <c:y val="9.7402909848827351E-2"/>
                </c:manualLayout>
              </c:layout>
              <c:tx>
                <c:rich>
                  <a:bodyPr/>
                  <a:lstStyle/>
                  <a:p>
                    <a:r>
                      <a:rPr lang="en-US" altLang="zh-CN"/>
                      <a:t>1980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4DB-4D09-8CC5-D50C9563ABF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第一产业增加值!$D$37:$AQ$37</c:f>
              <c:numCache>
                <c:formatCode>0.00</c:formatCode>
                <c:ptCount val="40"/>
                <c:pt idx="0">
                  <c:v>113.0168365832409</c:v>
                </c:pt>
                <c:pt idx="1">
                  <c:v>113.10641415834078</c:v>
                </c:pt>
                <c:pt idx="2">
                  <c:v>113.1914224611331</c:v>
                </c:pt>
                <c:pt idx="3">
                  <c:v>113.27534180838386</c:v>
                </c:pt>
                <c:pt idx="4">
                  <c:v>113.47014795414064</c:v>
                </c:pt>
                <c:pt idx="5">
                  <c:v>113.50819498848598</c:v>
                </c:pt>
                <c:pt idx="6">
                  <c:v>113.60183464309537</c:v>
                </c:pt>
                <c:pt idx="7">
                  <c:v>113.59136571713003</c:v>
                </c:pt>
                <c:pt idx="8">
                  <c:v>113.60710685411752</c:v>
                </c:pt>
                <c:pt idx="9">
                  <c:v>113.55632990898793</c:v>
                </c:pt>
                <c:pt idx="10">
                  <c:v>113.69764784742023</c:v>
                </c:pt>
                <c:pt idx="11">
                  <c:v>113.66477119345149</c:v>
                </c:pt>
                <c:pt idx="12">
                  <c:v>113.61439260346897</c:v>
                </c:pt>
                <c:pt idx="13">
                  <c:v>113.67963506869772</c:v>
                </c:pt>
                <c:pt idx="14">
                  <c:v>113.72257214384486</c:v>
                </c:pt>
                <c:pt idx="15">
                  <c:v>113.70533081100633</c:v>
                </c:pt>
                <c:pt idx="16">
                  <c:v>113.70039579697116</c:v>
                </c:pt>
                <c:pt idx="17">
                  <c:v>113.87546640464161</c:v>
                </c:pt>
                <c:pt idx="18">
                  <c:v>113.87944692035938</c:v>
                </c:pt>
                <c:pt idx="19">
                  <c:v>113.8024851520135</c:v>
                </c:pt>
                <c:pt idx="20">
                  <c:v>113.87891436180122</c:v>
                </c:pt>
                <c:pt idx="21">
                  <c:v>113.88176498967165</c:v>
                </c:pt>
                <c:pt idx="22">
                  <c:v>113.87976425331814</c:v>
                </c:pt>
                <c:pt idx="23">
                  <c:v>114.01749843721271</c:v>
                </c:pt>
                <c:pt idx="24">
                  <c:v>113.97808538185035</c:v>
                </c:pt>
                <c:pt idx="25">
                  <c:v>113.9063320020951</c:v>
                </c:pt>
                <c:pt idx="26">
                  <c:v>113.79921310412892</c:v>
                </c:pt>
                <c:pt idx="27">
                  <c:v>113.64563814061873</c:v>
                </c:pt>
                <c:pt idx="28">
                  <c:v>113.68382501753732</c:v>
                </c:pt>
                <c:pt idx="29">
                  <c:v>113.64041604970052</c:v>
                </c:pt>
                <c:pt idx="30">
                  <c:v>113.73936953128111</c:v>
                </c:pt>
                <c:pt idx="31">
                  <c:v>113.84248656612574</c:v>
                </c:pt>
                <c:pt idx="32">
                  <c:v>113.94253713033883</c:v>
                </c:pt>
                <c:pt idx="33">
                  <c:v>113.97402642055781</c:v>
                </c:pt>
                <c:pt idx="34">
                  <c:v>113.94293153157921</c:v>
                </c:pt>
                <c:pt idx="35">
                  <c:v>113.99072356475105</c:v>
                </c:pt>
                <c:pt idx="36">
                  <c:v>113.99794422806144</c:v>
                </c:pt>
                <c:pt idx="37">
                  <c:v>113.83450967735207</c:v>
                </c:pt>
                <c:pt idx="38">
                  <c:v>113.84031693404967</c:v>
                </c:pt>
                <c:pt idx="39">
                  <c:v>113.82407631815954</c:v>
                </c:pt>
              </c:numCache>
            </c:numRef>
          </c:xVal>
          <c:yVal>
            <c:numRef>
              <c:f>第一产业增加值!$D$38:$AQ$38</c:f>
              <c:numCache>
                <c:formatCode>0.00</c:formatCode>
                <c:ptCount val="40"/>
                <c:pt idx="0">
                  <c:v>32.334453144289085</c:v>
                </c:pt>
                <c:pt idx="1">
                  <c:v>32.473031505366215</c:v>
                </c:pt>
                <c:pt idx="2">
                  <c:v>32.479703606960754</c:v>
                </c:pt>
                <c:pt idx="3">
                  <c:v>32.505196481435618</c:v>
                </c:pt>
                <c:pt idx="4">
                  <c:v>32.764916640556436</c:v>
                </c:pt>
                <c:pt idx="5">
                  <c:v>32.894703610957812</c:v>
                </c:pt>
                <c:pt idx="6">
                  <c:v>32.967022736763347</c:v>
                </c:pt>
                <c:pt idx="7">
                  <c:v>32.888205665396448</c:v>
                </c:pt>
                <c:pt idx="8">
                  <c:v>32.799639116942132</c:v>
                </c:pt>
                <c:pt idx="9">
                  <c:v>32.881784331341215</c:v>
                </c:pt>
                <c:pt idx="10">
                  <c:v>32.820882839242458</c:v>
                </c:pt>
                <c:pt idx="11">
                  <c:v>32.719871119432234</c:v>
                </c:pt>
                <c:pt idx="12">
                  <c:v>32.733311549756252</c:v>
                </c:pt>
                <c:pt idx="13">
                  <c:v>32.671945423618098</c:v>
                </c:pt>
                <c:pt idx="14">
                  <c:v>32.728822064764529</c:v>
                </c:pt>
                <c:pt idx="15">
                  <c:v>32.712028029114315</c:v>
                </c:pt>
                <c:pt idx="16">
                  <c:v>32.625704118991806</c:v>
                </c:pt>
                <c:pt idx="17">
                  <c:v>32.541880029945723</c:v>
                </c:pt>
                <c:pt idx="18">
                  <c:v>32.507660032660375</c:v>
                </c:pt>
                <c:pt idx="19">
                  <c:v>32.407081776050241</c:v>
                </c:pt>
                <c:pt idx="20">
                  <c:v>32.414620102520225</c:v>
                </c:pt>
                <c:pt idx="21">
                  <c:v>32.491693914437924</c:v>
                </c:pt>
                <c:pt idx="22">
                  <c:v>32.402893374885224</c:v>
                </c:pt>
                <c:pt idx="23">
                  <c:v>32.497620739106445</c:v>
                </c:pt>
                <c:pt idx="24">
                  <c:v>32.397300216350644</c:v>
                </c:pt>
                <c:pt idx="25">
                  <c:v>32.406619527737782</c:v>
                </c:pt>
                <c:pt idx="26">
                  <c:v>32.257715173744614</c:v>
                </c:pt>
                <c:pt idx="27">
                  <c:v>32.23802514651409</c:v>
                </c:pt>
                <c:pt idx="28">
                  <c:v>32.3999249523538</c:v>
                </c:pt>
                <c:pt idx="29">
                  <c:v>32.387708576535239</c:v>
                </c:pt>
                <c:pt idx="30">
                  <c:v>32.208754500780849</c:v>
                </c:pt>
                <c:pt idx="31">
                  <c:v>32.323729120635399</c:v>
                </c:pt>
                <c:pt idx="32">
                  <c:v>32.472472557224684</c:v>
                </c:pt>
                <c:pt idx="33">
                  <c:v>32.536851061005805</c:v>
                </c:pt>
                <c:pt idx="34">
                  <c:v>32.585429397686781</c:v>
                </c:pt>
                <c:pt idx="35">
                  <c:v>32.710383433461217</c:v>
                </c:pt>
                <c:pt idx="36">
                  <c:v>32.845334778326297</c:v>
                </c:pt>
                <c:pt idx="37">
                  <c:v>32.445948295512977</c:v>
                </c:pt>
                <c:pt idx="38">
                  <c:v>32.558931234457035</c:v>
                </c:pt>
                <c:pt idx="39">
                  <c:v>32.570272679002223</c:v>
                </c:pt>
              </c:numCache>
            </c:numRef>
          </c:yVal>
          <c:smooth val="1"/>
          <c:extLst>
            <c:ext xmlns:c16="http://schemas.microsoft.com/office/drawing/2014/chart" uri="{C3380CC4-5D6E-409C-BE32-E72D297353CC}">
              <c16:uniqueId val="{0000001A-B4DB-4D09-8CC5-D50C9563ABF2}"/>
            </c:ext>
          </c:extLst>
        </c:ser>
        <c:ser>
          <c:idx val="1"/>
          <c:order val="1"/>
          <c:tx>
            <c:v>第二产业核算</c:v>
          </c:tx>
          <c:spPr>
            <a:ln w="28575" cap="rnd">
              <a:solidFill>
                <a:srgbClr val="FFFFFF">
                  <a:lumMod val="95000"/>
                </a:srgbClr>
              </a:solidFill>
              <a:round/>
            </a:ln>
            <a:effectLst/>
          </c:spPr>
          <c:marker>
            <c:symbol val="square"/>
            <c:size val="8"/>
            <c:spPr>
              <a:solidFill>
                <a:srgbClr val="FFFFFF">
                  <a:lumMod val="95000"/>
                </a:srgbClr>
              </a:solidFill>
              <a:ln w="28575">
                <a:solidFill>
                  <a:srgbClr val="FFFFFF">
                    <a:lumMod val="95000"/>
                  </a:srgbClr>
                </a:solidFill>
              </a:ln>
              <a:effectLst/>
            </c:spPr>
          </c:marker>
          <c:xVal>
            <c:numRef>
              <c:f>第二产业增加值!$D$37:$AQ$37</c:f>
              <c:numCache>
                <c:formatCode>0.00</c:formatCode>
                <c:ptCount val="40"/>
                <c:pt idx="0">
                  <c:v>114.44639791587939</c:v>
                </c:pt>
                <c:pt idx="1">
                  <c:v>114.5040241314495</c:v>
                </c:pt>
                <c:pt idx="2">
                  <c:v>114.55278962159133</c:v>
                </c:pt>
                <c:pt idx="3">
                  <c:v>114.61568423073901</c:v>
                </c:pt>
                <c:pt idx="4">
                  <c:v>114.6443900902659</c:v>
                </c:pt>
                <c:pt idx="5">
                  <c:v>114.63857736635619</c:v>
                </c:pt>
                <c:pt idx="6">
                  <c:v>114.71159362011656</c:v>
                </c:pt>
                <c:pt idx="7">
                  <c:v>114.7675088995675</c:v>
                </c:pt>
                <c:pt idx="8">
                  <c:v>114.86356165184269</c:v>
                </c:pt>
                <c:pt idx="9">
                  <c:v>114.96702760738192</c:v>
                </c:pt>
                <c:pt idx="10">
                  <c:v>115.10977610297704</c:v>
                </c:pt>
                <c:pt idx="11">
                  <c:v>115.14522423205707</c:v>
                </c:pt>
                <c:pt idx="12">
                  <c:v>115.23345117421167</c:v>
                </c:pt>
                <c:pt idx="13">
                  <c:v>115.27524883223916</c:v>
                </c:pt>
                <c:pt idx="14">
                  <c:v>115.38313915638216</c:v>
                </c:pt>
                <c:pt idx="15">
                  <c:v>115.44898043583251</c:v>
                </c:pt>
                <c:pt idx="16">
                  <c:v>115.52400820157331</c:v>
                </c:pt>
                <c:pt idx="17">
                  <c:v>115.55742370103324</c:v>
                </c:pt>
                <c:pt idx="18">
                  <c:v>115.57328870376915</c:v>
                </c:pt>
                <c:pt idx="19">
                  <c:v>115.60631654091202</c:v>
                </c:pt>
                <c:pt idx="20">
                  <c:v>115.59653447220795</c:v>
                </c:pt>
                <c:pt idx="21">
                  <c:v>115.54700199140783</c:v>
                </c:pt>
                <c:pt idx="22">
                  <c:v>115.56614679087029</c:v>
                </c:pt>
                <c:pt idx="23">
                  <c:v>115.57195010292305</c:v>
                </c:pt>
                <c:pt idx="24">
                  <c:v>115.58632502000789</c:v>
                </c:pt>
                <c:pt idx="25">
                  <c:v>115.61154614521526</c:v>
                </c:pt>
                <c:pt idx="26">
                  <c:v>115.60603046180398</c:v>
                </c:pt>
                <c:pt idx="27">
                  <c:v>115.60374268700829</c:v>
                </c:pt>
                <c:pt idx="28">
                  <c:v>115.3812139418055</c:v>
                </c:pt>
                <c:pt idx="29">
                  <c:v>115.52597543812806</c:v>
                </c:pt>
                <c:pt idx="30">
                  <c:v>115.6669700618499</c:v>
                </c:pt>
                <c:pt idx="31">
                  <c:v>115.7465223561001</c:v>
                </c:pt>
                <c:pt idx="32">
                  <c:v>115.96532498950253</c:v>
                </c:pt>
                <c:pt idx="33">
                  <c:v>115.97362876252112</c:v>
                </c:pt>
                <c:pt idx="34">
                  <c:v>116.10423685688556</c:v>
                </c:pt>
                <c:pt idx="35">
                  <c:v>116.26431427182774</c:v>
                </c:pt>
                <c:pt idx="36">
                  <c:v>116.38314197073682</c:v>
                </c:pt>
                <c:pt idx="37">
                  <c:v>116.58488948013608</c:v>
                </c:pt>
                <c:pt idx="38">
                  <c:v>116.70980288833533</c:v>
                </c:pt>
                <c:pt idx="39">
                  <c:v>116.82108420396769</c:v>
                </c:pt>
              </c:numCache>
            </c:numRef>
          </c:xVal>
          <c:yVal>
            <c:numRef>
              <c:f>第二产业增加值!$D$38:$AQ$38</c:f>
              <c:numCache>
                <c:formatCode>0.00</c:formatCode>
                <c:ptCount val="40"/>
                <c:pt idx="0">
                  <c:v>31.667905488662949</c:v>
                </c:pt>
                <c:pt idx="1">
                  <c:v>31.714196231880315</c:v>
                </c:pt>
                <c:pt idx="2">
                  <c:v>31.786477745131407</c:v>
                </c:pt>
                <c:pt idx="3">
                  <c:v>31.817982854119869</c:v>
                </c:pt>
                <c:pt idx="4">
                  <c:v>31.893562353711044</c:v>
                </c:pt>
                <c:pt idx="5">
                  <c:v>32.090978367663944</c:v>
                </c:pt>
                <c:pt idx="6">
                  <c:v>32.230432839825717</c:v>
                </c:pt>
                <c:pt idx="7">
                  <c:v>32.312238078882636</c:v>
                </c:pt>
                <c:pt idx="8">
                  <c:v>32.335418176843248</c:v>
                </c:pt>
                <c:pt idx="9">
                  <c:v>32.335499612381149</c:v>
                </c:pt>
                <c:pt idx="10">
                  <c:v>32.423760056722976</c:v>
                </c:pt>
                <c:pt idx="11">
                  <c:v>32.524686628580838</c:v>
                </c:pt>
                <c:pt idx="12">
                  <c:v>32.473459417919237</c:v>
                </c:pt>
                <c:pt idx="13">
                  <c:v>32.520353949426976</c:v>
                </c:pt>
                <c:pt idx="14">
                  <c:v>32.57318965565144</c:v>
                </c:pt>
                <c:pt idx="15">
                  <c:v>32.543098609949126</c:v>
                </c:pt>
                <c:pt idx="16">
                  <c:v>32.568720757693335</c:v>
                </c:pt>
                <c:pt idx="17">
                  <c:v>32.694596038863274</c:v>
                </c:pt>
                <c:pt idx="18">
                  <c:v>32.757720921572606</c:v>
                </c:pt>
                <c:pt idx="19">
                  <c:v>32.828896259797105</c:v>
                </c:pt>
                <c:pt idx="20">
                  <c:v>32.791046469053484</c:v>
                </c:pt>
                <c:pt idx="21">
                  <c:v>32.780004658423174</c:v>
                </c:pt>
                <c:pt idx="22">
                  <c:v>32.863251038200524</c:v>
                </c:pt>
                <c:pt idx="23">
                  <c:v>32.848494030465218</c:v>
                </c:pt>
                <c:pt idx="24">
                  <c:v>32.826368482119264</c:v>
                </c:pt>
                <c:pt idx="25">
                  <c:v>32.926143836528226</c:v>
                </c:pt>
                <c:pt idx="26">
                  <c:v>33.093607773012053</c:v>
                </c:pt>
                <c:pt idx="27">
                  <c:v>33.369229712696132</c:v>
                </c:pt>
                <c:pt idx="28">
                  <c:v>33.682668088725329</c:v>
                </c:pt>
                <c:pt idx="29">
                  <c:v>33.822720201867334</c:v>
                </c:pt>
                <c:pt idx="30">
                  <c:v>33.937108810064586</c:v>
                </c:pt>
                <c:pt idx="31">
                  <c:v>33.965555269269437</c:v>
                </c:pt>
                <c:pt idx="32">
                  <c:v>34.141227910775569</c:v>
                </c:pt>
                <c:pt idx="33">
                  <c:v>34.114594997322975</c:v>
                </c:pt>
                <c:pt idx="34">
                  <c:v>34.15117629541929</c:v>
                </c:pt>
                <c:pt idx="35">
                  <c:v>34.110700546037542</c:v>
                </c:pt>
                <c:pt idx="36">
                  <c:v>34.002057869800439</c:v>
                </c:pt>
                <c:pt idx="37">
                  <c:v>33.950633286564276</c:v>
                </c:pt>
                <c:pt idx="38">
                  <c:v>33.951677830611807</c:v>
                </c:pt>
                <c:pt idx="39">
                  <c:v>33.942341939689165</c:v>
                </c:pt>
              </c:numCache>
            </c:numRef>
          </c:yVal>
          <c:smooth val="1"/>
          <c:extLst>
            <c:ext xmlns:c16="http://schemas.microsoft.com/office/drawing/2014/chart" uri="{C3380CC4-5D6E-409C-BE32-E72D297353CC}">
              <c16:uniqueId val="{0000003D-B4DB-4D09-8CC5-D50C9563ABF2}"/>
            </c:ext>
          </c:extLst>
        </c:ser>
        <c:ser>
          <c:idx val="2"/>
          <c:order val="2"/>
          <c:tx>
            <c:v>第三产业核算</c:v>
          </c:tx>
          <c:spPr>
            <a:ln w="28575" cap="rnd">
              <a:solidFill>
                <a:srgbClr val="FFFFFF">
                  <a:lumMod val="95000"/>
                </a:srgbClr>
              </a:solidFill>
              <a:round/>
            </a:ln>
            <a:effectLst/>
          </c:spPr>
          <c:marker>
            <c:symbol val="circle"/>
            <c:size val="8"/>
            <c:spPr>
              <a:solidFill>
                <a:srgbClr val="FFFFFF">
                  <a:lumMod val="95000"/>
                </a:srgbClr>
              </a:solidFill>
              <a:ln w="28575">
                <a:solidFill>
                  <a:srgbClr val="FFFFFF">
                    <a:lumMod val="95000"/>
                  </a:srgbClr>
                </a:solidFill>
              </a:ln>
              <a:effectLst/>
            </c:spPr>
          </c:marker>
          <c:dPt>
            <c:idx val="21"/>
            <c:marker>
              <c:symbol val="circle"/>
              <c:size val="8"/>
              <c:spPr>
                <a:solidFill>
                  <a:srgbClr val="FFFFFF">
                    <a:lumMod val="95000"/>
                  </a:srgbClr>
                </a:solidFill>
                <a:ln w="28575">
                  <a:solidFill>
                    <a:srgbClr val="FFFFFF">
                      <a:lumMod val="95000"/>
                    </a:srgbClr>
                  </a:solidFill>
                </a:ln>
                <a:effectLst/>
              </c:spPr>
            </c:marker>
            <c:bubble3D val="0"/>
            <c:extLst>
              <c:ext xmlns:c16="http://schemas.microsoft.com/office/drawing/2014/chart" uri="{C3380CC4-5D6E-409C-BE32-E72D297353CC}">
                <c16:uniqueId val="{0000003E-B4DB-4D09-8CC5-D50C9563ABF2}"/>
              </c:ext>
            </c:extLst>
          </c:dPt>
          <c:dPt>
            <c:idx val="27"/>
            <c:marker>
              <c:symbol val="circle"/>
              <c:size val="8"/>
              <c:spPr>
                <a:solidFill>
                  <a:srgbClr val="FFFFFF">
                    <a:lumMod val="95000"/>
                  </a:srgbClr>
                </a:solidFill>
                <a:ln w="28575">
                  <a:solidFill>
                    <a:srgbClr val="FFFFFF">
                      <a:lumMod val="95000"/>
                    </a:srgbClr>
                  </a:solidFill>
                </a:ln>
                <a:effectLst/>
              </c:spPr>
            </c:marker>
            <c:bubble3D val="0"/>
            <c:extLst>
              <c:ext xmlns:c16="http://schemas.microsoft.com/office/drawing/2014/chart" uri="{C3380CC4-5D6E-409C-BE32-E72D297353CC}">
                <c16:uniqueId val="{0000003F-B4DB-4D09-8CC5-D50C9563ABF2}"/>
              </c:ext>
            </c:extLst>
          </c:dPt>
          <c:xVal>
            <c:numRef>
              <c:f>第三产业增加值!$D$37:$AQ$37</c:f>
              <c:numCache>
                <c:formatCode>0.00</c:formatCode>
                <c:ptCount val="40"/>
                <c:pt idx="0">
                  <c:v>114.54417932295812</c:v>
                </c:pt>
                <c:pt idx="1">
                  <c:v>114.55844108870691</c:v>
                </c:pt>
                <c:pt idx="2">
                  <c:v>114.63463131129846</c:v>
                </c:pt>
                <c:pt idx="3">
                  <c:v>114.73356081224067</c:v>
                </c:pt>
                <c:pt idx="4">
                  <c:v>114.73762497626475</c:v>
                </c:pt>
                <c:pt idx="5">
                  <c:v>114.75567503557691</c:v>
                </c:pt>
                <c:pt idx="6">
                  <c:v>114.78576080401784</c:v>
                </c:pt>
                <c:pt idx="7">
                  <c:v>114.86060547033929</c:v>
                </c:pt>
                <c:pt idx="8">
                  <c:v>114.91771991694246</c:v>
                </c:pt>
                <c:pt idx="9">
                  <c:v>115.007439196775</c:v>
                </c:pt>
                <c:pt idx="10">
                  <c:v>115.02160568264581</c:v>
                </c:pt>
                <c:pt idx="11">
                  <c:v>115.01683195453157</c:v>
                </c:pt>
                <c:pt idx="12">
                  <c:v>115.07454282551591</c:v>
                </c:pt>
                <c:pt idx="13">
                  <c:v>115.08286709393496</c:v>
                </c:pt>
                <c:pt idx="14">
                  <c:v>115.04994437126011</c:v>
                </c:pt>
                <c:pt idx="15">
                  <c:v>115.01592242346285</c:v>
                </c:pt>
                <c:pt idx="16">
                  <c:v>115.00267084956685</c:v>
                </c:pt>
                <c:pt idx="17">
                  <c:v>115.01777701615366</c:v>
                </c:pt>
                <c:pt idx="18">
                  <c:v>115.0219456517143</c:v>
                </c:pt>
                <c:pt idx="19">
                  <c:v>115.04301025903627</c:v>
                </c:pt>
                <c:pt idx="20">
                  <c:v>115.03447206229973</c:v>
                </c:pt>
                <c:pt idx="21">
                  <c:v>115.05818708480889</c:v>
                </c:pt>
                <c:pt idx="22">
                  <c:v>115.06328179415705</c:v>
                </c:pt>
                <c:pt idx="23">
                  <c:v>115.00334828247101</c:v>
                </c:pt>
                <c:pt idx="24">
                  <c:v>114.99013875331556</c:v>
                </c:pt>
                <c:pt idx="25">
                  <c:v>114.99035199298935</c:v>
                </c:pt>
                <c:pt idx="26">
                  <c:v>114.94978062092747</c:v>
                </c:pt>
                <c:pt idx="27">
                  <c:v>114.79906066873495</c:v>
                </c:pt>
                <c:pt idx="28">
                  <c:v>114.89287617577752</c:v>
                </c:pt>
                <c:pt idx="29">
                  <c:v>114.91727615642253</c:v>
                </c:pt>
                <c:pt idx="30">
                  <c:v>115.04083542604673</c:v>
                </c:pt>
                <c:pt idx="31">
                  <c:v>115.08706510956802</c:v>
                </c:pt>
                <c:pt idx="32">
                  <c:v>114.99526339121022</c:v>
                </c:pt>
                <c:pt idx="33">
                  <c:v>115.02141056814801</c:v>
                </c:pt>
                <c:pt idx="34">
                  <c:v>114.94660071043459</c:v>
                </c:pt>
                <c:pt idx="35">
                  <c:v>114.90622274939214</c:v>
                </c:pt>
                <c:pt idx="36">
                  <c:v>114.93970741262682</c:v>
                </c:pt>
                <c:pt idx="37">
                  <c:v>114.93780662782579</c:v>
                </c:pt>
                <c:pt idx="38">
                  <c:v>114.92279625930925</c:v>
                </c:pt>
                <c:pt idx="39">
                  <c:v>114.86762437492669</c:v>
                </c:pt>
              </c:numCache>
            </c:numRef>
          </c:xVal>
          <c:yVal>
            <c:numRef>
              <c:f>第三产业增加值!$D$38:$AQ$38</c:f>
              <c:numCache>
                <c:formatCode>0.00</c:formatCode>
                <c:ptCount val="40"/>
                <c:pt idx="0">
                  <c:v>32.024403195659765</c:v>
                </c:pt>
                <c:pt idx="1">
                  <c:v>32.070494562416222</c:v>
                </c:pt>
                <c:pt idx="2">
                  <c:v>32.107077147543251</c:v>
                </c:pt>
                <c:pt idx="3">
                  <c:v>32.201164139751249</c:v>
                </c:pt>
                <c:pt idx="4">
                  <c:v>32.301146108115432</c:v>
                </c:pt>
                <c:pt idx="5">
                  <c:v>32.360651879850522</c:v>
                </c:pt>
                <c:pt idx="6">
                  <c:v>32.37969666759242</c:v>
                </c:pt>
                <c:pt idx="7">
                  <c:v>32.414148716722664</c:v>
                </c:pt>
                <c:pt idx="8">
                  <c:v>32.401187220769494</c:v>
                </c:pt>
                <c:pt idx="9">
                  <c:v>32.402505126823812</c:v>
                </c:pt>
                <c:pt idx="10">
                  <c:v>32.4202359261621</c:v>
                </c:pt>
                <c:pt idx="11">
                  <c:v>32.448857794344335</c:v>
                </c:pt>
                <c:pt idx="12">
                  <c:v>32.454897180677257</c:v>
                </c:pt>
                <c:pt idx="13">
                  <c:v>32.494370839712531</c:v>
                </c:pt>
                <c:pt idx="14">
                  <c:v>32.489797296770611</c:v>
                </c:pt>
                <c:pt idx="15">
                  <c:v>32.49299179789579</c:v>
                </c:pt>
                <c:pt idx="16">
                  <c:v>32.490760502017565</c:v>
                </c:pt>
                <c:pt idx="17">
                  <c:v>32.51848335687145</c:v>
                </c:pt>
                <c:pt idx="18">
                  <c:v>32.534685364328467</c:v>
                </c:pt>
                <c:pt idx="19">
                  <c:v>32.534534660508392</c:v>
                </c:pt>
                <c:pt idx="20">
                  <c:v>32.589082268660171</c:v>
                </c:pt>
                <c:pt idx="21">
                  <c:v>32.609074786103868</c:v>
                </c:pt>
                <c:pt idx="22">
                  <c:v>32.615770698331104</c:v>
                </c:pt>
                <c:pt idx="23">
                  <c:v>32.580515999103049</c:v>
                </c:pt>
                <c:pt idx="24">
                  <c:v>32.593005861880407</c:v>
                </c:pt>
                <c:pt idx="25">
                  <c:v>32.618015574793539</c:v>
                </c:pt>
                <c:pt idx="26">
                  <c:v>32.681934203913215</c:v>
                </c:pt>
                <c:pt idx="27">
                  <c:v>32.832237619211774</c:v>
                </c:pt>
                <c:pt idx="28">
                  <c:v>33.122135891124273</c:v>
                </c:pt>
                <c:pt idx="29">
                  <c:v>33.066238541815963</c:v>
                </c:pt>
                <c:pt idx="30">
                  <c:v>33.220445463400758</c:v>
                </c:pt>
                <c:pt idx="31">
                  <c:v>33.305426388601781</c:v>
                </c:pt>
                <c:pt idx="32">
                  <c:v>33.330164040539074</c:v>
                </c:pt>
                <c:pt idx="33">
                  <c:v>33.4518468931577</c:v>
                </c:pt>
                <c:pt idx="34">
                  <c:v>33.375197028152748</c:v>
                </c:pt>
                <c:pt idx="35">
                  <c:v>33.43105767765126</c:v>
                </c:pt>
                <c:pt idx="36">
                  <c:v>33.455645895130864</c:v>
                </c:pt>
                <c:pt idx="37">
                  <c:v>33.318875037074228</c:v>
                </c:pt>
                <c:pt idx="38">
                  <c:v>33.280735890811904</c:v>
                </c:pt>
                <c:pt idx="39">
                  <c:v>33.389013417294734</c:v>
                </c:pt>
              </c:numCache>
            </c:numRef>
          </c:yVal>
          <c:smooth val="1"/>
          <c:extLst>
            <c:ext xmlns:c16="http://schemas.microsoft.com/office/drawing/2014/chart" uri="{C3380CC4-5D6E-409C-BE32-E72D297353CC}">
              <c16:uniqueId val="{00000052-B4DB-4D09-8CC5-D50C9563ABF2}"/>
            </c:ext>
          </c:extLst>
        </c:ser>
        <c:ser>
          <c:idx val="3"/>
          <c:order val="3"/>
          <c:tx>
            <c:v>第一产业IO</c:v>
          </c:tx>
          <c:spPr>
            <a:ln w="19050" cap="rnd">
              <a:solidFill>
                <a:srgbClr val="0070C0"/>
              </a:solidFill>
              <a:prstDash val="solid"/>
              <a:round/>
            </a:ln>
            <a:effectLst/>
          </c:spPr>
          <c:marker>
            <c:symbol val="triangle"/>
            <c:size val="8"/>
            <c:spPr>
              <a:solidFill>
                <a:srgbClr val="0070C0"/>
              </a:solidFill>
              <a:ln w="9525">
                <a:solidFill>
                  <a:srgbClr val="0070C0"/>
                </a:solidFill>
              </a:ln>
              <a:effectLst/>
            </c:spPr>
          </c:marker>
          <c:dPt>
            <c:idx val="6"/>
            <c:marker>
              <c:symbol val="triangle"/>
              <c:size val="10"/>
              <c:spPr>
                <a:solidFill>
                  <a:srgbClr val="0070C0"/>
                </a:solidFill>
                <a:ln w="9525">
                  <a:solidFill>
                    <a:srgbClr val="0070C0"/>
                  </a:solidFill>
                </a:ln>
                <a:effectLst/>
              </c:spPr>
            </c:marker>
            <c:bubble3D val="0"/>
            <c:extLst>
              <c:ext xmlns:c16="http://schemas.microsoft.com/office/drawing/2014/chart" uri="{C3380CC4-5D6E-409C-BE32-E72D297353CC}">
                <c16:uniqueId val="{00000007-479C-464C-A932-F3EFF803FADB}"/>
              </c:ext>
            </c:extLst>
          </c:dPt>
          <c:dLbls>
            <c:dLbl>
              <c:idx val="0"/>
              <c:layout>
                <c:manualLayout>
                  <c:x val="-0.1560945051720925"/>
                  <c:y val="8.1974459801805968E-2"/>
                </c:manualLayout>
              </c:layout>
              <c:tx>
                <c:rich>
                  <a:bodyPr/>
                  <a:lstStyle/>
                  <a:p>
                    <a:r>
                      <a:rPr lang="en-US" altLang="zh-CN" dirty="0"/>
                      <a:t>1987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79C-464C-A932-F3EFF803FADB}"/>
                </c:ext>
              </c:extLst>
            </c:dLbl>
            <c:dLbl>
              <c:idx val="1"/>
              <c:tx>
                <c:rich>
                  <a:bodyPr/>
                  <a:lstStyle/>
                  <a:p>
                    <a:r>
                      <a:rPr lang="en-US" altLang="zh-CN"/>
                      <a:t>1992</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479C-464C-A932-F3EFF803FADB}"/>
                </c:ext>
              </c:extLst>
            </c:dLbl>
            <c:dLbl>
              <c:idx val="2"/>
              <c:layout>
                <c:manualLayout>
                  <c:x val="7.2172728197849159E-2"/>
                  <c:y val="0.12420372697243333"/>
                </c:manualLayout>
              </c:layout>
              <c:tx>
                <c:rich>
                  <a:bodyPr/>
                  <a:lstStyle/>
                  <a:p>
                    <a:r>
                      <a:rPr lang="en-US" altLang="zh-CN" dirty="0"/>
                      <a:t>1997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79C-464C-A932-F3EFF803FADB}"/>
                </c:ext>
              </c:extLst>
            </c:dLbl>
            <c:dLbl>
              <c:idx val="3"/>
              <c:layout>
                <c:manualLayout>
                  <c:x val="8.2243341434758352E-2"/>
                  <c:y val="-1.738852177614077E-2"/>
                </c:manualLayout>
              </c:layout>
              <c:tx>
                <c:rich>
                  <a:bodyPr/>
                  <a:lstStyle/>
                  <a:p>
                    <a:r>
                      <a:rPr lang="en-US" altLang="zh-CN" dirty="0"/>
                      <a:t>2002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79C-464C-A932-F3EFF803FADB}"/>
                </c:ext>
              </c:extLst>
            </c:dLbl>
            <c:dLbl>
              <c:idx val="4"/>
              <c:layout>
                <c:manualLayout>
                  <c:x val="7.888647035578869E-2"/>
                  <c:y val="-0.15401262144581748"/>
                </c:manualLayout>
              </c:layout>
              <c:tx>
                <c:rich>
                  <a:bodyPr/>
                  <a:lstStyle/>
                  <a:p>
                    <a:r>
                      <a:rPr lang="en-US" altLang="zh-CN" dirty="0"/>
                      <a:t>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79C-464C-A932-F3EFF803FADB}"/>
                </c:ext>
              </c:extLst>
            </c:dLbl>
            <c:dLbl>
              <c:idx val="5"/>
              <c:layout>
                <c:manualLayout>
                  <c:x val="3.3568710789697313E-3"/>
                  <c:y val="-0.10433113065684411"/>
                </c:manualLayout>
              </c:layout>
              <c:tx>
                <c:rich>
                  <a:bodyPr/>
                  <a:lstStyle/>
                  <a:p>
                    <a:r>
                      <a:rPr lang="en-US" altLang="zh-CN" dirty="0"/>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79C-464C-A932-F3EFF803FADB}"/>
                </c:ext>
              </c:extLst>
            </c:dLbl>
            <c:dLbl>
              <c:idx val="6"/>
              <c:layout>
                <c:manualLayout>
                  <c:x val="-0.11413361668497089"/>
                  <c:y val="-3.2292969012832781E-2"/>
                </c:manualLayout>
              </c:layout>
              <c:tx>
                <c:rich>
                  <a:bodyPr/>
                  <a:lstStyle/>
                  <a:p>
                    <a:r>
                      <a:rPr lang="en-US" altLang="zh-CN" dirty="0"/>
                      <a:t>2017</a:t>
                    </a:r>
                  </a:p>
                </c:rich>
              </c:tx>
              <c:showLegendKey val="0"/>
              <c:showVal val="1"/>
              <c:showCatName val="0"/>
              <c:showSerName val="0"/>
              <c:showPercent val="0"/>
              <c:showBubbleSize val="0"/>
              <c:extLst>
                <c:ext xmlns:c15="http://schemas.microsoft.com/office/drawing/2012/chart" uri="{CE6537A1-D6FC-4f65-9D91-7224C49458BB}">
                  <c15:layout>
                    <c:manualLayout>
                      <c:w val="7.0494292658364363E-2"/>
                      <c:h val="5.3159195144201504E-2"/>
                    </c:manualLayout>
                  </c15:layout>
                  <c15:showDataLabelsRange val="0"/>
                </c:ext>
                <c:ext xmlns:c16="http://schemas.microsoft.com/office/drawing/2014/chart" uri="{C3380CC4-5D6E-409C-BE32-E72D297353CC}">
                  <c16:uniqueId val="{00000007-479C-464C-A932-F3EFF803FADB}"/>
                </c:ext>
              </c:extLst>
            </c:dLbl>
            <c:spPr>
              <a:solidFill>
                <a:srgbClr val="FFFF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rgbClr val="000000"/>
                      </a:solidFill>
                      <a:prstDash val="solid"/>
                      <a:miter lim="800000"/>
                    </a:ln>
                    <a:effectLst/>
                  </c:spPr>
                </c15:leaderLines>
              </c:ext>
            </c:extLst>
          </c:dLbls>
          <c:xVal>
            <c:numRef>
              <c:f>IO!$E$35:$K$35</c:f>
              <c:numCache>
                <c:formatCode>0.00_ </c:formatCode>
                <c:ptCount val="7"/>
                <c:pt idx="0">
                  <c:v>113.94220305319651</c:v>
                </c:pt>
                <c:pt idx="1">
                  <c:v>113.7006883063825</c:v>
                </c:pt>
                <c:pt idx="2">
                  <c:v>113.93970619964547</c:v>
                </c:pt>
                <c:pt idx="3">
                  <c:v>114.04265751563656</c:v>
                </c:pt>
                <c:pt idx="4">
                  <c:v>113.67689154877286</c:v>
                </c:pt>
                <c:pt idx="5">
                  <c:v>113.62116146388216</c:v>
                </c:pt>
                <c:pt idx="6">
                  <c:v>113.14853681673351</c:v>
                </c:pt>
              </c:numCache>
            </c:numRef>
          </c:xVal>
          <c:yVal>
            <c:numRef>
              <c:f>IO!$E$36:$K$36</c:f>
              <c:numCache>
                <c:formatCode>0.00_ </c:formatCode>
                <c:ptCount val="7"/>
                <c:pt idx="0">
                  <c:v>32.612371365340493</c:v>
                </c:pt>
                <c:pt idx="1">
                  <c:v>32.221487426983664</c:v>
                </c:pt>
                <c:pt idx="2">
                  <c:v>32.588386161173993</c:v>
                </c:pt>
                <c:pt idx="3">
                  <c:v>32.61969601171657</c:v>
                </c:pt>
                <c:pt idx="4">
                  <c:v>32.700027465461694</c:v>
                </c:pt>
                <c:pt idx="5">
                  <c:v>32.903323821839415</c:v>
                </c:pt>
                <c:pt idx="6">
                  <c:v>32.525576499267963</c:v>
                </c:pt>
              </c:numCache>
            </c:numRef>
          </c:yVal>
          <c:smooth val="1"/>
          <c:extLst>
            <c:ext xmlns:c16="http://schemas.microsoft.com/office/drawing/2014/chart" uri="{C3380CC4-5D6E-409C-BE32-E72D297353CC}">
              <c16:uniqueId val="{00000053-B4DB-4D09-8CC5-D50C9563ABF2}"/>
            </c:ext>
          </c:extLst>
        </c:ser>
        <c:ser>
          <c:idx val="4"/>
          <c:order val="4"/>
          <c:tx>
            <c:v>第二产业IO</c:v>
          </c:tx>
          <c:spPr>
            <a:ln w="19050" cap="rnd">
              <a:solidFill>
                <a:srgbClr val="FFFFFF">
                  <a:lumMod val="95000"/>
                </a:srgbClr>
              </a:solidFill>
              <a:prstDash val="dash"/>
              <a:round/>
            </a:ln>
            <a:effectLst/>
          </c:spPr>
          <c:marker>
            <c:symbol val="square"/>
            <c:size val="8"/>
            <c:spPr>
              <a:solidFill>
                <a:srgbClr val="FFFFFF">
                  <a:lumMod val="95000"/>
                </a:srgbClr>
              </a:solidFill>
              <a:ln w="9525">
                <a:solidFill>
                  <a:srgbClr val="FFFFFF">
                    <a:lumMod val="95000"/>
                  </a:srgbClr>
                </a:solidFill>
              </a:ln>
              <a:effectLst/>
            </c:spPr>
          </c:marker>
          <c:dPt>
            <c:idx val="1"/>
            <c:marker>
              <c:symbol val="square"/>
              <c:size val="8"/>
              <c:spPr>
                <a:solidFill>
                  <a:srgbClr val="FFFFFF">
                    <a:lumMod val="95000"/>
                  </a:srgbClr>
                </a:solidFill>
                <a:ln w="28575">
                  <a:solidFill>
                    <a:srgbClr val="FFFFFF">
                      <a:lumMod val="95000"/>
                    </a:srgbClr>
                  </a:solidFill>
                </a:ln>
                <a:effectLst/>
              </c:spPr>
            </c:marker>
            <c:bubble3D val="0"/>
            <c:spPr>
              <a:ln w="28575" cap="rnd">
                <a:solidFill>
                  <a:srgbClr val="FFFFFF">
                    <a:lumMod val="95000"/>
                  </a:srgbClr>
                </a:solidFill>
                <a:prstDash val="dash"/>
                <a:round/>
              </a:ln>
              <a:effectLst/>
            </c:spPr>
            <c:extLst>
              <c:ext xmlns:c16="http://schemas.microsoft.com/office/drawing/2014/chart" uri="{C3380CC4-5D6E-409C-BE32-E72D297353CC}">
                <c16:uniqueId val="{00000054-B4DB-4D09-8CC5-D50C9563ABF2}"/>
              </c:ext>
            </c:extLst>
          </c:dPt>
          <c:xVal>
            <c:numRef>
              <c:f>IO!$L$35:$R$35</c:f>
              <c:numCache>
                <c:formatCode>0.00_ </c:formatCode>
                <c:ptCount val="7"/>
                <c:pt idx="0">
                  <c:v>116.03435530273816</c:v>
                </c:pt>
                <c:pt idx="1">
                  <c:v>115.47392999119917</c:v>
                </c:pt>
                <c:pt idx="2">
                  <c:v>115.47657149656497</c:v>
                </c:pt>
                <c:pt idx="3">
                  <c:v>115.55007163012878</c:v>
                </c:pt>
                <c:pt idx="4">
                  <c:v>115.37680412533111</c:v>
                </c:pt>
                <c:pt idx="5">
                  <c:v>114.970826811694</c:v>
                </c:pt>
                <c:pt idx="6">
                  <c:v>114.68718331421293</c:v>
                </c:pt>
              </c:numCache>
            </c:numRef>
          </c:xVal>
          <c:yVal>
            <c:numRef>
              <c:f>IO!$L$36:$R$36</c:f>
              <c:numCache>
                <c:formatCode>0.00_ </c:formatCode>
                <c:ptCount val="7"/>
                <c:pt idx="0">
                  <c:v>34.101396946576017</c:v>
                </c:pt>
                <c:pt idx="1">
                  <c:v>33.415739484001399</c:v>
                </c:pt>
                <c:pt idx="2">
                  <c:v>32.975454562423089</c:v>
                </c:pt>
                <c:pt idx="3">
                  <c:v>32.884974694252904</c:v>
                </c:pt>
                <c:pt idx="4">
                  <c:v>32.873250623048435</c:v>
                </c:pt>
                <c:pt idx="5">
                  <c:v>32.884565350717374</c:v>
                </c:pt>
                <c:pt idx="6">
                  <c:v>32.178673237521373</c:v>
                </c:pt>
              </c:numCache>
            </c:numRef>
          </c:yVal>
          <c:smooth val="1"/>
          <c:extLst>
            <c:ext xmlns:c16="http://schemas.microsoft.com/office/drawing/2014/chart" uri="{C3380CC4-5D6E-409C-BE32-E72D297353CC}">
              <c16:uniqueId val="{00000057-B4DB-4D09-8CC5-D50C9563ABF2}"/>
            </c:ext>
          </c:extLst>
        </c:ser>
        <c:ser>
          <c:idx val="5"/>
          <c:order val="5"/>
          <c:tx>
            <c:v>第三产业IO</c:v>
          </c:tx>
          <c:spPr>
            <a:ln w="19050" cap="rnd">
              <a:solidFill>
                <a:srgbClr val="FFFFFF">
                  <a:lumMod val="95000"/>
                </a:srgbClr>
              </a:solidFill>
              <a:prstDash val="dash"/>
              <a:round/>
            </a:ln>
            <a:effectLst/>
          </c:spPr>
          <c:marker>
            <c:symbol val="circle"/>
            <c:size val="8"/>
            <c:spPr>
              <a:solidFill>
                <a:srgbClr val="FFFFFF">
                  <a:lumMod val="95000"/>
                </a:srgbClr>
              </a:solidFill>
              <a:ln w="9525">
                <a:solidFill>
                  <a:srgbClr val="FFFFFF">
                    <a:lumMod val="95000"/>
                  </a:srgbClr>
                </a:solidFill>
                <a:prstDash val="dash"/>
              </a:ln>
              <a:effectLst/>
            </c:spPr>
          </c:marker>
          <c:dPt>
            <c:idx val="1"/>
            <c:marker>
              <c:symbol val="circle"/>
              <c:size val="8"/>
              <c:spPr>
                <a:solidFill>
                  <a:srgbClr val="FFFFFF">
                    <a:lumMod val="95000"/>
                  </a:srgbClr>
                </a:solidFill>
                <a:ln w="28575">
                  <a:solidFill>
                    <a:srgbClr val="FFFFFF">
                      <a:lumMod val="95000"/>
                    </a:srgbClr>
                  </a:solidFill>
                  <a:prstDash val="dash"/>
                </a:ln>
                <a:effectLst/>
              </c:spPr>
            </c:marker>
            <c:bubble3D val="0"/>
            <c:spPr>
              <a:ln w="28575" cap="rnd">
                <a:solidFill>
                  <a:srgbClr val="FFFFFF">
                    <a:lumMod val="95000"/>
                  </a:srgbClr>
                </a:solidFill>
                <a:prstDash val="dash"/>
                <a:round/>
              </a:ln>
              <a:effectLst/>
            </c:spPr>
            <c:extLst>
              <c:ext xmlns:c16="http://schemas.microsoft.com/office/drawing/2014/chart" uri="{C3380CC4-5D6E-409C-BE32-E72D297353CC}">
                <c16:uniqueId val="{00000059-B4DB-4D09-8CC5-D50C9563ABF2}"/>
              </c:ext>
            </c:extLst>
          </c:dPt>
          <c:xVal>
            <c:numRef>
              <c:f>IO!$S$35:$Y$35</c:f>
              <c:numCache>
                <c:formatCode>0.00_ </c:formatCode>
                <c:ptCount val="7"/>
                <c:pt idx="0">
                  <c:v>114.84219411727284</c:v>
                </c:pt>
                <c:pt idx="1">
                  <c:v>114.43196546663995</c:v>
                </c:pt>
                <c:pt idx="2">
                  <c:v>115.1711790125896</c:v>
                </c:pt>
                <c:pt idx="3">
                  <c:v>115.23651901453248</c:v>
                </c:pt>
                <c:pt idx="4">
                  <c:v>115.27069557185358</c:v>
                </c:pt>
                <c:pt idx="5">
                  <c:v>115.19252252854353</c:v>
                </c:pt>
                <c:pt idx="6">
                  <c:v>114.88492712330738</c:v>
                </c:pt>
              </c:numCache>
            </c:numRef>
          </c:xVal>
          <c:yVal>
            <c:numRef>
              <c:f>IO!$S$36:$Y$36</c:f>
              <c:numCache>
                <c:formatCode>0.00_ </c:formatCode>
                <c:ptCount val="7"/>
                <c:pt idx="0">
                  <c:v>33.511413695542309</c:v>
                </c:pt>
                <c:pt idx="1">
                  <c:v>32.918192393298895</c:v>
                </c:pt>
                <c:pt idx="2">
                  <c:v>32.920566672151217</c:v>
                </c:pt>
                <c:pt idx="3">
                  <c:v>32.830622606147621</c:v>
                </c:pt>
                <c:pt idx="4">
                  <c:v>32.678305302079494</c:v>
                </c:pt>
                <c:pt idx="5">
                  <c:v>32.824944296887615</c:v>
                </c:pt>
                <c:pt idx="6">
                  <c:v>32.396981909328424</c:v>
                </c:pt>
              </c:numCache>
            </c:numRef>
          </c:yVal>
          <c:smooth val="1"/>
          <c:extLst>
            <c:ext xmlns:c16="http://schemas.microsoft.com/office/drawing/2014/chart" uri="{C3380CC4-5D6E-409C-BE32-E72D297353CC}">
              <c16:uniqueId val="{0000005B-B4DB-4D09-8CC5-D50C9563ABF2}"/>
            </c:ext>
          </c:extLst>
        </c:ser>
        <c:dLbls>
          <c:showLegendKey val="0"/>
          <c:showVal val="0"/>
          <c:showCatName val="0"/>
          <c:showSerName val="0"/>
          <c:showPercent val="0"/>
          <c:showBubbleSize val="0"/>
        </c:dLbls>
        <c:axId val="-1387216736"/>
        <c:axId val="-1387215104"/>
      </c:scatterChart>
      <c:valAx>
        <c:axId val="-1387216736"/>
        <c:scaling>
          <c:orientation val="minMax"/>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15104"/>
        <c:crosses val="autoZero"/>
        <c:crossBetween val="midCat"/>
      </c:valAx>
      <c:valAx>
        <c:axId val="-1387215104"/>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167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de-DE"/>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Sheet1!$A$37:$B$43</c:f>
              <c:multiLvlStrCache>
                <c:ptCount val="7"/>
                <c:lvl>
                  <c:pt idx="0">
                    <c:v>1987 </c:v>
                  </c:pt>
                  <c:pt idx="1">
                    <c:v>1992 </c:v>
                  </c:pt>
                  <c:pt idx="2">
                    <c:v>1997 </c:v>
                  </c:pt>
                  <c:pt idx="3">
                    <c:v>2002 </c:v>
                  </c:pt>
                  <c:pt idx="4">
                    <c:v>2007 </c:v>
                  </c:pt>
                  <c:pt idx="5">
                    <c:v>2012 </c:v>
                  </c:pt>
                  <c:pt idx="6">
                    <c:v>2017 </c:v>
                  </c:pt>
                </c:lvl>
                <c:lvl>
                  <c:pt idx="0">
                    <c:v>Petroleum processing, coking and nuclear fuel processing industry</c:v>
                  </c:pt>
                </c:lvl>
              </c:multiLvlStrCache>
            </c:multiLvlStrRef>
          </c:cat>
          <c:val>
            <c:numRef>
              <c:f>Sheet1!$C$37:$C$43</c:f>
              <c:numCache>
                <c:formatCode>0.000_);[Red]\(0.000\)</c:formatCode>
                <c:ptCount val="7"/>
                <c:pt idx="0">
                  <c:v>0.44615440217876667</c:v>
                </c:pt>
                <c:pt idx="1">
                  <c:v>0.40244595556067303</c:v>
                </c:pt>
                <c:pt idx="2">
                  <c:v>0.37336979615640731</c:v>
                </c:pt>
                <c:pt idx="3">
                  <c:v>0.42732970335302184</c:v>
                </c:pt>
                <c:pt idx="4">
                  <c:v>0.38235741777362103</c:v>
                </c:pt>
                <c:pt idx="5">
                  <c:v>0.43333275905257523</c:v>
                </c:pt>
                <c:pt idx="6">
                  <c:v>0.51176253656359438</c:v>
                </c:pt>
              </c:numCache>
            </c:numRef>
          </c:val>
          <c:extLst>
            <c:ext xmlns:c16="http://schemas.microsoft.com/office/drawing/2014/chart" uri="{C3380CC4-5D6E-409C-BE32-E72D297353CC}">
              <c16:uniqueId val="{00000000-C434-4A8B-8A39-02D26D28A924}"/>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Sheet1!$A$37:$B$43</c:f>
              <c:multiLvlStrCache>
                <c:ptCount val="7"/>
                <c:lvl>
                  <c:pt idx="0">
                    <c:v>1987 </c:v>
                  </c:pt>
                  <c:pt idx="1">
                    <c:v>1992 </c:v>
                  </c:pt>
                  <c:pt idx="2">
                    <c:v>1997 </c:v>
                  </c:pt>
                  <c:pt idx="3">
                    <c:v>2002 </c:v>
                  </c:pt>
                  <c:pt idx="4">
                    <c:v>2007 </c:v>
                  </c:pt>
                  <c:pt idx="5">
                    <c:v>2012 </c:v>
                  </c:pt>
                  <c:pt idx="6">
                    <c:v>2017 </c:v>
                  </c:pt>
                </c:lvl>
                <c:lvl>
                  <c:pt idx="0">
                    <c:v>Petroleum processing, coking and nuclear fuel processing industry</c:v>
                  </c:pt>
                </c:lvl>
              </c:multiLvlStrCache>
            </c:multiLvlStrRef>
          </c:cat>
          <c:val>
            <c:numRef>
              <c:f>Sheet1!$D$37:$D$43</c:f>
              <c:numCache>
                <c:formatCode>0.000_);[Red]\(0.000\)</c:formatCode>
                <c:ptCount val="7"/>
                <c:pt idx="0">
                  <c:v>0.13933487370706502</c:v>
                </c:pt>
                <c:pt idx="1">
                  <c:v>0.17363409782922584</c:v>
                </c:pt>
                <c:pt idx="2">
                  <c:v>0.19016713010241998</c:v>
                </c:pt>
                <c:pt idx="3">
                  <c:v>0.20540047384393903</c:v>
                </c:pt>
                <c:pt idx="4">
                  <c:v>0.25878871999051711</c:v>
                </c:pt>
                <c:pt idx="5">
                  <c:v>0.13939178278457523</c:v>
                </c:pt>
                <c:pt idx="6">
                  <c:v>0.14718247024932349</c:v>
                </c:pt>
              </c:numCache>
            </c:numRef>
          </c:val>
          <c:extLst>
            <c:ext xmlns:c16="http://schemas.microsoft.com/office/drawing/2014/chart" uri="{C3380CC4-5D6E-409C-BE32-E72D297353CC}">
              <c16:uniqueId val="{00000001-C434-4A8B-8A39-02D26D28A924}"/>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Sheet1!$A$37:$B$43</c:f>
              <c:multiLvlStrCache>
                <c:ptCount val="7"/>
                <c:lvl>
                  <c:pt idx="0">
                    <c:v>1987 </c:v>
                  </c:pt>
                  <c:pt idx="1">
                    <c:v>1992 </c:v>
                  </c:pt>
                  <c:pt idx="2">
                    <c:v>1997 </c:v>
                  </c:pt>
                  <c:pt idx="3">
                    <c:v>2002 </c:v>
                  </c:pt>
                  <c:pt idx="4">
                    <c:v>2007 </c:v>
                  </c:pt>
                  <c:pt idx="5">
                    <c:v>2012 </c:v>
                  </c:pt>
                  <c:pt idx="6">
                    <c:v>2017 </c:v>
                  </c:pt>
                </c:lvl>
                <c:lvl>
                  <c:pt idx="0">
                    <c:v>Petroleum processing, coking and nuclear fuel processing industry</c:v>
                  </c:pt>
                </c:lvl>
              </c:multiLvlStrCache>
            </c:multiLvlStrRef>
          </c:cat>
          <c:val>
            <c:numRef>
              <c:f>Sheet1!$E$37:$E$43</c:f>
              <c:numCache>
                <c:formatCode>0.000_);[Red]\(0.000\)</c:formatCode>
                <c:ptCount val="7"/>
                <c:pt idx="0">
                  <c:v>8.7357930400597653E-2</c:v>
                </c:pt>
                <c:pt idx="1">
                  <c:v>0.13492884260878082</c:v>
                </c:pt>
                <c:pt idx="2">
                  <c:v>0.147105677040477</c:v>
                </c:pt>
                <c:pt idx="3">
                  <c:v>0.11293939315657461</c:v>
                </c:pt>
                <c:pt idx="4">
                  <c:v>0.15037314737278798</c:v>
                </c:pt>
                <c:pt idx="5">
                  <c:v>0.2674807577836868</c:v>
                </c:pt>
                <c:pt idx="6">
                  <c:v>0.18887415284255715</c:v>
                </c:pt>
              </c:numCache>
            </c:numRef>
          </c:val>
          <c:extLst>
            <c:ext xmlns:c16="http://schemas.microsoft.com/office/drawing/2014/chart" uri="{C3380CC4-5D6E-409C-BE32-E72D297353CC}">
              <c16:uniqueId val="{00000002-C434-4A8B-8A39-02D26D28A924}"/>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Sheet1!$A$37:$B$43</c:f>
              <c:multiLvlStrCache>
                <c:ptCount val="7"/>
                <c:lvl>
                  <c:pt idx="0">
                    <c:v>1987 </c:v>
                  </c:pt>
                  <c:pt idx="1">
                    <c:v>1992 </c:v>
                  </c:pt>
                  <c:pt idx="2">
                    <c:v>1997 </c:v>
                  </c:pt>
                  <c:pt idx="3">
                    <c:v>2002 </c:v>
                  </c:pt>
                  <c:pt idx="4">
                    <c:v>2007 </c:v>
                  </c:pt>
                  <c:pt idx="5">
                    <c:v>2012 </c:v>
                  </c:pt>
                  <c:pt idx="6">
                    <c:v>2017 </c:v>
                  </c:pt>
                </c:lvl>
                <c:lvl>
                  <c:pt idx="0">
                    <c:v>Petroleum processing, coking and nuclear fuel processing industry</c:v>
                  </c:pt>
                </c:lvl>
              </c:multiLvlStrCache>
            </c:multiLvlStrRef>
          </c:cat>
          <c:val>
            <c:numRef>
              <c:f>Sheet1!$F$37:$F$43</c:f>
              <c:numCache>
                <c:formatCode>0.000_);[Red]\(0.000\)</c:formatCode>
                <c:ptCount val="7"/>
                <c:pt idx="0">
                  <c:v>0.32715279371357076</c:v>
                </c:pt>
                <c:pt idx="1">
                  <c:v>0.28899110400132022</c:v>
                </c:pt>
                <c:pt idx="2">
                  <c:v>0.28935739670069577</c:v>
                </c:pt>
                <c:pt idx="3">
                  <c:v>0.25433042964646441</c:v>
                </c:pt>
                <c:pt idx="4">
                  <c:v>0.20848071486307401</c:v>
                </c:pt>
                <c:pt idx="5">
                  <c:v>0.15979470037916288</c:v>
                </c:pt>
                <c:pt idx="6">
                  <c:v>0.15218084034452486</c:v>
                </c:pt>
              </c:numCache>
            </c:numRef>
          </c:val>
          <c:extLst>
            <c:ext xmlns:c16="http://schemas.microsoft.com/office/drawing/2014/chart" uri="{C3380CC4-5D6E-409C-BE32-E72D297353CC}">
              <c16:uniqueId val="{00000003-C434-4A8B-8A39-02D26D28A924}"/>
            </c:ext>
          </c:extLst>
        </c:ser>
        <c:dLbls>
          <c:showLegendKey val="0"/>
          <c:showVal val="0"/>
          <c:showCatName val="0"/>
          <c:showSerName val="0"/>
          <c:showPercent val="0"/>
          <c:showBubbleSize val="0"/>
        </c:dLbls>
        <c:gapWidth val="150"/>
        <c:overlap val="100"/>
        <c:axId val="-1382254304"/>
        <c:axId val="-1379018096"/>
      </c:barChart>
      <c:catAx>
        <c:axId val="-138225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18096"/>
        <c:crosses val="autoZero"/>
        <c:auto val="1"/>
        <c:lblAlgn val="ctr"/>
        <c:lblOffset val="100"/>
        <c:noMultiLvlLbl val="0"/>
      </c:catAx>
      <c:valAx>
        <c:axId val="-1379018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8225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Sheet1!$A$44:$B$50</c:f>
              <c:multiLvlStrCache>
                <c:ptCount val="7"/>
                <c:lvl>
                  <c:pt idx="0">
                    <c:v>1987 </c:v>
                  </c:pt>
                  <c:pt idx="1">
                    <c:v>1992 </c:v>
                  </c:pt>
                  <c:pt idx="2">
                    <c:v>1997 </c:v>
                  </c:pt>
                  <c:pt idx="3">
                    <c:v>2002 </c:v>
                  </c:pt>
                  <c:pt idx="4">
                    <c:v>2007 </c:v>
                  </c:pt>
                  <c:pt idx="5">
                    <c:v>2012 </c:v>
                  </c:pt>
                  <c:pt idx="6">
                    <c:v>2017 </c:v>
                  </c:pt>
                </c:lvl>
                <c:lvl>
                  <c:pt idx="0">
                    <c:v>Chemical industry</c:v>
                  </c:pt>
                </c:lvl>
              </c:multiLvlStrCache>
            </c:multiLvlStrRef>
          </c:cat>
          <c:val>
            <c:numRef>
              <c:f>Sheet1!$C$44:$C$50</c:f>
              <c:numCache>
                <c:formatCode>0.000_);[Red]\(0.000\)</c:formatCode>
                <c:ptCount val="7"/>
                <c:pt idx="0">
                  <c:v>0.55337627816549251</c:v>
                </c:pt>
                <c:pt idx="1">
                  <c:v>0.59560549430476739</c:v>
                </c:pt>
                <c:pt idx="2">
                  <c:v>0.59456575183091331</c:v>
                </c:pt>
                <c:pt idx="3">
                  <c:v>0.65202796848511546</c:v>
                </c:pt>
                <c:pt idx="4">
                  <c:v>0.65051305992771247</c:v>
                </c:pt>
                <c:pt idx="5">
                  <c:v>0.59765334483156662</c:v>
                </c:pt>
                <c:pt idx="6">
                  <c:v>0.59101606427957176</c:v>
                </c:pt>
              </c:numCache>
            </c:numRef>
          </c:val>
          <c:extLst>
            <c:ext xmlns:c16="http://schemas.microsoft.com/office/drawing/2014/chart" uri="{C3380CC4-5D6E-409C-BE32-E72D297353CC}">
              <c16:uniqueId val="{00000000-5637-4514-B316-8C16B97AF2D7}"/>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Sheet1!$A$44:$B$50</c:f>
              <c:multiLvlStrCache>
                <c:ptCount val="7"/>
                <c:lvl>
                  <c:pt idx="0">
                    <c:v>1987 </c:v>
                  </c:pt>
                  <c:pt idx="1">
                    <c:v>1992 </c:v>
                  </c:pt>
                  <c:pt idx="2">
                    <c:v>1997 </c:v>
                  </c:pt>
                  <c:pt idx="3">
                    <c:v>2002 </c:v>
                  </c:pt>
                  <c:pt idx="4">
                    <c:v>2007 </c:v>
                  </c:pt>
                  <c:pt idx="5">
                    <c:v>2012 </c:v>
                  </c:pt>
                  <c:pt idx="6">
                    <c:v>2017 </c:v>
                  </c:pt>
                </c:lvl>
                <c:lvl>
                  <c:pt idx="0">
                    <c:v>Chemical industry</c:v>
                  </c:pt>
                </c:lvl>
              </c:multiLvlStrCache>
            </c:multiLvlStrRef>
          </c:cat>
          <c:val>
            <c:numRef>
              <c:f>Sheet1!$D$44:$D$50</c:f>
              <c:numCache>
                <c:formatCode>0.000_);[Red]\(0.000\)</c:formatCode>
                <c:ptCount val="7"/>
                <c:pt idx="0">
                  <c:v>0.16851577182767516</c:v>
                </c:pt>
                <c:pt idx="1">
                  <c:v>0.15177261773203338</c:v>
                </c:pt>
                <c:pt idx="2">
                  <c:v>0.16508650660479859</c:v>
                </c:pt>
                <c:pt idx="3">
                  <c:v>0.14825944982119788</c:v>
                </c:pt>
                <c:pt idx="4">
                  <c:v>0.14634374944473016</c:v>
                </c:pt>
                <c:pt idx="5">
                  <c:v>0.17974179231641824</c:v>
                </c:pt>
                <c:pt idx="6">
                  <c:v>0.20994381875051982</c:v>
                </c:pt>
              </c:numCache>
            </c:numRef>
          </c:val>
          <c:extLst>
            <c:ext xmlns:c16="http://schemas.microsoft.com/office/drawing/2014/chart" uri="{C3380CC4-5D6E-409C-BE32-E72D297353CC}">
              <c16:uniqueId val="{00000001-5637-4514-B316-8C16B97AF2D7}"/>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Sheet1!$A$44:$B$50</c:f>
              <c:multiLvlStrCache>
                <c:ptCount val="7"/>
                <c:lvl>
                  <c:pt idx="0">
                    <c:v>1987 </c:v>
                  </c:pt>
                  <c:pt idx="1">
                    <c:v>1992 </c:v>
                  </c:pt>
                  <c:pt idx="2">
                    <c:v>1997 </c:v>
                  </c:pt>
                  <c:pt idx="3">
                    <c:v>2002 </c:v>
                  </c:pt>
                  <c:pt idx="4">
                    <c:v>2007 </c:v>
                  </c:pt>
                  <c:pt idx="5">
                    <c:v>2012 </c:v>
                  </c:pt>
                  <c:pt idx="6">
                    <c:v>2017 </c:v>
                  </c:pt>
                </c:lvl>
                <c:lvl>
                  <c:pt idx="0">
                    <c:v>Chemical industry</c:v>
                  </c:pt>
                </c:lvl>
              </c:multiLvlStrCache>
            </c:multiLvlStrRef>
          </c:cat>
          <c:val>
            <c:numRef>
              <c:f>Sheet1!$E$44:$E$50</c:f>
              <c:numCache>
                <c:formatCode>0.000_);[Red]\(0.000\)</c:formatCode>
                <c:ptCount val="7"/>
                <c:pt idx="0">
                  <c:v>0.12845120254798251</c:v>
                </c:pt>
                <c:pt idx="1">
                  <c:v>0.1277956204871569</c:v>
                </c:pt>
                <c:pt idx="2">
                  <c:v>0.13473747143958972</c:v>
                </c:pt>
                <c:pt idx="3">
                  <c:v>0.11007213819173246</c:v>
                </c:pt>
                <c:pt idx="4">
                  <c:v>0.12076313297972623</c:v>
                </c:pt>
                <c:pt idx="5">
                  <c:v>0.14574767756200882</c:v>
                </c:pt>
                <c:pt idx="6">
                  <c:v>0.14658669540692201</c:v>
                </c:pt>
              </c:numCache>
            </c:numRef>
          </c:val>
          <c:extLst>
            <c:ext xmlns:c16="http://schemas.microsoft.com/office/drawing/2014/chart" uri="{C3380CC4-5D6E-409C-BE32-E72D297353CC}">
              <c16:uniqueId val="{00000002-5637-4514-B316-8C16B97AF2D7}"/>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Sheet1!$A$44:$B$50</c:f>
              <c:multiLvlStrCache>
                <c:ptCount val="7"/>
                <c:lvl>
                  <c:pt idx="0">
                    <c:v>1987 </c:v>
                  </c:pt>
                  <c:pt idx="1">
                    <c:v>1992 </c:v>
                  </c:pt>
                  <c:pt idx="2">
                    <c:v>1997 </c:v>
                  </c:pt>
                  <c:pt idx="3">
                    <c:v>2002 </c:v>
                  </c:pt>
                  <c:pt idx="4">
                    <c:v>2007 </c:v>
                  </c:pt>
                  <c:pt idx="5">
                    <c:v>2012 </c:v>
                  </c:pt>
                  <c:pt idx="6">
                    <c:v>2017 </c:v>
                  </c:pt>
                </c:lvl>
                <c:lvl>
                  <c:pt idx="0">
                    <c:v>Chemical industry</c:v>
                  </c:pt>
                </c:lvl>
              </c:multiLvlStrCache>
            </c:multiLvlStrRef>
          </c:cat>
          <c:val>
            <c:numRef>
              <c:f>Sheet1!$F$44:$F$50</c:f>
              <c:numCache>
                <c:formatCode>0.000_);[Red]\(0.000\)</c:formatCode>
                <c:ptCount val="7"/>
                <c:pt idx="0">
                  <c:v>0.14965674745884999</c:v>
                </c:pt>
                <c:pt idx="1">
                  <c:v>0.12482626747604217</c:v>
                </c:pt>
                <c:pt idx="2">
                  <c:v>0.10561027012469829</c:v>
                </c:pt>
                <c:pt idx="3">
                  <c:v>8.9640443501953965E-2</c:v>
                </c:pt>
                <c:pt idx="4">
                  <c:v>8.2380057647830934E-2</c:v>
                </c:pt>
                <c:pt idx="5">
                  <c:v>7.6857185290006583E-2</c:v>
                </c:pt>
                <c:pt idx="6">
                  <c:v>5.2453421562986692E-2</c:v>
                </c:pt>
              </c:numCache>
            </c:numRef>
          </c:val>
          <c:extLst>
            <c:ext xmlns:c16="http://schemas.microsoft.com/office/drawing/2014/chart" uri="{C3380CC4-5D6E-409C-BE32-E72D297353CC}">
              <c16:uniqueId val="{00000003-5637-4514-B316-8C16B97AF2D7}"/>
            </c:ext>
          </c:extLst>
        </c:ser>
        <c:dLbls>
          <c:showLegendKey val="0"/>
          <c:showVal val="0"/>
          <c:showCatName val="0"/>
          <c:showSerName val="0"/>
          <c:showPercent val="0"/>
          <c:showBubbleSize val="0"/>
        </c:dLbls>
        <c:gapWidth val="150"/>
        <c:overlap val="100"/>
        <c:axId val="-1379024080"/>
        <c:axId val="-1379024624"/>
      </c:barChart>
      <c:catAx>
        <c:axId val="-137902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24624"/>
        <c:crosses val="autoZero"/>
        <c:auto val="1"/>
        <c:lblAlgn val="ctr"/>
        <c:lblOffset val="100"/>
        <c:noMultiLvlLbl val="0"/>
      </c:catAx>
      <c:valAx>
        <c:axId val="-1379024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2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Sheet1!$A$51:$B$57</c:f>
              <c:multiLvlStrCache>
                <c:ptCount val="7"/>
                <c:lvl>
                  <c:pt idx="0">
                    <c:v>1987 </c:v>
                  </c:pt>
                  <c:pt idx="1">
                    <c:v>1992 </c:v>
                  </c:pt>
                  <c:pt idx="2">
                    <c:v>1997 </c:v>
                  </c:pt>
                  <c:pt idx="3">
                    <c:v>2002 </c:v>
                  </c:pt>
                  <c:pt idx="4">
                    <c:v>2007 </c:v>
                  </c:pt>
                  <c:pt idx="5">
                    <c:v>2012 </c:v>
                  </c:pt>
                  <c:pt idx="6">
                    <c:v>2017 </c:v>
                  </c:pt>
                </c:lvl>
                <c:lvl>
                  <c:pt idx="0">
                    <c:v>Non-metallic mineral products industry</c:v>
                  </c:pt>
                </c:lvl>
              </c:multiLvlStrCache>
            </c:multiLvlStrRef>
          </c:cat>
          <c:val>
            <c:numRef>
              <c:f>Sheet1!$C$51:$C$57</c:f>
              <c:numCache>
                <c:formatCode>0.000_);[Red]\(0.000\)</c:formatCode>
                <c:ptCount val="7"/>
                <c:pt idx="0">
                  <c:v>0.48716667111212852</c:v>
                </c:pt>
                <c:pt idx="1">
                  <c:v>0.47633262613596644</c:v>
                </c:pt>
                <c:pt idx="2">
                  <c:v>0.39903786326940771</c:v>
                </c:pt>
                <c:pt idx="3">
                  <c:v>0.48198943879057005</c:v>
                </c:pt>
                <c:pt idx="4">
                  <c:v>0.55031961460917456</c:v>
                </c:pt>
                <c:pt idx="5">
                  <c:v>0.38719274977822166</c:v>
                </c:pt>
                <c:pt idx="6">
                  <c:v>0.40447461091659914</c:v>
                </c:pt>
              </c:numCache>
            </c:numRef>
          </c:val>
          <c:extLst>
            <c:ext xmlns:c16="http://schemas.microsoft.com/office/drawing/2014/chart" uri="{C3380CC4-5D6E-409C-BE32-E72D297353CC}">
              <c16:uniqueId val="{00000000-CF92-415B-81A2-1F6B3AC88D6A}"/>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Sheet1!$A$51:$B$57</c:f>
              <c:multiLvlStrCache>
                <c:ptCount val="7"/>
                <c:lvl>
                  <c:pt idx="0">
                    <c:v>1987 </c:v>
                  </c:pt>
                  <c:pt idx="1">
                    <c:v>1992 </c:v>
                  </c:pt>
                  <c:pt idx="2">
                    <c:v>1997 </c:v>
                  </c:pt>
                  <c:pt idx="3">
                    <c:v>2002 </c:v>
                  </c:pt>
                  <c:pt idx="4">
                    <c:v>2007 </c:v>
                  </c:pt>
                  <c:pt idx="5">
                    <c:v>2012 </c:v>
                  </c:pt>
                  <c:pt idx="6">
                    <c:v>2017 </c:v>
                  </c:pt>
                </c:lvl>
                <c:lvl>
                  <c:pt idx="0">
                    <c:v>Non-metallic mineral products industry</c:v>
                  </c:pt>
                </c:lvl>
              </c:multiLvlStrCache>
            </c:multiLvlStrRef>
          </c:cat>
          <c:val>
            <c:numRef>
              <c:f>Sheet1!$D$51:$D$57</c:f>
              <c:numCache>
                <c:formatCode>0.000_);[Red]\(0.000\)</c:formatCode>
                <c:ptCount val="7"/>
                <c:pt idx="0">
                  <c:v>0.24630640514134969</c:v>
                </c:pt>
                <c:pt idx="1">
                  <c:v>0.22696771786609743</c:v>
                </c:pt>
                <c:pt idx="2">
                  <c:v>0.32467226917580971</c:v>
                </c:pt>
                <c:pt idx="3">
                  <c:v>0.32807952284245562</c:v>
                </c:pt>
                <c:pt idx="4">
                  <c:v>0.26442604561624278</c:v>
                </c:pt>
                <c:pt idx="5">
                  <c:v>0.31257437726819953</c:v>
                </c:pt>
                <c:pt idx="6">
                  <c:v>0.37082510667433283</c:v>
                </c:pt>
              </c:numCache>
            </c:numRef>
          </c:val>
          <c:extLst>
            <c:ext xmlns:c16="http://schemas.microsoft.com/office/drawing/2014/chart" uri="{C3380CC4-5D6E-409C-BE32-E72D297353CC}">
              <c16:uniqueId val="{00000001-CF92-415B-81A2-1F6B3AC88D6A}"/>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Sheet1!$A$51:$B$57</c:f>
              <c:multiLvlStrCache>
                <c:ptCount val="7"/>
                <c:lvl>
                  <c:pt idx="0">
                    <c:v>1987 </c:v>
                  </c:pt>
                  <c:pt idx="1">
                    <c:v>1992 </c:v>
                  </c:pt>
                  <c:pt idx="2">
                    <c:v>1997 </c:v>
                  </c:pt>
                  <c:pt idx="3">
                    <c:v>2002 </c:v>
                  </c:pt>
                  <c:pt idx="4">
                    <c:v>2007 </c:v>
                  </c:pt>
                  <c:pt idx="5">
                    <c:v>2012 </c:v>
                  </c:pt>
                  <c:pt idx="6">
                    <c:v>2017 </c:v>
                  </c:pt>
                </c:lvl>
                <c:lvl>
                  <c:pt idx="0">
                    <c:v>Non-metallic mineral products industry</c:v>
                  </c:pt>
                </c:lvl>
              </c:multiLvlStrCache>
            </c:multiLvlStrRef>
          </c:cat>
          <c:val>
            <c:numRef>
              <c:f>Sheet1!$E$51:$E$57</c:f>
              <c:numCache>
                <c:formatCode>0.000_);[Red]\(0.000\)</c:formatCode>
                <c:ptCount val="7"/>
                <c:pt idx="0">
                  <c:v>0.13931243606294869</c:v>
                </c:pt>
                <c:pt idx="1">
                  <c:v>0.17318321712116724</c:v>
                </c:pt>
                <c:pt idx="2">
                  <c:v>0.16305573912774499</c:v>
                </c:pt>
                <c:pt idx="3">
                  <c:v>0.17658254483845193</c:v>
                </c:pt>
                <c:pt idx="4">
                  <c:v>0.12409041502776541</c:v>
                </c:pt>
                <c:pt idx="5">
                  <c:v>0.18808514443689794</c:v>
                </c:pt>
                <c:pt idx="6">
                  <c:v>0.18222601776352648</c:v>
                </c:pt>
              </c:numCache>
            </c:numRef>
          </c:val>
          <c:extLst>
            <c:ext xmlns:c16="http://schemas.microsoft.com/office/drawing/2014/chart" uri="{C3380CC4-5D6E-409C-BE32-E72D297353CC}">
              <c16:uniqueId val="{00000002-CF92-415B-81A2-1F6B3AC88D6A}"/>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Sheet1!$A$51:$B$57</c:f>
              <c:multiLvlStrCache>
                <c:ptCount val="7"/>
                <c:lvl>
                  <c:pt idx="0">
                    <c:v>1987 </c:v>
                  </c:pt>
                  <c:pt idx="1">
                    <c:v>1992 </c:v>
                  </c:pt>
                  <c:pt idx="2">
                    <c:v>1997 </c:v>
                  </c:pt>
                  <c:pt idx="3">
                    <c:v>2002 </c:v>
                  </c:pt>
                  <c:pt idx="4">
                    <c:v>2007 </c:v>
                  </c:pt>
                  <c:pt idx="5">
                    <c:v>2012 </c:v>
                  </c:pt>
                  <c:pt idx="6">
                    <c:v>2017 </c:v>
                  </c:pt>
                </c:lvl>
                <c:lvl>
                  <c:pt idx="0">
                    <c:v>Non-metallic mineral products industry</c:v>
                  </c:pt>
                </c:lvl>
              </c:multiLvlStrCache>
            </c:multiLvlStrRef>
          </c:cat>
          <c:val>
            <c:numRef>
              <c:f>Sheet1!$F$51:$F$57</c:f>
              <c:numCache>
                <c:formatCode>0.000_);[Red]\(0.000\)</c:formatCode>
                <c:ptCount val="7"/>
                <c:pt idx="0">
                  <c:v>0.12721448768357341</c:v>
                </c:pt>
                <c:pt idx="1">
                  <c:v>0.12351643887676914</c:v>
                </c:pt>
                <c:pt idx="2">
                  <c:v>0.11323412842703762</c:v>
                </c:pt>
                <c:pt idx="3">
                  <c:v>1.3348493528522222E-2</c:v>
                </c:pt>
                <c:pt idx="4">
                  <c:v>6.1163924746817297E-2</c:v>
                </c:pt>
                <c:pt idx="5">
                  <c:v>0.11214772851668085</c:v>
                </c:pt>
                <c:pt idx="6">
                  <c:v>4.2474264645541326E-2</c:v>
                </c:pt>
              </c:numCache>
            </c:numRef>
          </c:val>
          <c:extLst>
            <c:ext xmlns:c16="http://schemas.microsoft.com/office/drawing/2014/chart" uri="{C3380CC4-5D6E-409C-BE32-E72D297353CC}">
              <c16:uniqueId val="{00000003-CF92-415B-81A2-1F6B3AC88D6A}"/>
            </c:ext>
          </c:extLst>
        </c:ser>
        <c:dLbls>
          <c:showLegendKey val="0"/>
          <c:showVal val="0"/>
          <c:showCatName val="0"/>
          <c:showSerName val="0"/>
          <c:showPercent val="0"/>
          <c:showBubbleSize val="0"/>
        </c:dLbls>
        <c:gapWidth val="150"/>
        <c:overlap val="100"/>
        <c:axId val="-1379020816"/>
        <c:axId val="-1379019728"/>
      </c:barChart>
      <c:catAx>
        <c:axId val="-137902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19728"/>
        <c:crosses val="autoZero"/>
        <c:auto val="1"/>
        <c:lblAlgn val="ctr"/>
        <c:lblOffset val="100"/>
        <c:noMultiLvlLbl val="0"/>
      </c:catAx>
      <c:valAx>
        <c:axId val="-1379019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2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Sheet1!$A$58:$B$64</c:f>
              <c:multiLvlStrCache>
                <c:ptCount val="7"/>
                <c:lvl>
                  <c:pt idx="0">
                    <c:v>1987 </c:v>
                  </c:pt>
                  <c:pt idx="1">
                    <c:v>1992 </c:v>
                  </c:pt>
                  <c:pt idx="2">
                    <c:v>1997 </c:v>
                  </c:pt>
                  <c:pt idx="3">
                    <c:v>2002 </c:v>
                  </c:pt>
                  <c:pt idx="4">
                    <c:v>2007 </c:v>
                  </c:pt>
                  <c:pt idx="5">
                    <c:v>2012 </c:v>
                  </c:pt>
                  <c:pt idx="6">
                    <c:v>2017 </c:v>
                  </c:pt>
                </c:lvl>
                <c:lvl>
                  <c:pt idx="0">
                    <c:v>Metal smelting and rolling processing industry</c:v>
                  </c:pt>
                </c:lvl>
              </c:multiLvlStrCache>
            </c:multiLvlStrRef>
          </c:cat>
          <c:val>
            <c:numRef>
              <c:f>Sheet1!$C$58:$C$64</c:f>
              <c:numCache>
                <c:formatCode>0.000_);[Red]\(0.000\)</c:formatCode>
                <c:ptCount val="7"/>
                <c:pt idx="0">
                  <c:v>0.32517911671557281</c:v>
                </c:pt>
                <c:pt idx="1">
                  <c:v>0.45291175727106098</c:v>
                </c:pt>
                <c:pt idx="2">
                  <c:v>0.45119719578047068</c:v>
                </c:pt>
                <c:pt idx="3">
                  <c:v>0.43076790776292384</c:v>
                </c:pt>
                <c:pt idx="4">
                  <c:v>0.4530522697926691</c:v>
                </c:pt>
                <c:pt idx="5">
                  <c:v>0.46059743579790124</c:v>
                </c:pt>
                <c:pt idx="6">
                  <c:v>0.46870124740767716</c:v>
                </c:pt>
              </c:numCache>
            </c:numRef>
          </c:val>
          <c:extLst>
            <c:ext xmlns:c16="http://schemas.microsoft.com/office/drawing/2014/chart" uri="{C3380CC4-5D6E-409C-BE32-E72D297353CC}">
              <c16:uniqueId val="{00000000-E28D-4D05-B5D4-98F526F47BBD}"/>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Sheet1!$A$58:$B$64</c:f>
              <c:multiLvlStrCache>
                <c:ptCount val="7"/>
                <c:lvl>
                  <c:pt idx="0">
                    <c:v>1987 </c:v>
                  </c:pt>
                  <c:pt idx="1">
                    <c:v>1992 </c:v>
                  </c:pt>
                  <c:pt idx="2">
                    <c:v>1997 </c:v>
                  </c:pt>
                  <c:pt idx="3">
                    <c:v>2002 </c:v>
                  </c:pt>
                  <c:pt idx="4">
                    <c:v>2007 </c:v>
                  </c:pt>
                  <c:pt idx="5">
                    <c:v>2012 </c:v>
                  </c:pt>
                  <c:pt idx="6">
                    <c:v>2017 </c:v>
                  </c:pt>
                </c:lvl>
                <c:lvl>
                  <c:pt idx="0">
                    <c:v>Metal smelting and rolling processing industry</c:v>
                  </c:pt>
                </c:lvl>
              </c:multiLvlStrCache>
            </c:multiLvlStrRef>
          </c:cat>
          <c:val>
            <c:numRef>
              <c:f>Sheet1!$D$58:$D$64</c:f>
              <c:numCache>
                <c:formatCode>0.000_);[Red]\(0.000\)</c:formatCode>
                <c:ptCount val="7"/>
                <c:pt idx="0">
                  <c:v>0.2372090835142798</c:v>
                </c:pt>
                <c:pt idx="1">
                  <c:v>0.21806598690574999</c:v>
                </c:pt>
                <c:pt idx="2">
                  <c:v>0.24965077485466228</c:v>
                </c:pt>
                <c:pt idx="3">
                  <c:v>0.23918679267924806</c:v>
                </c:pt>
                <c:pt idx="4">
                  <c:v>0.25028396856707391</c:v>
                </c:pt>
                <c:pt idx="5">
                  <c:v>0.24865015650537337</c:v>
                </c:pt>
                <c:pt idx="6">
                  <c:v>0.26788239064362412</c:v>
                </c:pt>
              </c:numCache>
            </c:numRef>
          </c:val>
          <c:extLst>
            <c:ext xmlns:c16="http://schemas.microsoft.com/office/drawing/2014/chart" uri="{C3380CC4-5D6E-409C-BE32-E72D297353CC}">
              <c16:uniqueId val="{00000001-E28D-4D05-B5D4-98F526F47BBD}"/>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Sheet1!$A$58:$B$64</c:f>
              <c:multiLvlStrCache>
                <c:ptCount val="7"/>
                <c:lvl>
                  <c:pt idx="0">
                    <c:v>1987 </c:v>
                  </c:pt>
                  <c:pt idx="1">
                    <c:v>1992 </c:v>
                  </c:pt>
                  <c:pt idx="2">
                    <c:v>1997 </c:v>
                  </c:pt>
                  <c:pt idx="3">
                    <c:v>2002 </c:v>
                  </c:pt>
                  <c:pt idx="4">
                    <c:v>2007 </c:v>
                  </c:pt>
                  <c:pt idx="5">
                    <c:v>2012 </c:v>
                  </c:pt>
                  <c:pt idx="6">
                    <c:v>2017 </c:v>
                  </c:pt>
                </c:lvl>
                <c:lvl>
                  <c:pt idx="0">
                    <c:v>Metal smelting and rolling processing industry</c:v>
                  </c:pt>
                </c:lvl>
              </c:multiLvlStrCache>
            </c:multiLvlStrRef>
          </c:cat>
          <c:val>
            <c:numRef>
              <c:f>Sheet1!$E$58:$E$64</c:f>
              <c:numCache>
                <c:formatCode>0.000_);[Red]\(0.000\)</c:formatCode>
                <c:ptCount val="7"/>
                <c:pt idx="0">
                  <c:v>0.21847797604271496</c:v>
                </c:pt>
                <c:pt idx="1">
                  <c:v>0.19322007361056098</c:v>
                </c:pt>
                <c:pt idx="2">
                  <c:v>0.18665826072487365</c:v>
                </c:pt>
                <c:pt idx="3">
                  <c:v>0.19663472195240367</c:v>
                </c:pt>
                <c:pt idx="4">
                  <c:v>0.22484345149051344</c:v>
                </c:pt>
                <c:pt idx="5">
                  <c:v>0.22347549490328594</c:v>
                </c:pt>
                <c:pt idx="6">
                  <c:v>0.2101011665444758</c:v>
                </c:pt>
              </c:numCache>
            </c:numRef>
          </c:val>
          <c:extLst>
            <c:ext xmlns:c16="http://schemas.microsoft.com/office/drawing/2014/chart" uri="{C3380CC4-5D6E-409C-BE32-E72D297353CC}">
              <c16:uniqueId val="{00000002-E28D-4D05-B5D4-98F526F47BBD}"/>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Sheet1!$A$58:$B$64</c:f>
              <c:multiLvlStrCache>
                <c:ptCount val="7"/>
                <c:lvl>
                  <c:pt idx="0">
                    <c:v>1987 </c:v>
                  </c:pt>
                  <c:pt idx="1">
                    <c:v>1992 </c:v>
                  </c:pt>
                  <c:pt idx="2">
                    <c:v>1997 </c:v>
                  </c:pt>
                  <c:pt idx="3">
                    <c:v>2002 </c:v>
                  </c:pt>
                  <c:pt idx="4">
                    <c:v>2007 </c:v>
                  </c:pt>
                  <c:pt idx="5">
                    <c:v>2012 </c:v>
                  </c:pt>
                  <c:pt idx="6">
                    <c:v>2017 </c:v>
                  </c:pt>
                </c:lvl>
                <c:lvl>
                  <c:pt idx="0">
                    <c:v>Metal smelting and rolling processing industry</c:v>
                  </c:pt>
                </c:lvl>
              </c:multiLvlStrCache>
            </c:multiLvlStrRef>
          </c:cat>
          <c:val>
            <c:numRef>
              <c:f>Sheet1!$F$58:$F$64</c:f>
              <c:numCache>
                <c:formatCode>0.000_);[Red]\(0.000\)</c:formatCode>
                <c:ptCount val="7"/>
                <c:pt idx="0">
                  <c:v>0.21913382372743237</c:v>
                </c:pt>
                <c:pt idx="1">
                  <c:v>0.13580218221262819</c:v>
                </c:pt>
                <c:pt idx="2">
                  <c:v>0.11249376863999333</c:v>
                </c:pt>
                <c:pt idx="3">
                  <c:v>0.13341057760542446</c:v>
                </c:pt>
                <c:pt idx="4">
                  <c:v>7.1820310149743924E-2</c:v>
                </c:pt>
                <c:pt idx="5">
                  <c:v>6.7276912793439156E-2</c:v>
                </c:pt>
                <c:pt idx="6">
                  <c:v>5.3315195404223005E-2</c:v>
                </c:pt>
              </c:numCache>
            </c:numRef>
          </c:val>
          <c:extLst>
            <c:ext xmlns:c16="http://schemas.microsoft.com/office/drawing/2014/chart" uri="{C3380CC4-5D6E-409C-BE32-E72D297353CC}">
              <c16:uniqueId val="{00000003-E28D-4D05-B5D4-98F526F47BBD}"/>
            </c:ext>
          </c:extLst>
        </c:ser>
        <c:dLbls>
          <c:showLegendKey val="0"/>
          <c:showVal val="0"/>
          <c:showCatName val="0"/>
          <c:showSerName val="0"/>
          <c:showPercent val="0"/>
          <c:showBubbleSize val="0"/>
        </c:dLbls>
        <c:gapWidth val="150"/>
        <c:overlap val="100"/>
        <c:axId val="-1379017552"/>
        <c:axId val="-1379019184"/>
      </c:barChart>
      <c:catAx>
        <c:axId val="-137901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19184"/>
        <c:crosses val="autoZero"/>
        <c:auto val="1"/>
        <c:lblAlgn val="ctr"/>
        <c:lblOffset val="100"/>
        <c:noMultiLvlLbl val="0"/>
      </c:catAx>
      <c:valAx>
        <c:axId val="-1379019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1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Sheet1!$A$65:$B$71</c:f>
              <c:multiLvlStrCache>
                <c:ptCount val="7"/>
                <c:lvl>
                  <c:pt idx="0">
                    <c:v>1987 </c:v>
                  </c:pt>
                  <c:pt idx="1">
                    <c:v>1992 </c:v>
                  </c:pt>
                  <c:pt idx="2">
                    <c:v>1997 </c:v>
                  </c:pt>
                  <c:pt idx="3">
                    <c:v>2002 </c:v>
                  </c:pt>
                  <c:pt idx="4">
                    <c:v>2007 </c:v>
                  </c:pt>
                  <c:pt idx="5">
                    <c:v>2012 </c:v>
                  </c:pt>
                  <c:pt idx="6">
                    <c:v>2017 </c:v>
                  </c:pt>
                </c:lvl>
                <c:lvl>
                  <c:pt idx="0">
                    <c:v>Metal products industry</c:v>
                  </c:pt>
                </c:lvl>
              </c:multiLvlStrCache>
            </c:multiLvlStrRef>
          </c:cat>
          <c:val>
            <c:numRef>
              <c:f>Sheet1!$C$65:$C$71</c:f>
              <c:numCache>
                <c:formatCode>0.000_);[Red]\(0.000\)</c:formatCode>
                <c:ptCount val="7"/>
                <c:pt idx="0">
                  <c:v>0.60888734532974542</c:v>
                </c:pt>
                <c:pt idx="1">
                  <c:v>0.65408741002897475</c:v>
                </c:pt>
                <c:pt idx="2">
                  <c:v>0.59713717032466673</c:v>
                </c:pt>
                <c:pt idx="3">
                  <c:v>0.69737743432437016</c:v>
                </c:pt>
                <c:pt idx="4">
                  <c:v>0.74007213344287481</c:v>
                </c:pt>
                <c:pt idx="5">
                  <c:v>0.68047721103717596</c:v>
                </c:pt>
                <c:pt idx="6">
                  <c:v>0.65993109024050489</c:v>
                </c:pt>
              </c:numCache>
            </c:numRef>
          </c:val>
          <c:extLst>
            <c:ext xmlns:c16="http://schemas.microsoft.com/office/drawing/2014/chart" uri="{C3380CC4-5D6E-409C-BE32-E72D297353CC}">
              <c16:uniqueId val="{00000000-0944-4933-B246-0A84378692BC}"/>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Sheet1!$A$65:$B$71</c:f>
              <c:multiLvlStrCache>
                <c:ptCount val="7"/>
                <c:lvl>
                  <c:pt idx="0">
                    <c:v>1987 </c:v>
                  </c:pt>
                  <c:pt idx="1">
                    <c:v>1992 </c:v>
                  </c:pt>
                  <c:pt idx="2">
                    <c:v>1997 </c:v>
                  </c:pt>
                  <c:pt idx="3">
                    <c:v>2002 </c:v>
                  </c:pt>
                  <c:pt idx="4">
                    <c:v>2007 </c:v>
                  </c:pt>
                  <c:pt idx="5">
                    <c:v>2012 </c:v>
                  </c:pt>
                  <c:pt idx="6">
                    <c:v>2017 </c:v>
                  </c:pt>
                </c:lvl>
                <c:lvl>
                  <c:pt idx="0">
                    <c:v>Metal products industry</c:v>
                  </c:pt>
                </c:lvl>
              </c:multiLvlStrCache>
            </c:multiLvlStrRef>
          </c:cat>
          <c:val>
            <c:numRef>
              <c:f>Sheet1!$D$65:$D$71</c:f>
              <c:numCache>
                <c:formatCode>0.000_);[Red]\(0.000\)</c:formatCode>
                <c:ptCount val="7"/>
                <c:pt idx="0">
                  <c:v>0.12720814408537126</c:v>
                </c:pt>
                <c:pt idx="1">
                  <c:v>0.13094898569220248</c:v>
                </c:pt>
                <c:pt idx="2">
                  <c:v>0.17721874819757225</c:v>
                </c:pt>
                <c:pt idx="3">
                  <c:v>0.15494847189140862</c:v>
                </c:pt>
                <c:pt idx="4">
                  <c:v>0.15669588049953653</c:v>
                </c:pt>
                <c:pt idx="5">
                  <c:v>0.16164866135548367</c:v>
                </c:pt>
                <c:pt idx="6">
                  <c:v>0.22247808558001414</c:v>
                </c:pt>
              </c:numCache>
            </c:numRef>
          </c:val>
          <c:extLst>
            <c:ext xmlns:c16="http://schemas.microsoft.com/office/drawing/2014/chart" uri="{C3380CC4-5D6E-409C-BE32-E72D297353CC}">
              <c16:uniqueId val="{00000001-0944-4933-B246-0A84378692BC}"/>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Sheet1!$A$65:$B$71</c:f>
              <c:multiLvlStrCache>
                <c:ptCount val="7"/>
                <c:lvl>
                  <c:pt idx="0">
                    <c:v>1987 </c:v>
                  </c:pt>
                  <c:pt idx="1">
                    <c:v>1992 </c:v>
                  </c:pt>
                  <c:pt idx="2">
                    <c:v>1997 </c:v>
                  </c:pt>
                  <c:pt idx="3">
                    <c:v>2002 </c:v>
                  </c:pt>
                  <c:pt idx="4">
                    <c:v>2007 </c:v>
                  </c:pt>
                  <c:pt idx="5">
                    <c:v>2012 </c:v>
                  </c:pt>
                  <c:pt idx="6">
                    <c:v>2017 </c:v>
                  </c:pt>
                </c:lvl>
                <c:lvl>
                  <c:pt idx="0">
                    <c:v>Metal products industry</c:v>
                  </c:pt>
                </c:lvl>
              </c:multiLvlStrCache>
            </c:multiLvlStrRef>
          </c:cat>
          <c:val>
            <c:numRef>
              <c:f>Sheet1!$E$65:$E$71</c:f>
              <c:numCache>
                <c:formatCode>0.000_);[Red]\(0.000\)</c:formatCode>
                <c:ptCount val="7"/>
                <c:pt idx="0">
                  <c:v>0.12171405099674487</c:v>
                </c:pt>
                <c:pt idx="1">
                  <c:v>0.12056219284931087</c:v>
                </c:pt>
                <c:pt idx="2">
                  <c:v>0.11917501179620749</c:v>
                </c:pt>
                <c:pt idx="3">
                  <c:v>8.3667843824048641E-2</c:v>
                </c:pt>
                <c:pt idx="4">
                  <c:v>5.2895130721141916E-2</c:v>
                </c:pt>
                <c:pt idx="5">
                  <c:v>9.3708513614172317E-2</c:v>
                </c:pt>
                <c:pt idx="6">
                  <c:v>8.7773804321886251E-2</c:v>
                </c:pt>
              </c:numCache>
            </c:numRef>
          </c:val>
          <c:extLst>
            <c:ext xmlns:c16="http://schemas.microsoft.com/office/drawing/2014/chart" uri="{C3380CC4-5D6E-409C-BE32-E72D297353CC}">
              <c16:uniqueId val="{00000002-0944-4933-B246-0A84378692BC}"/>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Sheet1!$A$65:$B$71</c:f>
              <c:multiLvlStrCache>
                <c:ptCount val="7"/>
                <c:lvl>
                  <c:pt idx="0">
                    <c:v>1987 </c:v>
                  </c:pt>
                  <c:pt idx="1">
                    <c:v>1992 </c:v>
                  </c:pt>
                  <c:pt idx="2">
                    <c:v>1997 </c:v>
                  </c:pt>
                  <c:pt idx="3">
                    <c:v>2002 </c:v>
                  </c:pt>
                  <c:pt idx="4">
                    <c:v>2007 </c:v>
                  </c:pt>
                  <c:pt idx="5">
                    <c:v>2012 </c:v>
                  </c:pt>
                  <c:pt idx="6">
                    <c:v>2017 </c:v>
                  </c:pt>
                </c:lvl>
                <c:lvl>
                  <c:pt idx="0">
                    <c:v>Metal products industry</c:v>
                  </c:pt>
                </c:lvl>
              </c:multiLvlStrCache>
            </c:multiLvlStrRef>
          </c:cat>
          <c:val>
            <c:numRef>
              <c:f>Sheet1!$F$65:$F$71</c:f>
              <c:numCache>
                <c:formatCode>0.000_);[Red]\(0.000\)</c:formatCode>
                <c:ptCount val="7"/>
                <c:pt idx="0">
                  <c:v>0.1421904595881387</c:v>
                </c:pt>
                <c:pt idx="1">
                  <c:v>9.4401411429512222E-2</c:v>
                </c:pt>
                <c:pt idx="2">
                  <c:v>0.10646906968155367</c:v>
                </c:pt>
                <c:pt idx="3">
                  <c:v>6.4006249960172679E-2</c:v>
                </c:pt>
                <c:pt idx="4">
                  <c:v>5.0336855336446898E-2</c:v>
                </c:pt>
                <c:pt idx="5">
                  <c:v>6.416561399316803E-2</c:v>
                </c:pt>
                <c:pt idx="6">
                  <c:v>2.9817019857594666E-2</c:v>
                </c:pt>
              </c:numCache>
            </c:numRef>
          </c:val>
          <c:extLst>
            <c:ext xmlns:c16="http://schemas.microsoft.com/office/drawing/2014/chart" uri="{C3380CC4-5D6E-409C-BE32-E72D297353CC}">
              <c16:uniqueId val="{00000003-0944-4933-B246-0A84378692BC}"/>
            </c:ext>
          </c:extLst>
        </c:ser>
        <c:dLbls>
          <c:showLegendKey val="0"/>
          <c:showVal val="0"/>
          <c:showCatName val="0"/>
          <c:showSerName val="0"/>
          <c:showPercent val="0"/>
          <c:showBubbleSize val="0"/>
        </c:dLbls>
        <c:gapWidth val="150"/>
        <c:overlap val="100"/>
        <c:axId val="-1379018640"/>
        <c:axId val="-1379021360"/>
      </c:barChart>
      <c:catAx>
        <c:axId val="-137901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21360"/>
        <c:crosses val="autoZero"/>
        <c:auto val="1"/>
        <c:lblAlgn val="ctr"/>
        <c:lblOffset val="100"/>
        <c:noMultiLvlLbl val="0"/>
      </c:catAx>
      <c:valAx>
        <c:axId val="-1379021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1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zh-CN" sz="1800" b="1" i="0" baseline="0" dirty="0">
                <a:effectLst/>
              </a:rPr>
              <a:t>Changes in the Regional Gini Coefficient of technology-intensive manufacturing from 1987 to 2017 </a:t>
            </a:r>
            <a:endParaRPr lang="zh-CN" altLang="zh-CN"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title>
    <c:autoTitleDeleted val="0"/>
    <c:plotArea>
      <c:layout/>
      <c:lineChart>
        <c:grouping val="standard"/>
        <c:varyColors val="0"/>
        <c:ser>
          <c:idx val="0"/>
          <c:order val="0"/>
          <c:tx>
            <c:v>General and special equipment manufacturing </c:v>
          </c:tx>
          <c:spPr>
            <a:ln w="38100" cap="rnd">
              <a:solidFill>
                <a:srgbClr val="00B050"/>
              </a:solidFill>
              <a:round/>
            </a:ln>
            <a:effectLst/>
          </c:spPr>
          <c:marker>
            <c:symbol val="circle"/>
            <c:size val="5"/>
            <c:spPr>
              <a:solidFill>
                <a:schemeClr val="accent6"/>
              </a:solidFill>
              <a:ln w="38100">
                <a:solidFill>
                  <a:srgbClr val="00B050"/>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区位基尼系数!$B$12:$H$12</c:f>
              <c:numCache>
                <c:formatCode>0.000_ </c:formatCode>
                <c:ptCount val="7"/>
                <c:pt idx="0">
                  <c:v>0.48769230769230726</c:v>
                </c:pt>
                <c:pt idx="1">
                  <c:v>0.53382758620689652</c:v>
                </c:pt>
                <c:pt idx="2">
                  <c:v>0.54620689655172394</c:v>
                </c:pt>
                <c:pt idx="3">
                  <c:v>0.5654827586206892</c:v>
                </c:pt>
                <c:pt idx="4">
                  <c:v>0.58851724137931027</c:v>
                </c:pt>
                <c:pt idx="5">
                  <c:v>0.62100000000000022</c:v>
                </c:pt>
                <c:pt idx="6">
                  <c:v>0.64100000000000001</c:v>
                </c:pt>
              </c:numCache>
            </c:numRef>
          </c:val>
          <c:smooth val="0"/>
          <c:extLst>
            <c:ext xmlns:c16="http://schemas.microsoft.com/office/drawing/2014/chart" uri="{C3380CC4-5D6E-409C-BE32-E72D297353CC}">
              <c16:uniqueId val="{00000000-A31B-4D95-B1AC-8013805D2391}"/>
            </c:ext>
          </c:extLst>
        </c:ser>
        <c:ser>
          <c:idx val="1"/>
          <c:order val="1"/>
          <c:tx>
            <c:v>Transportation equipment manufacturing </c:v>
          </c:tx>
          <c:spPr>
            <a:ln w="38100" cap="rnd">
              <a:solidFill>
                <a:schemeClr val="accent2"/>
              </a:solidFill>
              <a:round/>
            </a:ln>
            <a:effectLst/>
          </c:spPr>
          <c:marker>
            <c:symbol val="circle"/>
            <c:size val="5"/>
            <c:spPr>
              <a:solidFill>
                <a:schemeClr val="accent2"/>
              </a:solidFill>
              <a:ln w="38100">
                <a:solidFill>
                  <a:schemeClr val="accent2"/>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区位基尼系数!$B$13:$H$13</c:f>
              <c:numCache>
                <c:formatCode>0.000_ </c:formatCode>
                <c:ptCount val="7"/>
                <c:pt idx="0">
                  <c:v>0.53461538461538416</c:v>
                </c:pt>
                <c:pt idx="1">
                  <c:v>0.52086206896551723</c:v>
                </c:pt>
                <c:pt idx="2">
                  <c:v>0.54858620689655124</c:v>
                </c:pt>
                <c:pt idx="3">
                  <c:v>0.53358620689655156</c:v>
                </c:pt>
                <c:pt idx="4">
                  <c:v>0.55799999999999972</c:v>
                </c:pt>
                <c:pt idx="5">
                  <c:v>0.54873333333333385</c:v>
                </c:pt>
                <c:pt idx="6">
                  <c:v>0.54766666666666597</c:v>
                </c:pt>
              </c:numCache>
            </c:numRef>
          </c:val>
          <c:smooth val="0"/>
          <c:extLst>
            <c:ext xmlns:c16="http://schemas.microsoft.com/office/drawing/2014/chart" uri="{C3380CC4-5D6E-409C-BE32-E72D297353CC}">
              <c16:uniqueId val="{00000001-A31B-4D95-B1AC-8013805D2391}"/>
            </c:ext>
          </c:extLst>
        </c:ser>
        <c:ser>
          <c:idx val="2"/>
          <c:order val="2"/>
          <c:tx>
            <c:v>Electrical machinery and equipment manufacturing</c:v>
          </c:tx>
          <c:spPr>
            <a:ln w="38100" cap="rnd">
              <a:solidFill>
                <a:schemeClr val="accent3"/>
              </a:solidFill>
              <a:round/>
            </a:ln>
            <a:effectLst/>
          </c:spPr>
          <c:marker>
            <c:symbol val="circle"/>
            <c:size val="5"/>
            <c:spPr>
              <a:solidFill>
                <a:schemeClr val="accent3"/>
              </a:solidFill>
              <a:ln w="38100">
                <a:solidFill>
                  <a:schemeClr val="accent3"/>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区位基尼系数!$B$14:$H$14</c:f>
              <c:numCache>
                <c:formatCode>0.000_ </c:formatCode>
                <c:ptCount val="7"/>
                <c:pt idx="0">
                  <c:v>0.52869230769230735</c:v>
                </c:pt>
                <c:pt idx="1">
                  <c:v>0.60982758620689592</c:v>
                </c:pt>
                <c:pt idx="2">
                  <c:v>0.66658620689655135</c:v>
                </c:pt>
                <c:pt idx="3">
                  <c:v>0.66820689655172461</c:v>
                </c:pt>
                <c:pt idx="4">
                  <c:v>0.67375862068965497</c:v>
                </c:pt>
                <c:pt idx="5">
                  <c:v>0.67226666666666723</c:v>
                </c:pt>
                <c:pt idx="6">
                  <c:v>0.68300000000000016</c:v>
                </c:pt>
              </c:numCache>
            </c:numRef>
          </c:val>
          <c:smooth val="0"/>
          <c:extLst>
            <c:ext xmlns:c16="http://schemas.microsoft.com/office/drawing/2014/chart" uri="{C3380CC4-5D6E-409C-BE32-E72D297353CC}">
              <c16:uniqueId val="{00000002-A31B-4D95-B1AC-8013805D2391}"/>
            </c:ext>
          </c:extLst>
        </c:ser>
        <c:ser>
          <c:idx val="3"/>
          <c:order val="3"/>
          <c:tx>
            <c:v>Communication equipment, computer and other electronic equipment manufacturing</c:v>
          </c:tx>
          <c:spPr>
            <a:ln w="38100" cap="rnd">
              <a:solidFill>
                <a:schemeClr val="accent4"/>
              </a:solidFill>
              <a:round/>
            </a:ln>
            <a:effectLst/>
          </c:spPr>
          <c:marker>
            <c:symbol val="circle"/>
            <c:size val="5"/>
            <c:spPr>
              <a:solidFill>
                <a:schemeClr val="accent4"/>
              </a:solidFill>
              <a:ln w="38100">
                <a:solidFill>
                  <a:schemeClr val="accent4"/>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区位基尼系数!$B$15:$H$15</c:f>
              <c:numCache>
                <c:formatCode>0.000_ </c:formatCode>
                <c:ptCount val="7"/>
                <c:pt idx="0">
                  <c:v>0.59230769230769165</c:v>
                </c:pt>
                <c:pt idx="1">
                  <c:v>0.68868965517241376</c:v>
                </c:pt>
                <c:pt idx="2">
                  <c:v>0.70606896551724196</c:v>
                </c:pt>
                <c:pt idx="3">
                  <c:v>0.76317241379310463</c:v>
                </c:pt>
                <c:pt idx="4">
                  <c:v>0.79144827586206934</c:v>
                </c:pt>
                <c:pt idx="5">
                  <c:v>0.75393333333333612</c:v>
                </c:pt>
                <c:pt idx="6">
                  <c:v>0.73386666666666689</c:v>
                </c:pt>
              </c:numCache>
            </c:numRef>
          </c:val>
          <c:smooth val="0"/>
          <c:extLst>
            <c:ext xmlns:c16="http://schemas.microsoft.com/office/drawing/2014/chart" uri="{C3380CC4-5D6E-409C-BE32-E72D297353CC}">
              <c16:uniqueId val="{00000003-A31B-4D95-B1AC-8013805D2391}"/>
            </c:ext>
          </c:extLst>
        </c:ser>
        <c:ser>
          <c:idx val="4"/>
          <c:order val="4"/>
          <c:tx>
            <c:v>Instruments and meters, cultural and office machinery manufacturing</c:v>
          </c:tx>
          <c:spPr>
            <a:ln w="38100" cap="rnd">
              <a:solidFill>
                <a:schemeClr val="accent5"/>
              </a:solidFill>
              <a:round/>
            </a:ln>
            <a:effectLst/>
          </c:spPr>
          <c:marker>
            <c:symbol val="circle"/>
            <c:size val="5"/>
            <c:spPr>
              <a:solidFill>
                <a:schemeClr val="accent5"/>
              </a:solidFill>
              <a:ln w="38100">
                <a:solidFill>
                  <a:schemeClr val="accent5"/>
                </a:solidFill>
              </a:ln>
              <a:effectLst/>
            </c:spPr>
          </c:marker>
          <c:cat>
            <c:numRef>
              <c:f>区位基尼系数!$B$1:$H$1</c:f>
              <c:numCache>
                <c:formatCode>General</c:formatCode>
                <c:ptCount val="7"/>
                <c:pt idx="0">
                  <c:v>1987</c:v>
                </c:pt>
                <c:pt idx="1">
                  <c:v>1992</c:v>
                </c:pt>
                <c:pt idx="2">
                  <c:v>1997</c:v>
                </c:pt>
                <c:pt idx="3">
                  <c:v>2002</c:v>
                </c:pt>
                <c:pt idx="4">
                  <c:v>2007</c:v>
                </c:pt>
                <c:pt idx="5">
                  <c:v>2012</c:v>
                </c:pt>
                <c:pt idx="6">
                  <c:v>2017</c:v>
                </c:pt>
              </c:numCache>
            </c:numRef>
          </c:cat>
          <c:val>
            <c:numRef>
              <c:f>区位基尼系数!$B$16:$H$16</c:f>
              <c:numCache>
                <c:formatCode>0.000_ </c:formatCode>
                <c:ptCount val="7"/>
                <c:pt idx="0">
                  <c:v>0.53692307692307673</c:v>
                </c:pt>
                <c:pt idx="1">
                  <c:v>0.600413793103448</c:v>
                </c:pt>
                <c:pt idx="2">
                  <c:v>0.61865517241379253</c:v>
                </c:pt>
                <c:pt idx="3">
                  <c:v>0.669310344827586</c:v>
                </c:pt>
                <c:pt idx="4">
                  <c:v>0.67103448275862099</c:v>
                </c:pt>
                <c:pt idx="5">
                  <c:v>0.70700000000000007</c:v>
                </c:pt>
                <c:pt idx="6">
                  <c:v>0.73973333333333369</c:v>
                </c:pt>
              </c:numCache>
            </c:numRef>
          </c:val>
          <c:smooth val="0"/>
          <c:extLst>
            <c:ext xmlns:c16="http://schemas.microsoft.com/office/drawing/2014/chart" uri="{C3380CC4-5D6E-409C-BE32-E72D297353CC}">
              <c16:uniqueId val="{00000004-A31B-4D95-B1AC-8013805D2391}"/>
            </c:ext>
          </c:extLst>
        </c:ser>
        <c:dLbls>
          <c:showLegendKey val="0"/>
          <c:showVal val="0"/>
          <c:showCatName val="0"/>
          <c:showSerName val="0"/>
          <c:showPercent val="0"/>
          <c:showBubbleSize val="0"/>
        </c:dLbls>
        <c:marker val="1"/>
        <c:smooth val="0"/>
        <c:axId val="-1379023536"/>
        <c:axId val="-1379022992"/>
      </c:lineChart>
      <c:catAx>
        <c:axId val="-137902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79022992"/>
        <c:crosses val="autoZero"/>
        <c:auto val="1"/>
        <c:lblAlgn val="ctr"/>
        <c:lblOffset val="100"/>
        <c:noMultiLvlLbl val="0"/>
      </c:catAx>
      <c:valAx>
        <c:axId val="-1379022992"/>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79023536"/>
        <c:crosses val="autoZero"/>
        <c:crossBetween val="between"/>
        <c:majorUnit val="0.1"/>
      </c:valAx>
      <c:spPr>
        <a:noFill/>
        <a:ln>
          <a:noFill/>
        </a:ln>
        <a:effectLst/>
      </c:spPr>
    </c:plotArea>
    <c:legend>
      <c:legendPos val="r"/>
      <c:layout>
        <c:manualLayout>
          <c:xMode val="edge"/>
          <c:yMode val="edge"/>
          <c:x val="0.65068967069304229"/>
          <c:y val="0.17766428585386182"/>
          <c:w val="0.33865893653251594"/>
          <c:h val="0.82233571414613815"/>
        </c:manualLayout>
      </c:layout>
      <c:overlay val="0"/>
      <c:spPr>
        <a:noFill/>
        <a:ln>
          <a:noFill/>
        </a:ln>
        <a:effectLst/>
      </c:spPr>
      <c:txPr>
        <a:bodyPr rot="0" spcFirstLastPara="1" vertOverflow="ellipsis" vert="horz" wrap="square" anchor="ctr" anchorCtr="1"/>
        <a:lstStyle/>
        <a:p>
          <a:pPr>
            <a:lnSpc>
              <a:spcPts val="1200"/>
            </a:lnSpc>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Sheet1!$A$72:$B$78</c:f>
              <c:multiLvlStrCache>
                <c:ptCount val="7"/>
                <c:lvl>
                  <c:pt idx="0">
                    <c:v>1987 </c:v>
                  </c:pt>
                  <c:pt idx="1">
                    <c:v>1992 </c:v>
                  </c:pt>
                  <c:pt idx="2">
                    <c:v>1997 </c:v>
                  </c:pt>
                  <c:pt idx="3">
                    <c:v>2002 </c:v>
                  </c:pt>
                  <c:pt idx="4">
                    <c:v>2007 </c:v>
                  </c:pt>
                  <c:pt idx="5">
                    <c:v>2012 </c:v>
                  </c:pt>
                  <c:pt idx="6">
                    <c:v>2017 </c:v>
                  </c:pt>
                </c:lvl>
                <c:lvl>
                  <c:pt idx="0">
                    <c:v>General and special equipment manufacturing industry</c:v>
                  </c:pt>
                </c:lvl>
              </c:multiLvlStrCache>
            </c:multiLvlStrRef>
          </c:cat>
          <c:val>
            <c:numRef>
              <c:f>Sheet1!$C$72:$C$78</c:f>
              <c:numCache>
                <c:formatCode>0.000_);[Red]\(0.000\)</c:formatCode>
                <c:ptCount val="7"/>
                <c:pt idx="0">
                  <c:v>0.54692967354455646</c:v>
                </c:pt>
                <c:pt idx="1">
                  <c:v>0.57762861440872582</c:v>
                </c:pt>
                <c:pt idx="2">
                  <c:v>0.53345753739305524</c:v>
                </c:pt>
                <c:pt idx="3">
                  <c:v>0.61973230970137894</c:v>
                </c:pt>
                <c:pt idx="4">
                  <c:v>0.64917436254344885</c:v>
                </c:pt>
                <c:pt idx="5">
                  <c:v>0.5902098791257121</c:v>
                </c:pt>
                <c:pt idx="6">
                  <c:v>0.64290905593548064</c:v>
                </c:pt>
              </c:numCache>
            </c:numRef>
          </c:val>
          <c:extLst>
            <c:ext xmlns:c16="http://schemas.microsoft.com/office/drawing/2014/chart" uri="{C3380CC4-5D6E-409C-BE32-E72D297353CC}">
              <c16:uniqueId val="{00000000-938F-4F8C-A246-35E10C63A3D0}"/>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Sheet1!$A$72:$B$78</c:f>
              <c:multiLvlStrCache>
                <c:ptCount val="7"/>
                <c:lvl>
                  <c:pt idx="0">
                    <c:v>1987 </c:v>
                  </c:pt>
                  <c:pt idx="1">
                    <c:v>1992 </c:v>
                  </c:pt>
                  <c:pt idx="2">
                    <c:v>1997 </c:v>
                  </c:pt>
                  <c:pt idx="3">
                    <c:v>2002 </c:v>
                  </c:pt>
                  <c:pt idx="4">
                    <c:v>2007 </c:v>
                  </c:pt>
                  <c:pt idx="5">
                    <c:v>2012 </c:v>
                  </c:pt>
                  <c:pt idx="6">
                    <c:v>2017 </c:v>
                  </c:pt>
                </c:lvl>
                <c:lvl>
                  <c:pt idx="0">
                    <c:v>General and special equipment manufacturing industry</c:v>
                  </c:pt>
                </c:lvl>
              </c:multiLvlStrCache>
            </c:multiLvlStrRef>
          </c:cat>
          <c:val>
            <c:numRef>
              <c:f>Sheet1!$D$72:$D$78</c:f>
              <c:numCache>
                <c:formatCode>0.000_);[Red]\(0.000\)</c:formatCode>
                <c:ptCount val="7"/>
                <c:pt idx="0">
                  <c:v>0.15819810438145127</c:v>
                </c:pt>
                <c:pt idx="1">
                  <c:v>0.16831225205555961</c:v>
                </c:pt>
                <c:pt idx="2">
                  <c:v>0.2226610175871189</c:v>
                </c:pt>
                <c:pt idx="3">
                  <c:v>0.18495316139562071</c:v>
                </c:pt>
                <c:pt idx="4">
                  <c:v>0.16801211641823732</c:v>
                </c:pt>
                <c:pt idx="5">
                  <c:v>0.21267478517267874</c:v>
                </c:pt>
                <c:pt idx="6">
                  <c:v>0.228615725013562</c:v>
                </c:pt>
              </c:numCache>
            </c:numRef>
          </c:val>
          <c:extLst>
            <c:ext xmlns:c16="http://schemas.microsoft.com/office/drawing/2014/chart" uri="{C3380CC4-5D6E-409C-BE32-E72D297353CC}">
              <c16:uniqueId val="{00000001-938F-4F8C-A246-35E10C63A3D0}"/>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Sheet1!$A$72:$B$78</c:f>
              <c:multiLvlStrCache>
                <c:ptCount val="7"/>
                <c:lvl>
                  <c:pt idx="0">
                    <c:v>1987 </c:v>
                  </c:pt>
                  <c:pt idx="1">
                    <c:v>1992 </c:v>
                  </c:pt>
                  <c:pt idx="2">
                    <c:v>1997 </c:v>
                  </c:pt>
                  <c:pt idx="3">
                    <c:v>2002 </c:v>
                  </c:pt>
                  <c:pt idx="4">
                    <c:v>2007 </c:v>
                  </c:pt>
                  <c:pt idx="5">
                    <c:v>2012 </c:v>
                  </c:pt>
                  <c:pt idx="6">
                    <c:v>2017 </c:v>
                  </c:pt>
                </c:lvl>
                <c:lvl>
                  <c:pt idx="0">
                    <c:v>General and special equipment manufacturing industry</c:v>
                  </c:pt>
                </c:lvl>
              </c:multiLvlStrCache>
            </c:multiLvlStrRef>
          </c:cat>
          <c:val>
            <c:numRef>
              <c:f>Sheet1!$E$72:$E$78</c:f>
              <c:numCache>
                <c:formatCode>0.000_);[Red]\(0.000\)</c:formatCode>
                <c:ptCount val="7"/>
                <c:pt idx="0">
                  <c:v>0.1387044013740045</c:v>
                </c:pt>
                <c:pt idx="1">
                  <c:v>0.125699175672914</c:v>
                </c:pt>
                <c:pt idx="2">
                  <c:v>0.12217987721005966</c:v>
                </c:pt>
                <c:pt idx="3">
                  <c:v>9.1170822203001003E-2</c:v>
                </c:pt>
                <c:pt idx="4">
                  <c:v>9.3434818649804893E-2</c:v>
                </c:pt>
                <c:pt idx="5">
                  <c:v>9.5090114607883053E-2</c:v>
                </c:pt>
                <c:pt idx="6">
                  <c:v>9.0166908264952203E-2</c:v>
                </c:pt>
              </c:numCache>
            </c:numRef>
          </c:val>
          <c:extLst>
            <c:ext xmlns:c16="http://schemas.microsoft.com/office/drawing/2014/chart" uri="{C3380CC4-5D6E-409C-BE32-E72D297353CC}">
              <c16:uniqueId val="{00000002-938F-4F8C-A246-35E10C63A3D0}"/>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Sheet1!$A$72:$B$78</c:f>
              <c:multiLvlStrCache>
                <c:ptCount val="7"/>
                <c:lvl>
                  <c:pt idx="0">
                    <c:v>1987 </c:v>
                  </c:pt>
                  <c:pt idx="1">
                    <c:v>1992 </c:v>
                  </c:pt>
                  <c:pt idx="2">
                    <c:v>1997 </c:v>
                  </c:pt>
                  <c:pt idx="3">
                    <c:v>2002 </c:v>
                  </c:pt>
                  <c:pt idx="4">
                    <c:v>2007 </c:v>
                  </c:pt>
                  <c:pt idx="5">
                    <c:v>2012 </c:v>
                  </c:pt>
                  <c:pt idx="6">
                    <c:v>2017 </c:v>
                  </c:pt>
                </c:lvl>
                <c:lvl>
                  <c:pt idx="0">
                    <c:v>General and special equipment manufacturing industry</c:v>
                  </c:pt>
                </c:lvl>
              </c:multiLvlStrCache>
            </c:multiLvlStrRef>
          </c:cat>
          <c:val>
            <c:numRef>
              <c:f>Sheet1!$F$72:$F$78</c:f>
              <c:numCache>
                <c:formatCode>0.000_);[Red]\(0.000\)</c:formatCode>
                <c:ptCount val="7"/>
                <c:pt idx="0">
                  <c:v>0.15616782069998783</c:v>
                </c:pt>
                <c:pt idx="1">
                  <c:v>0.12835995786280074</c:v>
                </c:pt>
                <c:pt idx="2">
                  <c:v>0.12170156780976596</c:v>
                </c:pt>
                <c:pt idx="3">
                  <c:v>0.10414370669999952</c:v>
                </c:pt>
                <c:pt idx="4">
                  <c:v>8.9378702388508646E-2</c:v>
                </c:pt>
                <c:pt idx="5">
                  <c:v>0.10202522109372576</c:v>
                </c:pt>
                <c:pt idx="6">
                  <c:v>3.8308310786005016E-2</c:v>
                </c:pt>
              </c:numCache>
            </c:numRef>
          </c:val>
          <c:extLst>
            <c:ext xmlns:c16="http://schemas.microsoft.com/office/drawing/2014/chart" uri="{C3380CC4-5D6E-409C-BE32-E72D297353CC}">
              <c16:uniqueId val="{00000003-938F-4F8C-A246-35E10C63A3D0}"/>
            </c:ext>
          </c:extLst>
        </c:ser>
        <c:dLbls>
          <c:showLegendKey val="0"/>
          <c:showVal val="0"/>
          <c:showCatName val="0"/>
          <c:showSerName val="0"/>
          <c:showPercent val="0"/>
          <c:showBubbleSize val="0"/>
        </c:dLbls>
        <c:gapWidth val="150"/>
        <c:overlap val="100"/>
        <c:axId val="-1379022448"/>
        <c:axId val="-1379021904"/>
      </c:barChart>
      <c:catAx>
        <c:axId val="-137902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21904"/>
        <c:crosses val="autoZero"/>
        <c:auto val="1"/>
        <c:lblAlgn val="ctr"/>
        <c:lblOffset val="100"/>
        <c:noMultiLvlLbl val="0"/>
      </c:catAx>
      <c:valAx>
        <c:axId val="-1379021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902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Sheet1!$A$79:$B$85</c:f>
              <c:multiLvlStrCache>
                <c:ptCount val="7"/>
                <c:lvl>
                  <c:pt idx="0">
                    <c:v>1987 </c:v>
                  </c:pt>
                  <c:pt idx="1">
                    <c:v>1992 </c:v>
                  </c:pt>
                  <c:pt idx="2">
                    <c:v>1997 </c:v>
                  </c:pt>
                  <c:pt idx="3">
                    <c:v>2002 </c:v>
                  </c:pt>
                  <c:pt idx="4">
                    <c:v>2007 </c:v>
                  </c:pt>
                  <c:pt idx="5">
                    <c:v>2012 </c:v>
                  </c:pt>
                  <c:pt idx="6">
                    <c:v>2017 </c:v>
                  </c:pt>
                </c:lvl>
                <c:lvl>
                  <c:pt idx="0">
                    <c:v>Transportation equipment manufacturing</c:v>
                  </c:pt>
                </c:lvl>
              </c:multiLvlStrCache>
            </c:multiLvlStrRef>
          </c:cat>
          <c:val>
            <c:numRef>
              <c:f>Sheet1!$C$79:$C$85</c:f>
              <c:numCache>
                <c:formatCode>0.000_);[Red]\(0.000\)</c:formatCode>
                <c:ptCount val="7"/>
                <c:pt idx="0">
                  <c:v>0.38811695048919365</c:v>
                </c:pt>
                <c:pt idx="1">
                  <c:v>0.45600197432293055</c:v>
                </c:pt>
                <c:pt idx="2">
                  <c:v>0.50250891092766792</c:v>
                </c:pt>
                <c:pt idx="3">
                  <c:v>0.48679910615905714</c:v>
                </c:pt>
                <c:pt idx="4">
                  <c:v>0.54215920710352627</c:v>
                </c:pt>
                <c:pt idx="5">
                  <c:v>0.48627480013099911</c:v>
                </c:pt>
                <c:pt idx="6">
                  <c:v>0.52652675304643992</c:v>
                </c:pt>
              </c:numCache>
            </c:numRef>
          </c:val>
          <c:extLst>
            <c:ext xmlns:c16="http://schemas.microsoft.com/office/drawing/2014/chart" uri="{C3380CC4-5D6E-409C-BE32-E72D297353CC}">
              <c16:uniqueId val="{00000000-C5CE-41B7-929E-53C0C8BA235A}"/>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Sheet1!$A$79:$B$85</c:f>
              <c:multiLvlStrCache>
                <c:ptCount val="7"/>
                <c:lvl>
                  <c:pt idx="0">
                    <c:v>1987 </c:v>
                  </c:pt>
                  <c:pt idx="1">
                    <c:v>1992 </c:v>
                  </c:pt>
                  <c:pt idx="2">
                    <c:v>1997 </c:v>
                  </c:pt>
                  <c:pt idx="3">
                    <c:v>2002 </c:v>
                  </c:pt>
                  <c:pt idx="4">
                    <c:v>2007 </c:v>
                  </c:pt>
                  <c:pt idx="5">
                    <c:v>2012 </c:v>
                  </c:pt>
                  <c:pt idx="6">
                    <c:v>2017 </c:v>
                  </c:pt>
                </c:lvl>
                <c:lvl>
                  <c:pt idx="0">
                    <c:v>Transportation equipment manufacturing</c:v>
                  </c:pt>
                </c:lvl>
              </c:multiLvlStrCache>
            </c:multiLvlStrRef>
          </c:cat>
          <c:val>
            <c:numRef>
              <c:f>Sheet1!$D$79:$D$85</c:f>
              <c:numCache>
                <c:formatCode>0.000_);[Red]\(0.000\)</c:formatCode>
                <c:ptCount val="7"/>
                <c:pt idx="0">
                  <c:v>0.28080995043577789</c:v>
                </c:pt>
                <c:pt idx="1">
                  <c:v>0.20863706864063292</c:v>
                </c:pt>
                <c:pt idx="2">
                  <c:v>0.16708830923775031</c:v>
                </c:pt>
                <c:pt idx="3">
                  <c:v>0.19156594942008459</c:v>
                </c:pt>
                <c:pt idx="4">
                  <c:v>0.11988651233993845</c:v>
                </c:pt>
                <c:pt idx="5">
                  <c:v>0.20189361080881088</c:v>
                </c:pt>
                <c:pt idx="6">
                  <c:v>0.19113283084322372</c:v>
                </c:pt>
              </c:numCache>
            </c:numRef>
          </c:val>
          <c:extLst>
            <c:ext xmlns:c16="http://schemas.microsoft.com/office/drawing/2014/chart" uri="{C3380CC4-5D6E-409C-BE32-E72D297353CC}">
              <c16:uniqueId val="{00000001-C5CE-41B7-929E-53C0C8BA235A}"/>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Sheet1!$A$79:$B$85</c:f>
              <c:multiLvlStrCache>
                <c:ptCount val="7"/>
                <c:lvl>
                  <c:pt idx="0">
                    <c:v>1987 </c:v>
                  </c:pt>
                  <c:pt idx="1">
                    <c:v>1992 </c:v>
                  </c:pt>
                  <c:pt idx="2">
                    <c:v>1997 </c:v>
                  </c:pt>
                  <c:pt idx="3">
                    <c:v>2002 </c:v>
                  </c:pt>
                  <c:pt idx="4">
                    <c:v>2007 </c:v>
                  </c:pt>
                  <c:pt idx="5">
                    <c:v>2012 </c:v>
                  </c:pt>
                  <c:pt idx="6">
                    <c:v>2017 </c:v>
                  </c:pt>
                </c:lvl>
                <c:lvl>
                  <c:pt idx="0">
                    <c:v>Transportation equipment manufacturing</c:v>
                  </c:pt>
                </c:lvl>
              </c:multiLvlStrCache>
            </c:multiLvlStrRef>
          </c:cat>
          <c:val>
            <c:numRef>
              <c:f>Sheet1!$E$79:$E$85</c:f>
              <c:numCache>
                <c:formatCode>0.000_);[Red]\(0.000\)</c:formatCode>
                <c:ptCount val="7"/>
                <c:pt idx="0">
                  <c:v>0.14128605886426335</c:v>
                </c:pt>
                <c:pt idx="1">
                  <c:v>0.19906986489968154</c:v>
                </c:pt>
                <c:pt idx="2">
                  <c:v>0.18732991194888063</c:v>
                </c:pt>
                <c:pt idx="3">
                  <c:v>0.17395537774422171</c:v>
                </c:pt>
                <c:pt idx="4">
                  <c:v>0.14898559254876739</c:v>
                </c:pt>
                <c:pt idx="5">
                  <c:v>0.16186749493151742</c:v>
                </c:pt>
                <c:pt idx="6">
                  <c:v>0.15274098823570095</c:v>
                </c:pt>
              </c:numCache>
            </c:numRef>
          </c:val>
          <c:extLst>
            <c:ext xmlns:c16="http://schemas.microsoft.com/office/drawing/2014/chart" uri="{C3380CC4-5D6E-409C-BE32-E72D297353CC}">
              <c16:uniqueId val="{00000002-C5CE-41B7-929E-53C0C8BA235A}"/>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Sheet1!$A$79:$B$85</c:f>
              <c:multiLvlStrCache>
                <c:ptCount val="7"/>
                <c:lvl>
                  <c:pt idx="0">
                    <c:v>1987 </c:v>
                  </c:pt>
                  <c:pt idx="1">
                    <c:v>1992 </c:v>
                  </c:pt>
                  <c:pt idx="2">
                    <c:v>1997 </c:v>
                  </c:pt>
                  <c:pt idx="3">
                    <c:v>2002 </c:v>
                  </c:pt>
                  <c:pt idx="4">
                    <c:v>2007 </c:v>
                  </c:pt>
                  <c:pt idx="5">
                    <c:v>2012 </c:v>
                  </c:pt>
                  <c:pt idx="6">
                    <c:v>2017 </c:v>
                  </c:pt>
                </c:lvl>
                <c:lvl>
                  <c:pt idx="0">
                    <c:v>Transportation equipment manufacturing</c:v>
                  </c:pt>
                </c:lvl>
              </c:multiLvlStrCache>
            </c:multiLvlStrRef>
          </c:cat>
          <c:val>
            <c:numRef>
              <c:f>Sheet1!$F$79:$F$85</c:f>
              <c:numCache>
                <c:formatCode>0.000_);[Red]\(0.000\)</c:formatCode>
                <c:ptCount val="7"/>
                <c:pt idx="0">
                  <c:v>0.18978704021076503</c:v>
                </c:pt>
                <c:pt idx="1">
                  <c:v>0.13629109213675508</c:v>
                </c:pt>
                <c:pt idx="2">
                  <c:v>0.14307286788570123</c:v>
                </c:pt>
                <c:pt idx="3">
                  <c:v>0.14767956667663668</c:v>
                </c:pt>
                <c:pt idx="4">
                  <c:v>0.18896868800776784</c:v>
                </c:pt>
                <c:pt idx="5">
                  <c:v>0.14996409412867256</c:v>
                </c:pt>
                <c:pt idx="6">
                  <c:v>0.12959942787463541</c:v>
                </c:pt>
              </c:numCache>
            </c:numRef>
          </c:val>
          <c:extLst>
            <c:ext xmlns:c16="http://schemas.microsoft.com/office/drawing/2014/chart" uri="{C3380CC4-5D6E-409C-BE32-E72D297353CC}">
              <c16:uniqueId val="{00000003-C5CE-41B7-929E-53C0C8BA235A}"/>
            </c:ext>
          </c:extLst>
        </c:ser>
        <c:dLbls>
          <c:showLegendKey val="0"/>
          <c:showVal val="0"/>
          <c:showCatName val="0"/>
          <c:showSerName val="0"/>
          <c:showPercent val="0"/>
          <c:showBubbleSize val="0"/>
        </c:dLbls>
        <c:gapWidth val="150"/>
        <c:overlap val="100"/>
        <c:axId val="-1370558048"/>
        <c:axId val="-1370562400"/>
      </c:barChart>
      <c:catAx>
        <c:axId val="-13705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0562400"/>
        <c:crosses val="autoZero"/>
        <c:auto val="1"/>
        <c:lblAlgn val="ctr"/>
        <c:lblOffset val="100"/>
        <c:noMultiLvlLbl val="0"/>
      </c:catAx>
      <c:valAx>
        <c:axId val="-1370562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055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Sheet1!$A$86:$B$92</c:f>
              <c:multiLvlStrCache>
                <c:ptCount val="7"/>
                <c:lvl>
                  <c:pt idx="0">
                    <c:v>1987 </c:v>
                  </c:pt>
                  <c:pt idx="1">
                    <c:v>1992 </c:v>
                  </c:pt>
                  <c:pt idx="2">
                    <c:v>1997 </c:v>
                  </c:pt>
                  <c:pt idx="3">
                    <c:v>2002 </c:v>
                  </c:pt>
                  <c:pt idx="4">
                    <c:v>2007 </c:v>
                  </c:pt>
                  <c:pt idx="5">
                    <c:v>2012 </c:v>
                  </c:pt>
                  <c:pt idx="6">
                    <c:v>2017 </c:v>
                  </c:pt>
                </c:lvl>
                <c:lvl>
                  <c:pt idx="0">
                    <c:v>Electrical machinery and equipment manufacturing </c:v>
                  </c:pt>
                </c:lvl>
              </c:multiLvlStrCache>
            </c:multiLvlStrRef>
          </c:cat>
          <c:val>
            <c:numRef>
              <c:f>Sheet1!$C$86:$C$92</c:f>
              <c:numCache>
                <c:formatCode>0.000_);[Red]\(0.000\)</c:formatCode>
                <c:ptCount val="7"/>
                <c:pt idx="0">
                  <c:v>0.59757673566040503</c:v>
                </c:pt>
                <c:pt idx="1">
                  <c:v>0.67236363329957816</c:v>
                </c:pt>
                <c:pt idx="2">
                  <c:v>0.72918271537337798</c:v>
                </c:pt>
                <c:pt idx="3">
                  <c:v>0.7414755069991974</c:v>
                </c:pt>
                <c:pt idx="4">
                  <c:v>0.75368604170670628</c:v>
                </c:pt>
                <c:pt idx="5">
                  <c:v>0.67015994747816421</c:v>
                </c:pt>
                <c:pt idx="6">
                  <c:v>0.68207219043747747</c:v>
                </c:pt>
              </c:numCache>
            </c:numRef>
          </c:val>
          <c:extLst>
            <c:ext xmlns:c16="http://schemas.microsoft.com/office/drawing/2014/chart" uri="{C3380CC4-5D6E-409C-BE32-E72D297353CC}">
              <c16:uniqueId val="{00000000-3183-43D6-8AEC-22B6B970ECA5}"/>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Sheet1!$A$86:$B$92</c:f>
              <c:multiLvlStrCache>
                <c:ptCount val="7"/>
                <c:lvl>
                  <c:pt idx="0">
                    <c:v>1987 </c:v>
                  </c:pt>
                  <c:pt idx="1">
                    <c:v>1992 </c:v>
                  </c:pt>
                  <c:pt idx="2">
                    <c:v>1997 </c:v>
                  </c:pt>
                  <c:pt idx="3">
                    <c:v>2002 </c:v>
                  </c:pt>
                  <c:pt idx="4">
                    <c:v>2007 </c:v>
                  </c:pt>
                  <c:pt idx="5">
                    <c:v>2012 </c:v>
                  </c:pt>
                  <c:pt idx="6">
                    <c:v>2017 </c:v>
                  </c:pt>
                </c:lvl>
                <c:lvl>
                  <c:pt idx="0">
                    <c:v>Electrical machinery and equipment manufacturing </c:v>
                  </c:pt>
                </c:lvl>
              </c:multiLvlStrCache>
            </c:multiLvlStrRef>
          </c:cat>
          <c:val>
            <c:numRef>
              <c:f>Sheet1!$D$86:$D$92</c:f>
              <c:numCache>
                <c:formatCode>0.000_);[Red]\(0.000\)</c:formatCode>
                <c:ptCount val="7"/>
                <c:pt idx="0">
                  <c:v>0.12849153097327082</c:v>
                </c:pt>
                <c:pt idx="1">
                  <c:v>0.11930636179433889</c:v>
                </c:pt>
                <c:pt idx="2">
                  <c:v>0.11677656142454489</c:v>
                </c:pt>
                <c:pt idx="3">
                  <c:v>0.13198367132270236</c:v>
                </c:pt>
                <c:pt idx="4">
                  <c:v>0.13474915151107231</c:v>
                </c:pt>
                <c:pt idx="5">
                  <c:v>0.20666767255425086</c:v>
                </c:pt>
                <c:pt idx="6">
                  <c:v>0.21243077867474058</c:v>
                </c:pt>
              </c:numCache>
            </c:numRef>
          </c:val>
          <c:extLst>
            <c:ext xmlns:c16="http://schemas.microsoft.com/office/drawing/2014/chart" uri="{C3380CC4-5D6E-409C-BE32-E72D297353CC}">
              <c16:uniqueId val="{00000001-3183-43D6-8AEC-22B6B970ECA5}"/>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Sheet1!$A$86:$B$92</c:f>
              <c:multiLvlStrCache>
                <c:ptCount val="7"/>
                <c:lvl>
                  <c:pt idx="0">
                    <c:v>1987 </c:v>
                  </c:pt>
                  <c:pt idx="1">
                    <c:v>1992 </c:v>
                  </c:pt>
                  <c:pt idx="2">
                    <c:v>1997 </c:v>
                  </c:pt>
                  <c:pt idx="3">
                    <c:v>2002 </c:v>
                  </c:pt>
                  <c:pt idx="4">
                    <c:v>2007 </c:v>
                  </c:pt>
                  <c:pt idx="5">
                    <c:v>2012 </c:v>
                  </c:pt>
                  <c:pt idx="6">
                    <c:v>2017 </c:v>
                  </c:pt>
                </c:lvl>
                <c:lvl>
                  <c:pt idx="0">
                    <c:v>Electrical machinery and equipment manufacturing </c:v>
                  </c:pt>
                </c:lvl>
              </c:multiLvlStrCache>
            </c:multiLvlStrRef>
          </c:cat>
          <c:val>
            <c:numRef>
              <c:f>Sheet1!$E$86:$E$92</c:f>
              <c:numCache>
                <c:formatCode>0.000_);[Red]\(0.000\)</c:formatCode>
                <c:ptCount val="7"/>
                <c:pt idx="0">
                  <c:v>0.13237376456130606</c:v>
                </c:pt>
                <c:pt idx="1">
                  <c:v>0.10898916656852992</c:v>
                </c:pt>
                <c:pt idx="2">
                  <c:v>9.0600993235908381E-2</c:v>
                </c:pt>
                <c:pt idx="3">
                  <c:v>6.509884530053503E-2</c:v>
                </c:pt>
                <c:pt idx="4">
                  <c:v>7.0879600825139236E-2</c:v>
                </c:pt>
                <c:pt idx="5">
                  <c:v>8.1948883833156599E-2</c:v>
                </c:pt>
                <c:pt idx="6">
                  <c:v>8.8913416903353151E-2</c:v>
                </c:pt>
              </c:numCache>
            </c:numRef>
          </c:val>
          <c:extLst>
            <c:ext xmlns:c16="http://schemas.microsoft.com/office/drawing/2014/chart" uri="{C3380CC4-5D6E-409C-BE32-E72D297353CC}">
              <c16:uniqueId val="{00000002-3183-43D6-8AEC-22B6B970ECA5}"/>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Sheet1!$A$86:$B$92</c:f>
              <c:multiLvlStrCache>
                <c:ptCount val="7"/>
                <c:lvl>
                  <c:pt idx="0">
                    <c:v>1987 </c:v>
                  </c:pt>
                  <c:pt idx="1">
                    <c:v>1992 </c:v>
                  </c:pt>
                  <c:pt idx="2">
                    <c:v>1997 </c:v>
                  </c:pt>
                  <c:pt idx="3">
                    <c:v>2002 </c:v>
                  </c:pt>
                  <c:pt idx="4">
                    <c:v>2007 </c:v>
                  </c:pt>
                  <c:pt idx="5">
                    <c:v>2012 </c:v>
                  </c:pt>
                  <c:pt idx="6">
                    <c:v>2017 </c:v>
                  </c:pt>
                </c:lvl>
                <c:lvl>
                  <c:pt idx="0">
                    <c:v>Electrical machinery and equipment manufacturing </c:v>
                  </c:pt>
                </c:lvl>
              </c:multiLvlStrCache>
            </c:multiLvlStrRef>
          </c:cat>
          <c:val>
            <c:numRef>
              <c:f>Sheet1!$F$86:$F$92</c:f>
              <c:numCache>
                <c:formatCode>0.000_);[Red]\(0.000\)</c:formatCode>
                <c:ptCount val="7"/>
                <c:pt idx="0">
                  <c:v>0.14155796880501814</c:v>
                </c:pt>
                <c:pt idx="1">
                  <c:v>9.9340838337553E-2</c:v>
                </c:pt>
                <c:pt idx="2">
                  <c:v>6.3439729966169117E-2</c:v>
                </c:pt>
                <c:pt idx="3">
                  <c:v>6.1441976377565127E-2</c:v>
                </c:pt>
                <c:pt idx="4">
                  <c:v>4.0685205957082263E-2</c:v>
                </c:pt>
                <c:pt idx="5">
                  <c:v>4.1223496134428286E-2</c:v>
                </c:pt>
                <c:pt idx="6">
                  <c:v>1.6583613984428397E-2</c:v>
                </c:pt>
              </c:numCache>
            </c:numRef>
          </c:val>
          <c:extLst>
            <c:ext xmlns:c16="http://schemas.microsoft.com/office/drawing/2014/chart" uri="{C3380CC4-5D6E-409C-BE32-E72D297353CC}">
              <c16:uniqueId val="{00000003-3183-43D6-8AEC-22B6B970ECA5}"/>
            </c:ext>
          </c:extLst>
        </c:ser>
        <c:dLbls>
          <c:showLegendKey val="0"/>
          <c:showVal val="0"/>
          <c:showCatName val="0"/>
          <c:showSerName val="0"/>
          <c:showPercent val="0"/>
          <c:showBubbleSize val="0"/>
        </c:dLbls>
        <c:gapWidth val="150"/>
        <c:overlap val="100"/>
        <c:axId val="-1370558592"/>
        <c:axId val="-1370557504"/>
      </c:barChart>
      <c:catAx>
        <c:axId val="-137055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0557504"/>
        <c:crosses val="autoZero"/>
        <c:auto val="1"/>
        <c:lblAlgn val="ctr"/>
        <c:lblOffset val="100"/>
        <c:noMultiLvlLbl val="0"/>
      </c:catAx>
      <c:valAx>
        <c:axId val="-1370557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055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Sheet1!$A$93:$B$99</c:f>
              <c:multiLvlStrCache>
                <c:ptCount val="7"/>
                <c:lvl>
                  <c:pt idx="0">
                    <c:v>1987 </c:v>
                  </c:pt>
                  <c:pt idx="1">
                    <c:v>1992 </c:v>
                  </c:pt>
                  <c:pt idx="2">
                    <c:v>1997 </c:v>
                  </c:pt>
                  <c:pt idx="3">
                    <c:v>2002 </c:v>
                  </c:pt>
                  <c:pt idx="4">
                    <c:v>2007 </c:v>
                  </c:pt>
                  <c:pt idx="5">
                    <c:v>2012 </c:v>
                  </c:pt>
                  <c:pt idx="6">
                    <c:v>2017 </c:v>
                  </c:pt>
                </c:lvl>
                <c:lvl>
                  <c:pt idx="0">
                    <c:v>Communication equipment, computer and other electronic equipment manufacturing</c:v>
                  </c:pt>
                </c:lvl>
              </c:multiLvlStrCache>
            </c:multiLvlStrRef>
          </c:cat>
          <c:val>
            <c:numRef>
              <c:f>Sheet1!$C$93:$C$99</c:f>
              <c:numCache>
                <c:formatCode>0.000_);[Red]\(0.000\)</c:formatCode>
                <c:ptCount val="7"/>
                <c:pt idx="0">
                  <c:v>0.68177612656232889</c:v>
                </c:pt>
                <c:pt idx="1">
                  <c:v>0.74554018062695704</c:v>
                </c:pt>
                <c:pt idx="2">
                  <c:v>0.7567261985317606</c:v>
                </c:pt>
                <c:pt idx="3">
                  <c:v>0.86517323979261096</c:v>
                </c:pt>
                <c:pt idx="4">
                  <c:v>0.87561000477044815</c:v>
                </c:pt>
                <c:pt idx="5">
                  <c:v>0.76750681722793035</c:v>
                </c:pt>
                <c:pt idx="6">
                  <c:v>0.74057113629613491</c:v>
                </c:pt>
              </c:numCache>
            </c:numRef>
          </c:val>
          <c:extLst>
            <c:ext xmlns:c16="http://schemas.microsoft.com/office/drawing/2014/chart" uri="{C3380CC4-5D6E-409C-BE32-E72D297353CC}">
              <c16:uniqueId val="{00000000-5A9C-4C3F-A3DD-B8DC3BA9CC3B}"/>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Sheet1!$A$93:$B$99</c:f>
              <c:multiLvlStrCache>
                <c:ptCount val="7"/>
                <c:lvl>
                  <c:pt idx="0">
                    <c:v>1987 </c:v>
                  </c:pt>
                  <c:pt idx="1">
                    <c:v>1992 </c:v>
                  </c:pt>
                  <c:pt idx="2">
                    <c:v>1997 </c:v>
                  </c:pt>
                  <c:pt idx="3">
                    <c:v>2002 </c:v>
                  </c:pt>
                  <c:pt idx="4">
                    <c:v>2007 </c:v>
                  </c:pt>
                  <c:pt idx="5">
                    <c:v>2012 </c:v>
                  </c:pt>
                  <c:pt idx="6">
                    <c:v>2017 </c:v>
                  </c:pt>
                </c:lvl>
                <c:lvl>
                  <c:pt idx="0">
                    <c:v>Communication equipment, computer and other electronic equipment manufacturing</c:v>
                  </c:pt>
                </c:lvl>
              </c:multiLvlStrCache>
            </c:multiLvlStrRef>
          </c:cat>
          <c:val>
            <c:numRef>
              <c:f>Sheet1!$D$93:$D$99</c:f>
              <c:numCache>
                <c:formatCode>0.000_);[Red]\(0.000\)</c:formatCode>
                <c:ptCount val="7"/>
                <c:pt idx="0">
                  <c:v>8.6824865220323982E-2</c:v>
                </c:pt>
                <c:pt idx="1">
                  <c:v>9.6869948369958936E-2</c:v>
                </c:pt>
                <c:pt idx="2">
                  <c:v>5.5048891152496122E-2</c:v>
                </c:pt>
                <c:pt idx="3">
                  <c:v>4.0463321662013545E-2</c:v>
                </c:pt>
                <c:pt idx="4">
                  <c:v>5.9132069848638266E-2</c:v>
                </c:pt>
                <c:pt idx="5">
                  <c:v>0.13479725342429094</c:v>
                </c:pt>
                <c:pt idx="6">
                  <c:v>0.13170981822132491</c:v>
                </c:pt>
              </c:numCache>
            </c:numRef>
          </c:val>
          <c:extLst>
            <c:ext xmlns:c16="http://schemas.microsoft.com/office/drawing/2014/chart" uri="{C3380CC4-5D6E-409C-BE32-E72D297353CC}">
              <c16:uniqueId val="{00000001-5A9C-4C3F-A3DD-B8DC3BA9CC3B}"/>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Sheet1!$A$93:$B$99</c:f>
              <c:multiLvlStrCache>
                <c:ptCount val="7"/>
                <c:lvl>
                  <c:pt idx="0">
                    <c:v>1987 </c:v>
                  </c:pt>
                  <c:pt idx="1">
                    <c:v>1992 </c:v>
                  </c:pt>
                  <c:pt idx="2">
                    <c:v>1997 </c:v>
                  </c:pt>
                  <c:pt idx="3">
                    <c:v>2002 </c:v>
                  </c:pt>
                  <c:pt idx="4">
                    <c:v>2007 </c:v>
                  </c:pt>
                  <c:pt idx="5">
                    <c:v>2012 </c:v>
                  </c:pt>
                  <c:pt idx="6">
                    <c:v>2017 </c:v>
                  </c:pt>
                </c:lvl>
                <c:lvl>
                  <c:pt idx="0">
                    <c:v>Communication equipment, computer and other electronic equipment manufacturing</c:v>
                  </c:pt>
                </c:lvl>
              </c:multiLvlStrCache>
            </c:multiLvlStrRef>
          </c:cat>
          <c:val>
            <c:numRef>
              <c:f>Sheet1!$E$93:$E$99</c:f>
              <c:numCache>
                <c:formatCode>0.000_);[Red]\(0.000\)</c:formatCode>
                <c:ptCount val="7"/>
                <c:pt idx="0">
                  <c:v>0.16177783467312362</c:v>
                </c:pt>
                <c:pt idx="1">
                  <c:v>0.12277839684254321</c:v>
                </c:pt>
                <c:pt idx="2">
                  <c:v>0.14598699765920498</c:v>
                </c:pt>
                <c:pt idx="3">
                  <c:v>5.4569302421713296E-2</c:v>
                </c:pt>
                <c:pt idx="4">
                  <c:v>4.4208669827398059E-2</c:v>
                </c:pt>
                <c:pt idx="5">
                  <c:v>8.3594697583700528E-2</c:v>
                </c:pt>
                <c:pt idx="6">
                  <c:v>0.11396917520114759</c:v>
                </c:pt>
              </c:numCache>
            </c:numRef>
          </c:val>
          <c:extLst>
            <c:ext xmlns:c16="http://schemas.microsoft.com/office/drawing/2014/chart" uri="{C3380CC4-5D6E-409C-BE32-E72D297353CC}">
              <c16:uniqueId val="{00000002-5A9C-4C3F-A3DD-B8DC3BA9CC3B}"/>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Sheet1!$A$93:$B$99</c:f>
              <c:multiLvlStrCache>
                <c:ptCount val="7"/>
                <c:lvl>
                  <c:pt idx="0">
                    <c:v>1987 </c:v>
                  </c:pt>
                  <c:pt idx="1">
                    <c:v>1992 </c:v>
                  </c:pt>
                  <c:pt idx="2">
                    <c:v>1997 </c:v>
                  </c:pt>
                  <c:pt idx="3">
                    <c:v>2002 </c:v>
                  </c:pt>
                  <c:pt idx="4">
                    <c:v>2007 </c:v>
                  </c:pt>
                  <c:pt idx="5">
                    <c:v>2012 </c:v>
                  </c:pt>
                  <c:pt idx="6">
                    <c:v>2017 </c:v>
                  </c:pt>
                </c:lvl>
                <c:lvl>
                  <c:pt idx="0">
                    <c:v>Communication equipment, computer and other electronic equipment manufacturing</c:v>
                  </c:pt>
                </c:lvl>
              </c:multiLvlStrCache>
            </c:multiLvlStrRef>
          </c:cat>
          <c:val>
            <c:numRef>
              <c:f>Sheet1!$F$93:$F$99</c:f>
              <c:numCache>
                <c:formatCode>0.000_);[Red]\(0.000\)</c:formatCode>
                <c:ptCount val="7"/>
                <c:pt idx="0">
                  <c:v>6.9621173544223466E-2</c:v>
                </c:pt>
                <c:pt idx="1">
                  <c:v>3.4811474160540722E-2</c:v>
                </c:pt>
                <c:pt idx="2">
                  <c:v>4.2237912656538326E-2</c:v>
                </c:pt>
                <c:pt idx="3">
                  <c:v>3.9794136123662484E-2</c:v>
                </c:pt>
                <c:pt idx="4">
                  <c:v>2.1049255553515663E-2</c:v>
                </c:pt>
                <c:pt idx="5">
                  <c:v>1.4101231764078027E-2</c:v>
                </c:pt>
                <c:pt idx="6">
                  <c:v>1.3749870281392658E-2</c:v>
                </c:pt>
              </c:numCache>
            </c:numRef>
          </c:val>
          <c:extLst>
            <c:ext xmlns:c16="http://schemas.microsoft.com/office/drawing/2014/chart" uri="{C3380CC4-5D6E-409C-BE32-E72D297353CC}">
              <c16:uniqueId val="{00000003-5A9C-4C3F-A3DD-B8DC3BA9CC3B}"/>
            </c:ext>
          </c:extLst>
        </c:ser>
        <c:dLbls>
          <c:showLegendKey val="0"/>
          <c:showVal val="0"/>
          <c:showCatName val="0"/>
          <c:showSerName val="0"/>
          <c:showPercent val="0"/>
          <c:showBubbleSize val="0"/>
        </c:dLbls>
        <c:gapWidth val="150"/>
        <c:overlap val="100"/>
        <c:axId val="-1370560224"/>
        <c:axId val="-1370560768"/>
      </c:barChart>
      <c:catAx>
        <c:axId val="-137056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0560768"/>
        <c:crosses val="autoZero"/>
        <c:auto val="1"/>
        <c:lblAlgn val="ctr"/>
        <c:lblOffset val="100"/>
        <c:noMultiLvlLbl val="0"/>
      </c:catAx>
      <c:valAx>
        <c:axId val="-1370560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0560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790391154776866E-2"/>
          <c:y val="3.8818847984026808E-2"/>
          <c:w val="0.9196068192996516"/>
          <c:h val="0.88079609170533335"/>
        </c:manualLayout>
      </c:layout>
      <c:scatterChart>
        <c:scatterStyle val="smoothMarker"/>
        <c:varyColors val="0"/>
        <c:ser>
          <c:idx val="0"/>
          <c:order val="0"/>
          <c:tx>
            <c:v>第一产业核算</c:v>
          </c:tx>
          <c:spPr>
            <a:ln w="28575" cap="rnd">
              <a:solidFill>
                <a:srgbClr val="FFFFFF">
                  <a:lumMod val="95000"/>
                </a:srgbClr>
              </a:solidFill>
              <a:round/>
            </a:ln>
            <a:effectLst/>
          </c:spPr>
          <c:marker>
            <c:symbol val="triangle"/>
            <c:size val="8"/>
            <c:spPr>
              <a:solidFill>
                <a:srgbClr val="FFFFFF">
                  <a:lumMod val="95000"/>
                </a:srgbClr>
              </a:solidFill>
              <a:ln w="28575">
                <a:solidFill>
                  <a:srgbClr val="FFFFFF">
                    <a:lumMod val="95000"/>
                  </a:srgbClr>
                </a:solidFill>
              </a:ln>
              <a:effectLst/>
            </c:spPr>
          </c:marker>
          <c:dPt>
            <c:idx val="30"/>
            <c:marker>
              <c:symbol val="triangle"/>
              <c:size val="8"/>
              <c:spPr>
                <a:solidFill>
                  <a:srgbClr val="FFFFFF">
                    <a:lumMod val="95000"/>
                  </a:srgbClr>
                </a:solidFill>
                <a:ln w="28575">
                  <a:solidFill>
                    <a:srgbClr val="FFFFFF">
                      <a:lumMod val="95000"/>
                    </a:srgbClr>
                  </a:solidFill>
                </a:ln>
                <a:effectLst/>
              </c:spPr>
            </c:marker>
            <c:bubble3D val="0"/>
            <c:extLst>
              <c:ext xmlns:c16="http://schemas.microsoft.com/office/drawing/2014/chart" uri="{C3380CC4-5D6E-409C-BE32-E72D297353CC}">
                <c16:uniqueId val="{00000000-B4DB-4D09-8CC5-D50C9563ABF2}"/>
              </c:ext>
            </c:extLst>
          </c:dPt>
          <c:xVal>
            <c:numRef>
              <c:f>第一产业增加值!$D$37:$AQ$37</c:f>
              <c:numCache>
                <c:formatCode>0.00</c:formatCode>
                <c:ptCount val="40"/>
                <c:pt idx="0">
                  <c:v>113.0168365832409</c:v>
                </c:pt>
                <c:pt idx="1">
                  <c:v>113.10641415834078</c:v>
                </c:pt>
                <c:pt idx="2">
                  <c:v>113.1914224611331</c:v>
                </c:pt>
                <c:pt idx="3">
                  <c:v>113.27534180838386</c:v>
                </c:pt>
                <c:pt idx="4">
                  <c:v>113.47014795414064</c:v>
                </c:pt>
                <c:pt idx="5">
                  <c:v>113.50819498848598</c:v>
                </c:pt>
                <c:pt idx="6">
                  <c:v>113.60183464309537</c:v>
                </c:pt>
                <c:pt idx="7">
                  <c:v>113.59136571713003</c:v>
                </c:pt>
                <c:pt idx="8">
                  <c:v>113.60710685411752</c:v>
                </c:pt>
                <c:pt idx="9">
                  <c:v>113.55632990898793</c:v>
                </c:pt>
                <c:pt idx="10">
                  <c:v>113.69764784742023</c:v>
                </c:pt>
                <c:pt idx="11">
                  <c:v>113.66477119345149</c:v>
                </c:pt>
                <c:pt idx="12">
                  <c:v>113.61439260346897</c:v>
                </c:pt>
                <c:pt idx="13">
                  <c:v>113.67963506869772</c:v>
                </c:pt>
                <c:pt idx="14">
                  <c:v>113.72257214384486</c:v>
                </c:pt>
                <c:pt idx="15">
                  <c:v>113.70533081100633</c:v>
                </c:pt>
                <c:pt idx="16">
                  <c:v>113.70039579697116</c:v>
                </c:pt>
                <c:pt idx="17">
                  <c:v>113.87546640464161</c:v>
                </c:pt>
                <c:pt idx="18">
                  <c:v>113.87944692035938</c:v>
                </c:pt>
                <c:pt idx="19">
                  <c:v>113.8024851520135</c:v>
                </c:pt>
                <c:pt idx="20">
                  <c:v>113.87891436180122</c:v>
                </c:pt>
                <c:pt idx="21">
                  <c:v>113.88176498967165</c:v>
                </c:pt>
                <c:pt idx="22">
                  <c:v>113.87976425331814</c:v>
                </c:pt>
                <c:pt idx="23">
                  <c:v>114.01749843721271</c:v>
                </c:pt>
                <c:pt idx="24">
                  <c:v>113.97808538185035</c:v>
                </c:pt>
                <c:pt idx="25">
                  <c:v>113.9063320020951</c:v>
                </c:pt>
                <c:pt idx="26">
                  <c:v>113.79921310412892</c:v>
                </c:pt>
                <c:pt idx="27">
                  <c:v>113.64563814061873</c:v>
                </c:pt>
                <c:pt idx="28">
                  <c:v>113.68382501753732</c:v>
                </c:pt>
                <c:pt idx="29">
                  <c:v>113.64041604970052</c:v>
                </c:pt>
                <c:pt idx="30">
                  <c:v>113.73936953128111</c:v>
                </c:pt>
                <c:pt idx="31">
                  <c:v>113.84248656612574</c:v>
                </c:pt>
                <c:pt idx="32">
                  <c:v>113.94253713033883</c:v>
                </c:pt>
                <c:pt idx="33">
                  <c:v>113.97402642055781</c:v>
                </c:pt>
                <c:pt idx="34">
                  <c:v>113.94293153157921</c:v>
                </c:pt>
                <c:pt idx="35">
                  <c:v>113.99072356475105</c:v>
                </c:pt>
                <c:pt idx="36">
                  <c:v>113.99794422806144</c:v>
                </c:pt>
                <c:pt idx="37">
                  <c:v>113.83450967735207</c:v>
                </c:pt>
                <c:pt idx="38">
                  <c:v>113.84031693404967</c:v>
                </c:pt>
                <c:pt idx="39">
                  <c:v>113.82407631815954</c:v>
                </c:pt>
              </c:numCache>
            </c:numRef>
          </c:xVal>
          <c:yVal>
            <c:numRef>
              <c:f>第一产业增加值!$D$38:$AQ$38</c:f>
              <c:numCache>
                <c:formatCode>0.00</c:formatCode>
                <c:ptCount val="40"/>
                <c:pt idx="0">
                  <c:v>32.334453144289085</c:v>
                </c:pt>
                <c:pt idx="1">
                  <c:v>32.473031505366215</c:v>
                </c:pt>
                <c:pt idx="2">
                  <c:v>32.479703606960754</c:v>
                </c:pt>
                <c:pt idx="3">
                  <c:v>32.505196481435618</c:v>
                </c:pt>
                <c:pt idx="4">
                  <c:v>32.764916640556436</c:v>
                </c:pt>
                <c:pt idx="5">
                  <c:v>32.894703610957812</c:v>
                </c:pt>
                <c:pt idx="6">
                  <c:v>32.967022736763347</c:v>
                </c:pt>
                <c:pt idx="7">
                  <c:v>32.888205665396448</c:v>
                </c:pt>
                <c:pt idx="8">
                  <c:v>32.799639116942132</c:v>
                </c:pt>
                <c:pt idx="9">
                  <c:v>32.881784331341215</c:v>
                </c:pt>
                <c:pt idx="10">
                  <c:v>32.820882839242458</c:v>
                </c:pt>
                <c:pt idx="11">
                  <c:v>32.719871119432234</c:v>
                </c:pt>
                <c:pt idx="12">
                  <c:v>32.733311549756252</c:v>
                </c:pt>
                <c:pt idx="13">
                  <c:v>32.671945423618098</c:v>
                </c:pt>
                <c:pt idx="14">
                  <c:v>32.728822064764529</c:v>
                </c:pt>
                <c:pt idx="15">
                  <c:v>32.712028029114315</c:v>
                </c:pt>
                <c:pt idx="16">
                  <c:v>32.625704118991806</c:v>
                </c:pt>
                <c:pt idx="17">
                  <c:v>32.541880029945723</c:v>
                </c:pt>
                <c:pt idx="18">
                  <c:v>32.507660032660375</c:v>
                </c:pt>
                <c:pt idx="19">
                  <c:v>32.407081776050241</c:v>
                </c:pt>
                <c:pt idx="20">
                  <c:v>32.414620102520225</c:v>
                </c:pt>
                <c:pt idx="21">
                  <c:v>32.491693914437924</c:v>
                </c:pt>
                <c:pt idx="22">
                  <c:v>32.402893374885224</c:v>
                </c:pt>
                <c:pt idx="23">
                  <c:v>32.497620739106445</c:v>
                </c:pt>
                <c:pt idx="24">
                  <c:v>32.397300216350644</c:v>
                </c:pt>
                <c:pt idx="25">
                  <c:v>32.406619527737782</c:v>
                </c:pt>
                <c:pt idx="26">
                  <c:v>32.257715173744614</c:v>
                </c:pt>
                <c:pt idx="27">
                  <c:v>32.23802514651409</c:v>
                </c:pt>
                <c:pt idx="28">
                  <c:v>32.3999249523538</c:v>
                </c:pt>
                <c:pt idx="29">
                  <c:v>32.387708576535239</c:v>
                </c:pt>
                <c:pt idx="30">
                  <c:v>32.208754500780849</c:v>
                </c:pt>
                <c:pt idx="31">
                  <c:v>32.323729120635399</c:v>
                </c:pt>
                <c:pt idx="32">
                  <c:v>32.472472557224684</c:v>
                </c:pt>
                <c:pt idx="33">
                  <c:v>32.536851061005805</c:v>
                </c:pt>
                <c:pt idx="34">
                  <c:v>32.585429397686781</c:v>
                </c:pt>
                <c:pt idx="35">
                  <c:v>32.710383433461217</c:v>
                </c:pt>
                <c:pt idx="36">
                  <c:v>32.845334778326297</c:v>
                </c:pt>
                <c:pt idx="37">
                  <c:v>32.445948295512977</c:v>
                </c:pt>
                <c:pt idx="38">
                  <c:v>32.558931234457035</c:v>
                </c:pt>
                <c:pt idx="39">
                  <c:v>32.570272679002223</c:v>
                </c:pt>
              </c:numCache>
            </c:numRef>
          </c:yVal>
          <c:smooth val="1"/>
          <c:extLst>
            <c:ext xmlns:c16="http://schemas.microsoft.com/office/drawing/2014/chart" uri="{C3380CC4-5D6E-409C-BE32-E72D297353CC}">
              <c16:uniqueId val="{0000001A-B4DB-4D09-8CC5-D50C9563ABF2}"/>
            </c:ext>
          </c:extLst>
        </c:ser>
        <c:ser>
          <c:idx val="1"/>
          <c:order val="1"/>
          <c:tx>
            <c:v>第二产业核算</c:v>
          </c:tx>
          <c:spPr>
            <a:ln w="28575" cap="rnd">
              <a:solidFill>
                <a:srgbClr val="00B0F0"/>
              </a:solidFill>
              <a:prstDash val="dash"/>
              <a:round/>
            </a:ln>
            <a:effectLst/>
          </c:spPr>
          <c:marker>
            <c:symbol val="square"/>
            <c:size val="8"/>
            <c:spPr>
              <a:solidFill>
                <a:srgbClr val="00B0F0"/>
              </a:solidFill>
              <a:ln w="28575">
                <a:solidFill>
                  <a:srgbClr val="00B0F0"/>
                </a:solidFill>
              </a:ln>
              <a:effectLst/>
            </c:spPr>
          </c:marker>
          <c:dLbls>
            <c:dLbl>
              <c:idx val="0"/>
              <c:layout>
                <c:manualLayout>
                  <c:x val="-1.7759562841530054E-2"/>
                  <c:y val="1.8828451882845189E-2"/>
                </c:manualLayout>
              </c:layout>
              <c:tx>
                <c:rich>
                  <a:bodyPr/>
                  <a:lstStyle/>
                  <a:p>
                    <a:r>
                      <a:rPr lang="en-US" altLang="zh-CN"/>
                      <a:t>2019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B4DB-4D09-8CC5-D50C9563ABF2}"/>
                </c:ext>
              </c:extLst>
            </c:dLbl>
            <c:dLbl>
              <c:idx val="1"/>
              <c:layout>
                <c:manualLayout>
                  <c:x val="-4.0983606557378049E-3"/>
                  <c:y val="1.0460251046025104E-2"/>
                </c:manualLayout>
              </c:layout>
              <c:tx>
                <c:rich>
                  <a:bodyPr/>
                  <a:lstStyle/>
                  <a:p>
                    <a:r>
                      <a:rPr lang="en-US" altLang="zh-CN"/>
                      <a:t>2018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B4DB-4D09-8CC5-D50C9563ABF2}"/>
                </c:ext>
              </c:extLst>
            </c:dLbl>
            <c:dLbl>
              <c:idx val="2"/>
              <c:layout>
                <c:manualLayout>
                  <c:x val="-5.4644808743169902E-3"/>
                  <c:y val="1.4644351464435146E-2"/>
                </c:manualLayout>
              </c:layout>
              <c:tx>
                <c:rich>
                  <a:bodyPr/>
                  <a:lstStyle/>
                  <a:p>
                    <a:r>
                      <a:rPr lang="en-US" altLang="zh-CN"/>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4DB-4D09-8CC5-D50C9563ABF2}"/>
                </c:ext>
              </c:extLst>
            </c:dLbl>
            <c:dLbl>
              <c:idx val="3"/>
              <c:layout>
                <c:manualLayout>
                  <c:x val="-8.1967213114754103E-3"/>
                  <c:y val="2.0920502092048677E-3"/>
                </c:manualLayout>
              </c:layout>
              <c:tx>
                <c:rich>
                  <a:bodyPr/>
                  <a:lstStyle/>
                  <a:p>
                    <a:r>
                      <a:rPr lang="en-US" altLang="zh-CN"/>
                      <a:t>2016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B4DB-4D09-8CC5-D50C9563ABF2}"/>
                </c:ext>
              </c:extLst>
            </c:dLbl>
            <c:dLbl>
              <c:idx val="4"/>
              <c:layout>
                <c:manualLayout>
                  <c:x val="-5.4644808743169399E-3"/>
                  <c:y val="0"/>
                </c:manualLayout>
              </c:layout>
              <c:tx>
                <c:rich>
                  <a:bodyPr/>
                  <a:lstStyle/>
                  <a:p>
                    <a:r>
                      <a:rPr lang="en-US" altLang="zh-CN"/>
                      <a:t>2015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B4DB-4D09-8CC5-D50C9563ABF2}"/>
                </c:ext>
              </c:extLst>
            </c:dLbl>
            <c:dLbl>
              <c:idx val="5"/>
              <c:tx>
                <c:rich>
                  <a:bodyPr/>
                  <a:lstStyle/>
                  <a:p>
                    <a:r>
                      <a:rPr lang="en-US" altLang="zh-CN"/>
                      <a:t>2014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B4DB-4D09-8CC5-D50C9563ABF2}"/>
                </c:ext>
              </c:extLst>
            </c:dLbl>
            <c:dLbl>
              <c:idx val="6"/>
              <c:layout>
                <c:manualLayout>
                  <c:x val="8.1967213114754103E-3"/>
                  <c:y val="2.3012552301255075E-2"/>
                </c:manualLayout>
              </c:layout>
              <c:tx>
                <c:rich>
                  <a:bodyPr/>
                  <a:lstStyle/>
                  <a:p>
                    <a:r>
                      <a:rPr lang="en-US" altLang="zh-CN"/>
                      <a:t>2013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B4DB-4D09-8CC5-D50C9563ABF2}"/>
                </c:ext>
              </c:extLst>
            </c:dLbl>
            <c:dLbl>
              <c:idx val="7"/>
              <c:layout>
                <c:manualLayout>
                  <c:x val="5.4644808743169399E-3"/>
                  <c:y val="2.0920502092050208E-2"/>
                </c:manualLayout>
              </c:layout>
              <c:tx>
                <c:rich>
                  <a:bodyPr/>
                  <a:lstStyle/>
                  <a:p>
                    <a:r>
                      <a:rPr lang="en-US" altLang="zh-CN"/>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B4DB-4D09-8CC5-D50C9563ABF2}"/>
                </c:ext>
              </c:extLst>
            </c:dLbl>
            <c:dLbl>
              <c:idx val="9"/>
              <c:tx>
                <c:rich>
                  <a:bodyPr/>
                  <a:lstStyle/>
                  <a:p>
                    <a:r>
                      <a:rPr lang="en-US" altLang="zh-CN"/>
                      <a:t>2010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B4DB-4D09-8CC5-D50C9563ABF2}"/>
                </c:ext>
              </c:extLst>
            </c:dLbl>
            <c:dLbl>
              <c:idx val="10"/>
              <c:layout>
                <c:manualLayout>
                  <c:x val="-5.4644808743169399E-3"/>
                  <c:y val="3.9748953974895473E-2"/>
                </c:manualLayout>
              </c:layout>
              <c:tx>
                <c:rich>
                  <a:bodyPr/>
                  <a:lstStyle/>
                  <a:p>
                    <a:r>
                      <a:rPr lang="en-US" altLang="zh-CN"/>
                      <a:t>2009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B4DB-4D09-8CC5-D50C9563ABF2}"/>
                </c:ext>
              </c:extLst>
            </c:dLbl>
            <c:dLbl>
              <c:idx val="11"/>
              <c:layout>
                <c:manualLayout>
                  <c:x val="-1.5027322404371584E-2"/>
                  <c:y val="-2.3012552301255231E-2"/>
                </c:manualLayout>
              </c:layout>
              <c:tx>
                <c:rich>
                  <a:bodyPr/>
                  <a:lstStyle/>
                  <a:p>
                    <a:r>
                      <a:rPr lang="en-US" altLang="zh-CN"/>
                      <a:t>2008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B4DB-4D09-8CC5-D50C9563ABF2}"/>
                </c:ext>
              </c:extLst>
            </c:dLbl>
            <c:dLbl>
              <c:idx val="12"/>
              <c:layout>
                <c:manualLayout>
                  <c:x val="-1.2295081967213215E-2"/>
                  <c:y val="2.7196652719665117E-2"/>
                </c:manualLayout>
              </c:layout>
              <c:tx>
                <c:rich>
                  <a:bodyPr/>
                  <a:lstStyle/>
                  <a:p>
                    <a:r>
                      <a:rPr lang="en-US" altLang="zh-CN"/>
                      <a:t>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B4DB-4D09-8CC5-D50C9563ABF2}"/>
                </c:ext>
              </c:extLst>
            </c:dLbl>
            <c:dLbl>
              <c:idx val="13"/>
              <c:layout>
                <c:manualLayout>
                  <c:x val="-1.092896174863398E-2"/>
                  <c:y val="1.4644351464435146E-2"/>
                </c:manualLayout>
              </c:layout>
              <c:tx>
                <c:rich>
                  <a:bodyPr/>
                  <a:lstStyle/>
                  <a:p>
                    <a:r>
                      <a:rPr lang="en-US" altLang="zh-CN"/>
                      <a:t>2006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B4DB-4D09-8CC5-D50C9563ABF2}"/>
                </c:ext>
              </c:extLst>
            </c:dLbl>
            <c:dLbl>
              <c:idx val="14"/>
              <c:layout>
                <c:manualLayout>
                  <c:x val="-2.185792349726776E-2"/>
                  <c:y val="-2.3012552301255231E-2"/>
                </c:manualLayout>
              </c:layout>
              <c:tx>
                <c:rich>
                  <a:bodyPr/>
                  <a:lstStyle/>
                  <a:p>
                    <a:r>
                      <a:rPr lang="en-US" altLang="zh-CN"/>
                      <a:t>2005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B4DB-4D09-8CC5-D50C9563ABF2}"/>
                </c:ext>
              </c:extLst>
            </c:dLbl>
            <c:dLbl>
              <c:idx val="15"/>
              <c:layout>
                <c:manualLayout>
                  <c:x val="-1.6393442622950821E-2"/>
                  <c:y val="2.3012552301255308E-2"/>
                </c:manualLayout>
              </c:layout>
              <c:tx>
                <c:rich>
                  <a:bodyPr/>
                  <a:lstStyle/>
                  <a:p>
                    <a:r>
                      <a:rPr lang="en-US" altLang="zh-CN"/>
                      <a:t>2004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B4DB-4D09-8CC5-D50C9563ABF2}"/>
                </c:ext>
              </c:extLst>
            </c:dLbl>
            <c:dLbl>
              <c:idx val="16"/>
              <c:layout>
                <c:manualLayout>
                  <c:x val="-4.0983606557377051E-3"/>
                  <c:y val="0"/>
                </c:manualLayout>
              </c:layout>
              <c:tx>
                <c:rich>
                  <a:bodyPr/>
                  <a:lstStyle/>
                  <a:p>
                    <a:r>
                      <a:rPr lang="en-US" altLang="zh-CN"/>
                      <a:t>2003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B4DB-4D09-8CC5-D50C9563ABF2}"/>
                </c:ext>
              </c:extLst>
            </c:dLbl>
            <c:dLbl>
              <c:idx val="17"/>
              <c:tx>
                <c:rich>
                  <a:bodyPr/>
                  <a:lstStyle/>
                  <a:p>
                    <a:r>
                      <a:rPr lang="en-US" altLang="zh-CN"/>
                      <a:t>2002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B4DB-4D09-8CC5-D50C9563ABF2}"/>
                </c:ext>
              </c:extLst>
            </c:dLbl>
            <c:dLbl>
              <c:idx val="21"/>
              <c:layout>
                <c:manualLayout>
                  <c:x val="-4.6448087431694089E-2"/>
                  <c:y val="-4.1841004184100415E-3"/>
                </c:manualLayout>
              </c:layout>
              <c:tx>
                <c:rich>
                  <a:bodyPr/>
                  <a:lstStyle/>
                  <a:p>
                    <a:r>
                      <a:rPr lang="en-US" altLang="zh-CN"/>
                      <a:t>1998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B4DB-4D09-8CC5-D50C9563ABF2}"/>
                </c:ext>
              </c:extLst>
            </c:dLbl>
            <c:dLbl>
              <c:idx val="22"/>
              <c:layout>
                <c:manualLayout>
                  <c:x val="-4.5081967213114756E-2"/>
                  <c:y val="-1.4644351464435146E-2"/>
                </c:manualLayout>
              </c:layout>
              <c:tx>
                <c:rich>
                  <a:bodyPr/>
                  <a:lstStyle/>
                  <a:p>
                    <a:r>
                      <a:rPr lang="en-US" altLang="zh-CN"/>
                      <a:t>1997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B4DB-4D09-8CC5-D50C9563ABF2}"/>
                </c:ext>
              </c:extLst>
            </c:dLbl>
            <c:dLbl>
              <c:idx val="25"/>
              <c:tx>
                <c:rich>
                  <a:bodyPr/>
                  <a:lstStyle/>
                  <a:p>
                    <a:r>
                      <a:rPr lang="en-US" altLang="zh-CN"/>
                      <a:t>1994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B4DB-4D09-8CC5-D50C9563ABF2}"/>
                </c:ext>
              </c:extLst>
            </c:dLbl>
            <c:dLbl>
              <c:idx val="26"/>
              <c:layout>
                <c:manualLayout>
                  <c:x val="-1.3661202185793352E-3"/>
                  <c:y val="0"/>
                </c:manualLayout>
              </c:layout>
              <c:tx>
                <c:rich>
                  <a:bodyPr/>
                  <a:lstStyle/>
                  <a:p>
                    <a:r>
                      <a:rPr lang="en-US" altLang="zh-CN"/>
                      <a:t>1993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B4DB-4D09-8CC5-D50C9563ABF2}"/>
                </c:ext>
              </c:extLst>
            </c:dLbl>
            <c:dLbl>
              <c:idx val="27"/>
              <c:tx>
                <c:rich>
                  <a:bodyPr/>
                  <a:lstStyle/>
                  <a:p>
                    <a:r>
                      <a:rPr lang="en-US" altLang="zh-CN"/>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B4DB-4D09-8CC5-D50C9563ABF2}"/>
                </c:ext>
              </c:extLst>
            </c:dLbl>
            <c:dLbl>
              <c:idx val="28"/>
              <c:tx>
                <c:rich>
                  <a:bodyPr/>
                  <a:lstStyle/>
                  <a:p>
                    <a:r>
                      <a:rPr lang="en-US" altLang="zh-CN"/>
                      <a:t>1991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B4DB-4D09-8CC5-D50C9563ABF2}"/>
                </c:ext>
              </c:extLst>
            </c:dLbl>
            <c:dLbl>
              <c:idx val="29"/>
              <c:tx>
                <c:rich>
                  <a:bodyPr/>
                  <a:lstStyle/>
                  <a:p>
                    <a:r>
                      <a:rPr lang="en-US" altLang="zh-CN"/>
                      <a:t>1990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B4DB-4D09-8CC5-D50C9563ABF2}"/>
                </c:ext>
              </c:extLst>
            </c:dLbl>
            <c:dLbl>
              <c:idx val="30"/>
              <c:layout>
                <c:manualLayout>
                  <c:x val="-6.8306010928961746E-3"/>
                  <c:y val="1.4644351464435146E-2"/>
                </c:manualLayout>
              </c:layout>
              <c:tx>
                <c:rich>
                  <a:bodyPr/>
                  <a:lstStyle/>
                  <a:p>
                    <a:r>
                      <a:rPr lang="en-US" altLang="zh-CN"/>
                      <a:t>1989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B4DB-4D09-8CC5-D50C9563ABF2}"/>
                </c:ext>
              </c:extLst>
            </c:dLbl>
            <c:dLbl>
              <c:idx val="31"/>
              <c:tx>
                <c:rich>
                  <a:bodyPr/>
                  <a:lstStyle/>
                  <a:p>
                    <a:r>
                      <a:rPr lang="en-US" altLang="zh-CN"/>
                      <a:t>1988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B4DB-4D09-8CC5-D50C9563ABF2}"/>
                </c:ext>
              </c:extLst>
            </c:dLbl>
            <c:dLbl>
              <c:idx val="32"/>
              <c:layout>
                <c:manualLayout>
                  <c:x val="-0.1061110912870693"/>
                  <c:y val="-4.9095386115157784E-2"/>
                </c:manualLayout>
              </c:layout>
              <c:tx>
                <c:rich>
                  <a:bodyPr/>
                  <a:lstStyle/>
                  <a:p>
                    <a:r>
                      <a:rPr lang="en-US" altLang="zh-CN"/>
                      <a:t>1987</a:t>
                    </a:r>
                  </a:p>
                </c:rich>
              </c:tx>
              <c:showLegendKey val="0"/>
              <c:showVal val="1"/>
              <c:showCatName val="0"/>
              <c:showSerName val="0"/>
              <c:showPercent val="0"/>
              <c:showBubbleSize val="0"/>
              <c:extLst>
                <c:ext xmlns:c15="http://schemas.microsoft.com/office/drawing/2012/chart" uri="{CE6537A1-D6FC-4f65-9D91-7224C49458BB}">
                  <c15:layout>
                    <c:manualLayout>
                      <c:w val="5.829127332463719E-2"/>
                      <c:h val="3.6709536186120162E-2"/>
                    </c:manualLayout>
                  </c15:layout>
                  <c15:showDataLabelsRange val="0"/>
                </c:ext>
                <c:ext xmlns:c16="http://schemas.microsoft.com/office/drawing/2014/chart" uri="{C3380CC4-5D6E-409C-BE32-E72D297353CC}">
                  <c16:uniqueId val="{00000035-B4DB-4D09-8CC5-D50C9563ABF2}"/>
                </c:ext>
              </c:extLst>
            </c:dLbl>
            <c:dLbl>
              <c:idx val="33"/>
              <c:layout>
                <c:manualLayout>
                  <c:x val="-1.4829704872881635E-3"/>
                  <c:y val="9.4526664486418568E-2"/>
                </c:manualLayout>
              </c:layout>
              <c:tx>
                <c:rich>
                  <a:bodyPr/>
                  <a:lstStyle/>
                  <a:p>
                    <a:r>
                      <a:rPr lang="en-US" altLang="zh-CN" dirty="0"/>
                      <a:t>1986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B4DB-4D09-8CC5-D50C9563ABF2}"/>
                </c:ext>
              </c:extLst>
            </c:dLbl>
            <c:dLbl>
              <c:idx val="34"/>
              <c:layout>
                <c:manualLayout>
                  <c:x val="-2.0491803278688523E-2"/>
                  <c:y val="-2.0920502092050208E-2"/>
                </c:manualLayout>
              </c:layout>
              <c:tx>
                <c:rich>
                  <a:bodyPr/>
                  <a:lstStyle/>
                  <a:p>
                    <a:r>
                      <a:rPr lang="en-US" altLang="zh-CN"/>
                      <a:t>1985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B4DB-4D09-8CC5-D50C9563ABF2}"/>
                </c:ext>
              </c:extLst>
            </c:dLbl>
            <c:dLbl>
              <c:idx val="35"/>
              <c:layout>
                <c:manualLayout>
                  <c:x val="-9.5628415300547456E-3"/>
                  <c:y val="-1.4644351464435146E-2"/>
                </c:manualLayout>
              </c:layout>
              <c:tx>
                <c:rich>
                  <a:bodyPr/>
                  <a:lstStyle/>
                  <a:p>
                    <a:r>
                      <a:rPr lang="en-US" altLang="zh-CN"/>
                      <a:t>1984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8-B4DB-4D09-8CC5-D50C9563ABF2}"/>
                </c:ext>
              </c:extLst>
            </c:dLbl>
            <c:dLbl>
              <c:idx val="36"/>
              <c:layout>
                <c:manualLayout>
                  <c:x val="-1.2295081967213215E-2"/>
                  <c:y val="-1.8828451882845206E-2"/>
                </c:manualLayout>
              </c:layout>
              <c:tx>
                <c:rich>
                  <a:bodyPr/>
                  <a:lstStyle/>
                  <a:p>
                    <a:r>
                      <a:rPr lang="en-US" altLang="zh-CN"/>
                      <a:t>1983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9-B4DB-4D09-8CC5-D50C9563ABF2}"/>
                </c:ext>
              </c:extLst>
            </c:dLbl>
            <c:dLbl>
              <c:idx val="37"/>
              <c:layout>
                <c:manualLayout>
                  <c:x val="-2.7322404371584699E-2"/>
                  <c:y val="-2.3012552301255231E-2"/>
                </c:manualLayout>
              </c:layout>
              <c:tx>
                <c:rich>
                  <a:bodyPr/>
                  <a:lstStyle/>
                  <a:p>
                    <a:r>
                      <a:rPr lang="en-US" altLang="zh-CN"/>
                      <a:t>1982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A-B4DB-4D09-8CC5-D50C9563ABF2}"/>
                </c:ext>
              </c:extLst>
            </c:dLbl>
            <c:dLbl>
              <c:idx val="38"/>
              <c:layout>
                <c:manualLayout>
                  <c:x val="-1.7759562841530255E-2"/>
                  <c:y val="-1.8828451882845206E-2"/>
                </c:manualLayout>
              </c:layout>
              <c:tx>
                <c:rich>
                  <a:bodyPr/>
                  <a:lstStyle/>
                  <a:p>
                    <a:r>
                      <a:rPr lang="en-US" altLang="zh-CN"/>
                      <a:t>1981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B4DB-4D09-8CC5-D50C9563ABF2}"/>
                </c:ext>
              </c:extLst>
            </c:dLbl>
            <c:dLbl>
              <c:idx val="39"/>
              <c:tx>
                <c:rich>
                  <a:bodyPr/>
                  <a:lstStyle/>
                  <a:p>
                    <a:r>
                      <a:rPr lang="en-US" altLang="zh-CN"/>
                      <a:t>1980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C-B4DB-4D09-8CC5-D50C9563ABF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第二产业增加值!$D$37:$AQ$37</c:f>
              <c:numCache>
                <c:formatCode>0.00</c:formatCode>
                <c:ptCount val="40"/>
                <c:pt idx="0">
                  <c:v>114.44639791587939</c:v>
                </c:pt>
                <c:pt idx="1">
                  <c:v>114.5040241314495</c:v>
                </c:pt>
                <c:pt idx="2">
                  <c:v>114.55278962159133</c:v>
                </c:pt>
                <c:pt idx="3">
                  <c:v>114.61568423073901</c:v>
                </c:pt>
                <c:pt idx="4">
                  <c:v>114.6443900902659</c:v>
                </c:pt>
                <c:pt idx="5">
                  <c:v>114.63857736635619</c:v>
                </c:pt>
                <c:pt idx="6">
                  <c:v>114.71159362011656</c:v>
                </c:pt>
                <c:pt idx="7">
                  <c:v>114.7675088995675</c:v>
                </c:pt>
                <c:pt idx="8">
                  <c:v>114.86356165184269</c:v>
                </c:pt>
                <c:pt idx="9">
                  <c:v>114.96702760738192</c:v>
                </c:pt>
                <c:pt idx="10">
                  <c:v>115.10977610297704</c:v>
                </c:pt>
                <c:pt idx="11">
                  <c:v>115.14522423205707</c:v>
                </c:pt>
                <c:pt idx="12">
                  <c:v>115.23345117421167</c:v>
                </c:pt>
                <c:pt idx="13">
                  <c:v>115.27524883223916</c:v>
                </c:pt>
                <c:pt idx="14">
                  <c:v>115.38313915638216</c:v>
                </c:pt>
                <c:pt idx="15">
                  <c:v>115.44898043583251</c:v>
                </c:pt>
                <c:pt idx="16">
                  <c:v>115.52400820157331</c:v>
                </c:pt>
                <c:pt idx="17">
                  <c:v>115.55742370103324</c:v>
                </c:pt>
                <c:pt idx="18">
                  <c:v>115.57328870376915</c:v>
                </c:pt>
                <c:pt idx="19">
                  <c:v>115.60631654091202</c:v>
                </c:pt>
                <c:pt idx="20">
                  <c:v>115.59653447220795</c:v>
                </c:pt>
                <c:pt idx="21">
                  <c:v>115.54700199140783</c:v>
                </c:pt>
                <c:pt idx="22">
                  <c:v>115.56614679087029</c:v>
                </c:pt>
                <c:pt idx="23">
                  <c:v>115.57195010292305</c:v>
                </c:pt>
                <c:pt idx="24">
                  <c:v>115.58632502000789</c:v>
                </c:pt>
                <c:pt idx="25">
                  <c:v>115.61154614521526</c:v>
                </c:pt>
                <c:pt idx="26">
                  <c:v>115.60603046180398</c:v>
                </c:pt>
                <c:pt idx="27">
                  <c:v>115.60374268700829</c:v>
                </c:pt>
                <c:pt idx="28">
                  <c:v>115.3812139418055</c:v>
                </c:pt>
                <c:pt idx="29">
                  <c:v>115.52597543812806</c:v>
                </c:pt>
                <c:pt idx="30">
                  <c:v>115.6669700618499</c:v>
                </c:pt>
                <c:pt idx="31">
                  <c:v>115.7465223561001</c:v>
                </c:pt>
                <c:pt idx="32">
                  <c:v>115.96532498950253</c:v>
                </c:pt>
                <c:pt idx="33">
                  <c:v>115.97362876252112</c:v>
                </c:pt>
                <c:pt idx="34">
                  <c:v>116.10423685688556</c:v>
                </c:pt>
                <c:pt idx="35">
                  <c:v>116.26431427182774</c:v>
                </c:pt>
                <c:pt idx="36">
                  <c:v>116.38314197073682</c:v>
                </c:pt>
                <c:pt idx="37">
                  <c:v>116.58488948013608</c:v>
                </c:pt>
                <c:pt idx="38">
                  <c:v>116.70980288833533</c:v>
                </c:pt>
                <c:pt idx="39">
                  <c:v>116.82108420396769</c:v>
                </c:pt>
              </c:numCache>
            </c:numRef>
          </c:xVal>
          <c:yVal>
            <c:numRef>
              <c:f>第二产业增加值!$D$38:$AQ$38</c:f>
              <c:numCache>
                <c:formatCode>0.00</c:formatCode>
                <c:ptCount val="40"/>
                <c:pt idx="0">
                  <c:v>31.667905488662949</c:v>
                </c:pt>
                <c:pt idx="1">
                  <c:v>31.714196231880315</c:v>
                </c:pt>
                <c:pt idx="2">
                  <c:v>31.786477745131407</c:v>
                </c:pt>
                <c:pt idx="3">
                  <c:v>31.817982854119869</c:v>
                </c:pt>
                <c:pt idx="4">
                  <c:v>31.893562353711044</c:v>
                </c:pt>
                <c:pt idx="5">
                  <c:v>32.090978367663944</c:v>
                </c:pt>
                <c:pt idx="6">
                  <c:v>32.230432839825717</c:v>
                </c:pt>
                <c:pt idx="7">
                  <c:v>32.312238078882636</c:v>
                </c:pt>
                <c:pt idx="8">
                  <c:v>32.335418176843248</c:v>
                </c:pt>
                <c:pt idx="9">
                  <c:v>32.335499612381149</c:v>
                </c:pt>
                <c:pt idx="10">
                  <c:v>32.423760056722976</c:v>
                </c:pt>
                <c:pt idx="11">
                  <c:v>32.524686628580838</c:v>
                </c:pt>
                <c:pt idx="12">
                  <c:v>32.473459417919237</c:v>
                </c:pt>
                <c:pt idx="13">
                  <c:v>32.520353949426976</c:v>
                </c:pt>
                <c:pt idx="14">
                  <c:v>32.57318965565144</c:v>
                </c:pt>
                <c:pt idx="15">
                  <c:v>32.543098609949126</c:v>
                </c:pt>
                <c:pt idx="16">
                  <c:v>32.568720757693335</c:v>
                </c:pt>
                <c:pt idx="17">
                  <c:v>32.694596038863274</c:v>
                </c:pt>
                <c:pt idx="18">
                  <c:v>32.757720921572606</c:v>
                </c:pt>
                <c:pt idx="19">
                  <c:v>32.828896259797105</c:v>
                </c:pt>
                <c:pt idx="20">
                  <c:v>32.791046469053484</c:v>
                </c:pt>
                <c:pt idx="21">
                  <c:v>32.780004658423174</c:v>
                </c:pt>
                <c:pt idx="22">
                  <c:v>32.863251038200524</c:v>
                </c:pt>
                <c:pt idx="23">
                  <c:v>32.848494030465218</c:v>
                </c:pt>
                <c:pt idx="24">
                  <c:v>32.826368482119264</c:v>
                </c:pt>
                <c:pt idx="25">
                  <c:v>32.926143836528226</c:v>
                </c:pt>
                <c:pt idx="26">
                  <c:v>33.093607773012053</c:v>
                </c:pt>
                <c:pt idx="27">
                  <c:v>33.369229712696132</c:v>
                </c:pt>
                <c:pt idx="28">
                  <c:v>33.682668088725329</c:v>
                </c:pt>
                <c:pt idx="29">
                  <c:v>33.822720201867334</c:v>
                </c:pt>
                <c:pt idx="30">
                  <c:v>33.937108810064586</c:v>
                </c:pt>
                <c:pt idx="31">
                  <c:v>33.965555269269437</c:v>
                </c:pt>
                <c:pt idx="32">
                  <c:v>34.141227910775569</c:v>
                </c:pt>
                <c:pt idx="33">
                  <c:v>34.114594997322975</c:v>
                </c:pt>
                <c:pt idx="34">
                  <c:v>34.15117629541929</c:v>
                </c:pt>
                <c:pt idx="35">
                  <c:v>34.110700546037542</c:v>
                </c:pt>
                <c:pt idx="36">
                  <c:v>34.002057869800439</c:v>
                </c:pt>
                <c:pt idx="37">
                  <c:v>33.950633286564276</c:v>
                </c:pt>
                <c:pt idx="38">
                  <c:v>33.951677830611807</c:v>
                </c:pt>
                <c:pt idx="39">
                  <c:v>33.942341939689165</c:v>
                </c:pt>
              </c:numCache>
            </c:numRef>
          </c:yVal>
          <c:smooth val="1"/>
          <c:extLst>
            <c:ext xmlns:c16="http://schemas.microsoft.com/office/drawing/2014/chart" uri="{C3380CC4-5D6E-409C-BE32-E72D297353CC}">
              <c16:uniqueId val="{0000003D-B4DB-4D09-8CC5-D50C9563ABF2}"/>
            </c:ext>
          </c:extLst>
        </c:ser>
        <c:ser>
          <c:idx val="2"/>
          <c:order val="2"/>
          <c:tx>
            <c:v>第三产业核算</c:v>
          </c:tx>
          <c:spPr>
            <a:ln w="28575" cap="rnd">
              <a:solidFill>
                <a:srgbClr val="FFFFFF">
                  <a:lumMod val="95000"/>
                </a:srgbClr>
              </a:solidFill>
              <a:round/>
            </a:ln>
            <a:effectLst/>
          </c:spPr>
          <c:marker>
            <c:symbol val="circle"/>
            <c:size val="8"/>
            <c:spPr>
              <a:solidFill>
                <a:srgbClr val="FFFFFF">
                  <a:lumMod val="95000"/>
                </a:srgbClr>
              </a:solidFill>
              <a:ln w="28575">
                <a:solidFill>
                  <a:srgbClr val="FFFFFF">
                    <a:lumMod val="95000"/>
                  </a:srgbClr>
                </a:solidFill>
              </a:ln>
              <a:effectLst/>
            </c:spPr>
          </c:marker>
          <c:dPt>
            <c:idx val="21"/>
            <c:marker>
              <c:symbol val="circle"/>
              <c:size val="8"/>
              <c:spPr>
                <a:solidFill>
                  <a:srgbClr val="FFFFFF">
                    <a:lumMod val="95000"/>
                  </a:srgbClr>
                </a:solidFill>
                <a:ln w="28575">
                  <a:solidFill>
                    <a:srgbClr val="FFFFFF">
                      <a:lumMod val="95000"/>
                    </a:srgbClr>
                  </a:solidFill>
                </a:ln>
                <a:effectLst/>
              </c:spPr>
            </c:marker>
            <c:bubble3D val="0"/>
            <c:extLst>
              <c:ext xmlns:c16="http://schemas.microsoft.com/office/drawing/2014/chart" uri="{C3380CC4-5D6E-409C-BE32-E72D297353CC}">
                <c16:uniqueId val="{0000003E-B4DB-4D09-8CC5-D50C9563ABF2}"/>
              </c:ext>
            </c:extLst>
          </c:dPt>
          <c:dPt>
            <c:idx val="27"/>
            <c:marker>
              <c:symbol val="circle"/>
              <c:size val="8"/>
              <c:spPr>
                <a:solidFill>
                  <a:srgbClr val="FFFFFF">
                    <a:lumMod val="95000"/>
                  </a:srgbClr>
                </a:solidFill>
                <a:ln w="28575">
                  <a:solidFill>
                    <a:srgbClr val="FFFFFF">
                      <a:lumMod val="95000"/>
                    </a:srgbClr>
                  </a:solidFill>
                </a:ln>
                <a:effectLst/>
              </c:spPr>
            </c:marker>
            <c:bubble3D val="0"/>
            <c:extLst>
              <c:ext xmlns:c16="http://schemas.microsoft.com/office/drawing/2014/chart" uri="{C3380CC4-5D6E-409C-BE32-E72D297353CC}">
                <c16:uniqueId val="{0000003F-B4DB-4D09-8CC5-D50C9563ABF2}"/>
              </c:ext>
            </c:extLst>
          </c:dPt>
          <c:xVal>
            <c:numRef>
              <c:f>第三产业增加值!$D$37:$AQ$37</c:f>
              <c:numCache>
                <c:formatCode>0.00</c:formatCode>
                <c:ptCount val="40"/>
                <c:pt idx="0">
                  <c:v>114.54417932295812</c:v>
                </c:pt>
                <c:pt idx="1">
                  <c:v>114.55844108870691</c:v>
                </c:pt>
                <c:pt idx="2">
                  <c:v>114.63463131129846</c:v>
                </c:pt>
                <c:pt idx="3">
                  <c:v>114.73356081224067</c:v>
                </c:pt>
                <c:pt idx="4">
                  <c:v>114.73762497626475</c:v>
                </c:pt>
                <c:pt idx="5">
                  <c:v>114.75567503557691</c:v>
                </c:pt>
                <c:pt idx="6">
                  <c:v>114.78576080401784</c:v>
                </c:pt>
                <c:pt idx="7">
                  <c:v>114.86060547033929</c:v>
                </c:pt>
                <c:pt idx="8">
                  <c:v>114.91771991694246</c:v>
                </c:pt>
                <c:pt idx="9">
                  <c:v>115.007439196775</c:v>
                </c:pt>
                <c:pt idx="10">
                  <c:v>115.02160568264581</c:v>
                </c:pt>
                <c:pt idx="11">
                  <c:v>115.01683195453157</c:v>
                </c:pt>
                <c:pt idx="12">
                  <c:v>115.07454282551591</c:v>
                </c:pt>
                <c:pt idx="13">
                  <c:v>115.08286709393496</c:v>
                </c:pt>
                <c:pt idx="14">
                  <c:v>115.04994437126011</c:v>
                </c:pt>
                <c:pt idx="15">
                  <c:v>115.01592242346285</c:v>
                </c:pt>
                <c:pt idx="16">
                  <c:v>115.00267084956685</c:v>
                </c:pt>
                <c:pt idx="17">
                  <c:v>115.01777701615366</c:v>
                </c:pt>
                <c:pt idx="18">
                  <c:v>115.0219456517143</c:v>
                </c:pt>
                <c:pt idx="19">
                  <c:v>115.04301025903627</c:v>
                </c:pt>
                <c:pt idx="20">
                  <c:v>115.03447206229973</c:v>
                </c:pt>
                <c:pt idx="21">
                  <c:v>115.05818708480889</c:v>
                </c:pt>
                <c:pt idx="22">
                  <c:v>115.06328179415705</c:v>
                </c:pt>
                <c:pt idx="23">
                  <c:v>115.00334828247101</c:v>
                </c:pt>
                <c:pt idx="24">
                  <c:v>114.99013875331556</c:v>
                </c:pt>
                <c:pt idx="25">
                  <c:v>114.99035199298935</c:v>
                </c:pt>
                <c:pt idx="26">
                  <c:v>114.94978062092747</c:v>
                </c:pt>
                <c:pt idx="27">
                  <c:v>114.79906066873495</c:v>
                </c:pt>
                <c:pt idx="28">
                  <c:v>114.89287617577752</c:v>
                </c:pt>
                <c:pt idx="29">
                  <c:v>114.91727615642253</c:v>
                </c:pt>
                <c:pt idx="30">
                  <c:v>115.04083542604673</c:v>
                </c:pt>
                <c:pt idx="31">
                  <c:v>115.08706510956802</c:v>
                </c:pt>
                <c:pt idx="32">
                  <c:v>114.99526339121022</c:v>
                </c:pt>
                <c:pt idx="33">
                  <c:v>115.02141056814801</c:v>
                </c:pt>
                <c:pt idx="34">
                  <c:v>114.94660071043459</c:v>
                </c:pt>
                <c:pt idx="35">
                  <c:v>114.90622274939214</c:v>
                </c:pt>
                <c:pt idx="36">
                  <c:v>114.93970741262682</c:v>
                </c:pt>
                <c:pt idx="37">
                  <c:v>114.93780662782579</c:v>
                </c:pt>
                <c:pt idx="38">
                  <c:v>114.92279625930925</c:v>
                </c:pt>
                <c:pt idx="39">
                  <c:v>114.86762437492669</c:v>
                </c:pt>
              </c:numCache>
            </c:numRef>
          </c:xVal>
          <c:yVal>
            <c:numRef>
              <c:f>第三产业增加值!$D$38:$AQ$38</c:f>
              <c:numCache>
                <c:formatCode>0.00</c:formatCode>
                <c:ptCount val="40"/>
                <c:pt idx="0">
                  <c:v>32.024403195659765</c:v>
                </c:pt>
                <c:pt idx="1">
                  <c:v>32.070494562416222</c:v>
                </c:pt>
                <c:pt idx="2">
                  <c:v>32.107077147543251</c:v>
                </c:pt>
                <c:pt idx="3">
                  <c:v>32.201164139751249</c:v>
                </c:pt>
                <c:pt idx="4">
                  <c:v>32.301146108115432</c:v>
                </c:pt>
                <c:pt idx="5">
                  <c:v>32.360651879850522</c:v>
                </c:pt>
                <c:pt idx="6">
                  <c:v>32.37969666759242</c:v>
                </c:pt>
                <c:pt idx="7">
                  <c:v>32.414148716722664</c:v>
                </c:pt>
                <c:pt idx="8">
                  <c:v>32.401187220769494</c:v>
                </c:pt>
                <c:pt idx="9">
                  <c:v>32.402505126823812</c:v>
                </c:pt>
                <c:pt idx="10">
                  <c:v>32.4202359261621</c:v>
                </c:pt>
                <c:pt idx="11">
                  <c:v>32.448857794344335</c:v>
                </c:pt>
                <c:pt idx="12">
                  <c:v>32.454897180677257</c:v>
                </c:pt>
                <c:pt idx="13">
                  <c:v>32.494370839712531</c:v>
                </c:pt>
                <c:pt idx="14">
                  <c:v>32.489797296770611</c:v>
                </c:pt>
                <c:pt idx="15">
                  <c:v>32.49299179789579</c:v>
                </c:pt>
                <c:pt idx="16">
                  <c:v>32.490760502017565</c:v>
                </c:pt>
                <c:pt idx="17">
                  <c:v>32.51848335687145</c:v>
                </c:pt>
                <c:pt idx="18">
                  <c:v>32.534685364328467</c:v>
                </c:pt>
                <c:pt idx="19">
                  <c:v>32.534534660508392</c:v>
                </c:pt>
                <c:pt idx="20">
                  <c:v>32.589082268660171</c:v>
                </c:pt>
                <c:pt idx="21">
                  <c:v>32.609074786103868</c:v>
                </c:pt>
                <c:pt idx="22">
                  <c:v>32.615770698331104</c:v>
                </c:pt>
                <c:pt idx="23">
                  <c:v>32.580515999103049</c:v>
                </c:pt>
                <c:pt idx="24">
                  <c:v>32.593005861880407</c:v>
                </c:pt>
                <c:pt idx="25">
                  <c:v>32.618015574793539</c:v>
                </c:pt>
                <c:pt idx="26">
                  <c:v>32.681934203913215</c:v>
                </c:pt>
                <c:pt idx="27">
                  <c:v>32.832237619211774</c:v>
                </c:pt>
                <c:pt idx="28">
                  <c:v>33.122135891124273</c:v>
                </c:pt>
                <c:pt idx="29">
                  <c:v>33.066238541815963</c:v>
                </c:pt>
                <c:pt idx="30">
                  <c:v>33.220445463400758</c:v>
                </c:pt>
                <c:pt idx="31">
                  <c:v>33.305426388601781</c:v>
                </c:pt>
                <c:pt idx="32">
                  <c:v>33.330164040539074</c:v>
                </c:pt>
                <c:pt idx="33">
                  <c:v>33.4518468931577</c:v>
                </c:pt>
                <c:pt idx="34">
                  <c:v>33.375197028152748</c:v>
                </c:pt>
                <c:pt idx="35">
                  <c:v>33.43105767765126</c:v>
                </c:pt>
                <c:pt idx="36">
                  <c:v>33.455645895130864</c:v>
                </c:pt>
                <c:pt idx="37">
                  <c:v>33.318875037074228</c:v>
                </c:pt>
                <c:pt idx="38">
                  <c:v>33.280735890811904</c:v>
                </c:pt>
                <c:pt idx="39">
                  <c:v>33.389013417294734</c:v>
                </c:pt>
              </c:numCache>
            </c:numRef>
          </c:yVal>
          <c:smooth val="1"/>
          <c:extLst>
            <c:ext xmlns:c16="http://schemas.microsoft.com/office/drawing/2014/chart" uri="{C3380CC4-5D6E-409C-BE32-E72D297353CC}">
              <c16:uniqueId val="{00000052-B4DB-4D09-8CC5-D50C9563ABF2}"/>
            </c:ext>
          </c:extLst>
        </c:ser>
        <c:ser>
          <c:idx val="3"/>
          <c:order val="3"/>
          <c:tx>
            <c:v>第一产业IO</c:v>
          </c:tx>
          <c:spPr>
            <a:ln w="19050" cap="rnd">
              <a:solidFill>
                <a:srgbClr val="FFFFFF">
                  <a:lumMod val="95000"/>
                </a:srgbClr>
              </a:solidFill>
              <a:prstDash val="dash"/>
              <a:round/>
            </a:ln>
            <a:effectLst/>
          </c:spPr>
          <c:marker>
            <c:symbol val="triangle"/>
            <c:size val="8"/>
            <c:spPr>
              <a:solidFill>
                <a:srgbClr val="FFFFFF">
                  <a:lumMod val="95000"/>
                </a:srgbClr>
              </a:solidFill>
              <a:ln w="9525">
                <a:solidFill>
                  <a:srgbClr val="FFFFFF">
                    <a:lumMod val="95000"/>
                  </a:srgbClr>
                </a:solidFill>
              </a:ln>
              <a:effectLst/>
            </c:spPr>
          </c:marker>
          <c:xVal>
            <c:numRef>
              <c:f>IO!$E$35:$K$35</c:f>
              <c:numCache>
                <c:formatCode>0.00_ </c:formatCode>
                <c:ptCount val="7"/>
                <c:pt idx="0">
                  <c:v>113.94220305319651</c:v>
                </c:pt>
                <c:pt idx="1">
                  <c:v>113.7006883063825</c:v>
                </c:pt>
                <c:pt idx="2">
                  <c:v>113.93970619964547</c:v>
                </c:pt>
                <c:pt idx="3">
                  <c:v>114.04265751563656</c:v>
                </c:pt>
                <c:pt idx="4">
                  <c:v>113.67689154877286</c:v>
                </c:pt>
                <c:pt idx="5">
                  <c:v>113.62116146388216</c:v>
                </c:pt>
                <c:pt idx="6">
                  <c:v>113.14853681673351</c:v>
                </c:pt>
              </c:numCache>
            </c:numRef>
          </c:xVal>
          <c:yVal>
            <c:numRef>
              <c:f>IO!$E$36:$K$36</c:f>
              <c:numCache>
                <c:formatCode>0.00_ </c:formatCode>
                <c:ptCount val="7"/>
                <c:pt idx="0">
                  <c:v>32.612371365340493</c:v>
                </c:pt>
                <c:pt idx="1">
                  <c:v>32.221487426983664</c:v>
                </c:pt>
                <c:pt idx="2">
                  <c:v>32.588386161173993</c:v>
                </c:pt>
                <c:pt idx="3">
                  <c:v>32.61969601171657</c:v>
                </c:pt>
                <c:pt idx="4">
                  <c:v>32.700027465461694</c:v>
                </c:pt>
                <c:pt idx="5">
                  <c:v>32.903323821839415</c:v>
                </c:pt>
                <c:pt idx="6">
                  <c:v>32.525576499267963</c:v>
                </c:pt>
              </c:numCache>
            </c:numRef>
          </c:yVal>
          <c:smooth val="1"/>
          <c:extLst>
            <c:ext xmlns:c16="http://schemas.microsoft.com/office/drawing/2014/chart" uri="{C3380CC4-5D6E-409C-BE32-E72D297353CC}">
              <c16:uniqueId val="{00000053-B4DB-4D09-8CC5-D50C9563ABF2}"/>
            </c:ext>
          </c:extLst>
        </c:ser>
        <c:ser>
          <c:idx val="4"/>
          <c:order val="4"/>
          <c:tx>
            <c:v>第二产业IO</c:v>
          </c:tx>
          <c:spPr>
            <a:ln w="25400" cap="rnd">
              <a:solidFill>
                <a:srgbClr val="ED7D31"/>
              </a:solidFill>
              <a:prstDash val="solid"/>
              <a:round/>
            </a:ln>
            <a:effectLst/>
          </c:spPr>
          <c:marker>
            <c:symbol val="square"/>
            <c:size val="8"/>
            <c:spPr>
              <a:solidFill>
                <a:srgbClr val="ED7D31"/>
              </a:solidFill>
              <a:ln w="9525">
                <a:solidFill>
                  <a:srgbClr val="ED7D31"/>
                </a:solidFill>
              </a:ln>
              <a:effectLst/>
            </c:spPr>
          </c:marker>
          <c:dPt>
            <c:idx val="1"/>
            <c:marker>
              <c:symbol val="square"/>
              <c:size val="8"/>
              <c:spPr>
                <a:solidFill>
                  <a:srgbClr val="ED7D31"/>
                </a:solidFill>
                <a:ln w="28575">
                  <a:solidFill>
                    <a:srgbClr val="ED7D31"/>
                  </a:solidFill>
                </a:ln>
                <a:effectLst/>
              </c:spPr>
            </c:marker>
            <c:bubble3D val="0"/>
            <c:spPr>
              <a:ln w="25400" cap="rnd">
                <a:solidFill>
                  <a:srgbClr val="ED7D31"/>
                </a:solidFill>
                <a:prstDash val="solid"/>
                <a:round/>
              </a:ln>
              <a:effectLst/>
            </c:spPr>
            <c:extLst>
              <c:ext xmlns:c16="http://schemas.microsoft.com/office/drawing/2014/chart" uri="{C3380CC4-5D6E-409C-BE32-E72D297353CC}">
                <c16:uniqueId val="{00000054-B4DB-4D09-8CC5-D50C9563ABF2}"/>
              </c:ext>
            </c:extLst>
          </c:dPt>
          <c:dLbls>
            <c:dLbl>
              <c:idx val="0"/>
              <c:layout>
                <c:manualLayout>
                  <c:x val="-5.2031501724030836E-2"/>
                  <c:y val="-8.9426683420152059E-2"/>
                </c:manualLayout>
              </c:layout>
              <c:tx>
                <c:rich>
                  <a:bodyPr/>
                  <a:lstStyle/>
                  <a:p>
                    <a:r>
                      <a:rPr lang="en-US" altLang="zh-CN" dirty="0"/>
                      <a:t>1987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AA4-4227-98F2-1959A9EB2AC9}"/>
                </c:ext>
              </c:extLst>
            </c:dLbl>
            <c:dLbl>
              <c:idx val="1"/>
              <c:layout>
                <c:manualLayout>
                  <c:x val="-0.12365616124611289"/>
                  <c:y val="-3.9485049392008087E-2"/>
                </c:manualLayout>
              </c:layout>
              <c:tx>
                <c:rich>
                  <a:bodyPr/>
                  <a:lstStyle/>
                  <a:p>
                    <a:r>
                      <a:rPr lang="en-US"/>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4-B4DB-4D09-8CC5-D50C9563ABF2}"/>
                </c:ext>
              </c:extLst>
            </c:dLbl>
            <c:dLbl>
              <c:idx val="2"/>
              <c:layout>
                <c:manualLayout>
                  <c:x val="-0.10736040240161665"/>
                  <c:y val="-3.8375039706073436E-2"/>
                </c:manualLayout>
              </c:layout>
              <c:tx>
                <c:rich>
                  <a:bodyPr/>
                  <a:lstStyle/>
                  <a:p>
                    <a:r>
                      <a:rPr lang="en-US"/>
                      <a:t>1997</a:t>
                    </a:r>
                  </a:p>
                </c:rich>
              </c:tx>
              <c:showLegendKey val="0"/>
              <c:showVal val="1"/>
              <c:showCatName val="0"/>
              <c:showSerName val="0"/>
              <c:showPercent val="0"/>
              <c:showBubbleSize val="0"/>
              <c:extLst>
                <c:ext xmlns:c15="http://schemas.microsoft.com/office/drawing/2012/chart" uri="{CE6537A1-D6FC-4f65-9D91-7224C49458BB}">
                  <c15:layout>
                    <c:manualLayout>
                      <c:w val="7.2172728197849229E-2"/>
                      <c:h val="5.4898047321815573E-2"/>
                    </c:manualLayout>
                  </c15:layout>
                  <c15:showDataLabelsRange val="0"/>
                </c:ext>
                <c:ext xmlns:c16="http://schemas.microsoft.com/office/drawing/2014/chart" uri="{C3380CC4-5D6E-409C-BE32-E72D297353CC}">
                  <c16:uniqueId val="{00000055-B4DB-4D09-8CC5-D50C9563ABF2}"/>
                </c:ext>
              </c:extLst>
            </c:dLbl>
            <c:dLbl>
              <c:idx val="5"/>
              <c:layout>
                <c:manualLayout>
                  <c:x val="-7.9744851365942629E-2"/>
                  <c:y val="6.8001051526355317E-3"/>
                </c:manualLayout>
              </c:layout>
              <c:tx>
                <c:rich>
                  <a:bodyPr/>
                  <a:lstStyle/>
                  <a:p>
                    <a:r>
                      <a:rPr lang="en-US"/>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6-B4DB-4D09-8CC5-D50C9563ABF2}"/>
                </c:ext>
              </c:extLst>
            </c:dLbl>
            <c:dLbl>
              <c:idx val="6"/>
              <c:layout>
                <c:manualLayout>
                  <c:x val="-0.10406300344806173"/>
                  <c:y val="-7.4522236183460966E-3"/>
                </c:manualLayout>
              </c:layout>
              <c:tx>
                <c:rich>
                  <a:bodyPr/>
                  <a:lstStyle/>
                  <a:p>
                    <a:r>
                      <a:rPr lang="en-US" altLang="zh-CN" dirty="0"/>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AA4-4227-98F2-1959A9EB2AC9}"/>
                </c:ext>
              </c:extLst>
            </c:dLbl>
            <c:spPr>
              <a:solidFill>
                <a:srgbClr val="FFFF00"/>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IO!$L$35:$R$35</c:f>
              <c:numCache>
                <c:formatCode>0.00_ </c:formatCode>
                <c:ptCount val="7"/>
                <c:pt idx="0">
                  <c:v>116.03435530273816</c:v>
                </c:pt>
                <c:pt idx="1">
                  <c:v>115.47392999119917</c:v>
                </c:pt>
                <c:pt idx="2">
                  <c:v>115.47657149656497</c:v>
                </c:pt>
                <c:pt idx="3">
                  <c:v>115.55007163012878</c:v>
                </c:pt>
                <c:pt idx="4">
                  <c:v>115.37680412533111</c:v>
                </c:pt>
                <c:pt idx="5">
                  <c:v>114.970826811694</c:v>
                </c:pt>
                <c:pt idx="6">
                  <c:v>114.68718331421293</c:v>
                </c:pt>
              </c:numCache>
            </c:numRef>
          </c:xVal>
          <c:yVal>
            <c:numRef>
              <c:f>IO!$L$36:$R$36</c:f>
              <c:numCache>
                <c:formatCode>0.00_ </c:formatCode>
                <c:ptCount val="7"/>
                <c:pt idx="0">
                  <c:v>34.101396946576017</c:v>
                </c:pt>
                <c:pt idx="1">
                  <c:v>33.415739484001399</c:v>
                </c:pt>
                <c:pt idx="2">
                  <c:v>32.975454562423089</c:v>
                </c:pt>
                <c:pt idx="3">
                  <c:v>32.884974694252904</c:v>
                </c:pt>
                <c:pt idx="4">
                  <c:v>32.873250623048435</c:v>
                </c:pt>
                <c:pt idx="5">
                  <c:v>32.884565350717374</c:v>
                </c:pt>
                <c:pt idx="6">
                  <c:v>32.178673237521373</c:v>
                </c:pt>
              </c:numCache>
            </c:numRef>
          </c:yVal>
          <c:smooth val="1"/>
          <c:extLst>
            <c:ext xmlns:c16="http://schemas.microsoft.com/office/drawing/2014/chart" uri="{C3380CC4-5D6E-409C-BE32-E72D297353CC}">
              <c16:uniqueId val="{00000057-B4DB-4D09-8CC5-D50C9563ABF2}"/>
            </c:ext>
          </c:extLst>
        </c:ser>
        <c:ser>
          <c:idx val="5"/>
          <c:order val="5"/>
          <c:tx>
            <c:v>第三产业IO</c:v>
          </c:tx>
          <c:spPr>
            <a:ln w="19050" cap="rnd">
              <a:solidFill>
                <a:srgbClr val="FFFFFF">
                  <a:lumMod val="95000"/>
                </a:srgbClr>
              </a:solidFill>
              <a:prstDash val="dash"/>
              <a:round/>
            </a:ln>
            <a:effectLst/>
          </c:spPr>
          <c:marker>
            <c:symbol val="circle"/>
            <c:size val="8"/>
            <c:spPr>
              <a:solidFill>
                <a:srgbClr val="FFFFFF">
                  <a:lumMod val="95000"/>
                </a:srgbClr>
              </a:solidFill>
              <a:ln w="9525">
                <a:solidFill>
                  <a:srgbClr val="FFFFFF">
                    <a:lumMod val="95000"/>
                  </a:srgbClr>
                </a:solidFill>
                <a:prstDash val="dash"/>
              </a:ln>
              <a:effectLst/>
            </c:spPr>
          </c:marker>
          <c:dPt>
            <c:idx val="0"/>
            <c:marker>
              <c:symbol val="circle"/>
              <c:size val="8"/>
              <c:spPr>
                <a:solidFill>
                  <a:srgbClr val="FFFFFF">
                    <a:lumMod val="95000"/>
                  </a:srgbClr>
                </a:solidFill>
                <a:ln w="9525">
                  <a:solidFill>
                    <a:srgbClr val="FFFFFF">
                      <a:lumMod val="95000"/>
                    </a:srgbClr>
                  </a:solidFill>
                  <a:prstDash val="dash"/>
                </a:ln>
                <a:effectLst/>
              </c:spPr>
            </c:marker>
            <c:bubble3D val="0"/>
            <c:extLst>
              <c:ext xmlns:c16="http://schemas.microsoft.com/office/drawing/2014/chart" uri="{C3380CC4-5D6E-409C-BE32-E72D297353CC}">
                <c16:uniqueId val="{00000058-B4DB-4D09-8CC5-D50C9563ABF2}"/>
              </c:ext>
            </c:extLst>
          </c:dPt>
          <c:dPt>
            <c:idx val="1"/>
            <c:marker>
              <c:symbol val="circle"/>
              <c:size val="8"/>
              <c:spPr>
                <a:solidFill>
                  <a:srgbClr val="FFFFFF">
                    <a:lumMod val="95000"/>
                  </a:srgbClr>
                </a:solidFill>
                <a:ln w="28575">
                  <a:solidFill>
                    <a:srgbClr val="FFFFFF">
                      <a:lumMod val="95000"/>
                    </a:srgbClr>
                  </a:solidFill>
                  <a:prstDash val="dash"/>
                </a:ln>
                <a:effectLst/>
              </c:spPr>
            </c:marker>
            <c:bubble3D val="0"/>
            <c:spPr>
              <a:ln w="28575" cap="rnd">
                <a:solidFill>
                  <a:srgbClr val="FFFFFF">
                    <a:lumMod val="95000"/>
                  </a:srgbClr>
                </a:solidFill>
                <a:prstDash val="dash"/>
                <a:round/>
              </a:ln>
              <a:effectLst/>
            </c:spPr>
            <c:extLst>
              <c:ext xmlns:c16="http://schemas.microsoft.com/office/drawing/2014/chart" uri="{C3380CC4-5D6E-409C-BE32-E72D297353CC}">
                <c16:uniqueId val="{00000059-B4DB-4D09-8CC5-D50C9563ABF2}"/>
              </c:ext>
            </c:extLst>
          </c:dPt>
          <c:dPt>
            <c:idx val="2"/>
            <c:marker>
              <c:symbol val="circle"/>
              <c:size val="8"/>
              <c:spPr>
                <a:solidFill>
                  <a:srgbClr val="FFFFFF">
                    <a:lumMod val="95000"/>
                  </a:srgbClr>
                </a:solidFill>
                <a:ln w="9525">
                  <a:solidFill>
                    <a:srgbClr val="FFFFFF">
                      <a:lumMod val="95000"/>
                    </a:srgbClr>
                  </a:solidFill>
                  <a:prstDash val="dash"/>
                </a:ln>
                <a:effectLst/>
              </c:spPr>
            </c:marker>
            <c:bubble3D val="0"/>
            <c:extLst>
              <c:ext xmlns:c16="http://schemas.microsoft.com/office/drawing/2014/chart" uri="{C3380CC4-5D6E-409C-BE32-E72D297353CC}">
                <c16:uniqueId val="{0000005A-B4DB-4D09-8CC5-D50C9563ABF2}"/>
              </c:ext>
            </c:extLst>
          </c:dPt>
          <c:xVal>
            <c:numRef>
              <c:f>IO!$S$35:$Y$35</c:f>
              <c:numCache>
                <c:formatCode>0.00_ </c:formatCode>
                <c:ptCount val="7"/>
                <c:pt idx="0">
                  <c:v>114.84219411727284</c:v>
                </c:pt>
                <c:pt idx="1">
                  <c:v>114.43196546663995</c:v>
                </c:pt>
                <c:pt idx="2">
                  <c:v>115.1711790125896</c:v>
                </c:pt>
                <c:pt idx="3">
                  <c:v>115.23651901453248</c:v>
                </c:pt>
                <c:pt idx="4">
                  <c:v>115.27069557185358</c:v>
                </c:pt>
                <c:pt idx="5">
                  <c:v>115.19252252854353</c:v>
                </c:pt>
                <c:pt idx="6">
                  <c:v>114.88492712330738</c:v>
                </c:pt>
              </c:numCache>
            </c:numRef>
          </c:xVal>
          <c:yVal>
            <c:numRef>
              <c:f>IO!$S$36:$Y$36</c:f>
              <c:numCache>
                <c:formatCode>0.00_ </c:formatCode>
                <c:ptCount val="7"/>
                <c:pt idx="0">
                  <c:v>33.511413695542309</c:v>
                </c:pt>
                <c:pt idx="1">
                  <c:v>32.918192393298895</c:v>
                </c:pt>
                <c:pt idx="2">
                  <c:v>32.920566672151217</c:v>
                </c:pt>
                <c:pt idx="3">
                  <c:v>32.830622606147621</c:v>
                </c:pt>
                <c:pt idx="4">
                  <c:v>32.678305302079494</c:v>
                </c:pt>
                <c:pt idx="5">
                  <c:v>32.824944296887615</c:v>
                </c:pt>
                <c:pt idx="6">
                  <c:v>32.396981909328424</c:v>
                </c:pt>
              </c:numCache>
            </c:numRef>
          </c:yVal>
          <c:smooth val="1"/>
          <c:extLst>
            <c:ext xmlns:c16="http://schemas.microsoft.com/office/drawing/2014/chart" uri="{C3380CC4-5D6E-409C-BE32-E72D297353CC}">
              <c16:uniqueId val="{0000005B-B4DB-4D09-8CC5-D50C9563ABF2}"/>
            </c:ext>
          </c:extLst>
        </c:ser>
        <c:dLbls>
          <c:showLegendKey val="0"/>
          <c:showVal val="0"/>
          <c:showCatName val="0"/>
          <c:showSerName val="0"/>
          <c:showPercent val="0"/>
          <c:showBubbleSize val="0"/>
        </c:dLbls>
        <c:axId val="-1387221088"/>
        <c:axId val="-1387220544"/>
      </c:scatterChart>
      <c:valAx>
        <c:axId val="-1387221088"/>
        <c:scaling>
          <c:orientation val="minMax"/>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20544"/>
        <c:crosses val="autoZero"/>
        <c:crossBetween val="midCat"/>
      </c:valAx>
      <c:valAx>
        <c:axId val="-1387220544"/>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210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de-DE"/>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East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multiLvlStrRef>
              <c:f>Sheet1!$A$100:$B$106</c:f>
              <c:multiLvlStrCache>
                <c:ptCount val="7"/>
                <c:lvl>
                  <c:pt idx="0">
                    <c:v>1987 </c:v>
                  </c:pt>
                  <c:pt idx="1">
                    <c:v>1992 </c:v>
                  </c:pt>
                  <c:pt idx="2">
                    <c:v>1997 </c:v>
                  </c:pt>
                  <c:pt idx="3">
                    <c:v>2002 </c:v>
                  </c:pt>
                  <c:pt idx="4">
                    <c:v>2007 </c:v>
                  </c:pt>
                  <c:pt idx="5">
                    <c:v>2012 </c:v>
                  </c:pt>
                  <c:pt idx="6">
                    <c:v>2017 </c:v>
                  </c:pt>
                </c:lvl>
                <c:lvl>
                  <c:pt idx="0">
                    <c:v>Instruments and meters, cultural and office machinery manufacturing </c:v>
                  </c:pt>
                </c:lvl>
              </c:multiLvlStrCache>
            </c:multiLvlStrRef>
          </c:cat>
          <c:val>
            <c:numRef>
              <c:f>Sheet1!$C$100:$C$106</c:f>
              <c:numCache>
                <c:formatCode>0.000_);[Red]\(0.000\)</c:formatCode>
                <c:ptCount val="7"/>
                <c:pt idx="0">
                  <c:v>0.5728574735104035</c:v>
                </c:pt>
                <c:pt idx="1">
                  <c:v>0.62239683160685977</c:v>
                </c:pt>
                <c:pt idx="2">
                  <c:v>0.67906411098635855</c:v>
                </c:pt>
                <c:pt idx="3">
                  <c:v>0.75490792569866261</c:v>
                </c:pt>
                <c:pt idx="4">
                  <c:v>0.75246731356752838</c:v>
                </c:pt>
                <c:pt idx="5">
                  <c:v>0.74934988426156834</c:v>
                </c:pt>
                <c:pt idx="6">
                  <c:v>0.77493710341446542</c:v>
                </c:pt>
              </c:numCache>
            </c:numRef>
          </c:val>
          <c:extLst>
            <c:ext xmlns:c16="http://schemas.microsoft.com/office/drawing/2014/chart" uri="{C3380CC4-5D6E-409C-BE32-E72D297353CC}">
              <c16:uniqueId val="{00000000-4D7A-4F44-9C40-EA1A5A0B9684}"/>
            </c:ext>
          </c:extLst>
        </c:ser>
        <c:ser>
          <c:idx val="1"/>
          <c:order val="1"/>
          <c:tx>
            <c:strRef>
              <c:f>Sheet1!$D$1</c:f>
              <c:strCache>
                <c:ptCount val="1"/>
                <c:pt idx="0">
                  <c:v>Central</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multiLvlStrRef>
              <c:f>Sheet1!$A$100:$B$106</c:f>
              <c:multiLvlStrCache>
                <c:ptCount val="7"/>
                <c:lvl>
                  <c:pt idx="0">
                    <c:v>1987 </c:v>
                  </c:pt>
                  <c:pt idx="1">
                    <c:v>1992 </c:v>
                  </c:pt>
                  <c:pt idx="2">
                    <c:v>1997 </c:v>
                  </c:pt>
                  <c:pt idx="3">
                    <c:v>2002 </c:v>
                  </c:pt>
                  <c:pt idx="4">
                    <c:v>2007 </c:v>
                  </c:pt>
                  <c:pt idx="5">
                    <c:v>2012 </c:v>
                  </c:pt>
                  <c:pt idx="6">
                    <c:v>2017 </c:v>
                  </c:pt>
                </c:lvl>
                <c:lvl>
                  <c:pt idx="0">
                    <c:v>Instruments and meters, cultural and office machinery manufacturing </c:v>
                  </c:pt>
                </c:lvl>
              </c:multiLvlStrCache>
            </c:multiLvlStrRef>
          </c:cat>
          <c:val>
            <c:numRef>
              <c:f>Sheet1!$D$100:$D$106</c:f>
              <c:numCache>
                <c:formatCode>0.000_);[Red]\(0.000\)</c:formatCode>
                <c:ptCount val="7"/>
                <c:pt idx="0">
                  <c:v>0.11950243563581597</c:v>
                </c:pt>
                <c:pt idx="1">
                  <c:v>0.10213822902546457</c:v>
                </c:pt>
                <c:pt idx="2">
                  <c:v>0.1253021334931185</c:v>
                </c:pt>
                <c:pt idx="3">
                  <c:v>0.1124359046123338</c:v>
                </c:pt>
                <c:pt idx="4">
                  <c:v>0.11912738763284898</c:v>
                </c:pt>
                <c:pt idx="5">
                  <c:v>0.12963109371301434</c:v>
                </c:pt>
                <c:pt idx="6">
                  <c:v>0.14465065202037744</c:v>
                </c:pt>
              </c:numCache>
            </c:numRef>
          </c:val>
          <c:extLst>
            <c:ext xmlns:c16="http://schemas.microsoft.com/office/drawing/2014/chart" uri="{C3380CC4-5D6E-409C-BE32-E72D297353CC}">
              <c16:uniqueId val="{00000001-4D7A-4F44-9C40-EA1A5A0B9684}"/>
            </c:ext>
          </c:extLst>
        </c:ser>
        <c:ser>
          <c:idx val="2"/>
          <c:order val="2"/>
          <c:tx>
            <c:strRef>
              <c:f>Sheet1!$E$1</c:f>
              <c:strCache>
                <c:ptCount val="1"/>
                <c:pt idx="0">
                  <c:v>West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multiLvlStrRef>
              <c:f>Sheet1!$A$100:$B$106</c:f>
              <c:multiLvlStrCache>
                <c:ptCount val="7"/>
                <c:lvl>
                  <c:pt idx="0">
                    <c:v>1987 </c:v>
                  </c:pt>
                  <c:pt idx="1">
                    <c:v>1992 </c:v>
                  </c:pt>
                  <c:pt idx="2">
                    <c:v>1997 </c:v>
                  </c:pt>
                  <c:pt idx="3">
                    <c:v>2002 </c:v>
                  </c:pt>
                  <c:pt idx="4">
                    <c:v>2007 </c:v>
                  </c:pt>
                  <c:pt idx="5">
                    <c:v>2012 </c:v>
                  </c:pt>
                  <c:pt idx="6">
                    <c:v>2017 </c:v>
                  </c:pt>
                </c:lvl>
                <c:lvl>
                  <c:pt idx="0">
                    <c:v>Instruments and meters, cultural and office machinery manufacturing </c:v>
                  </c:pt>
                </c:lvl>
              </c:multiLvlStrCache>
            </c:multiLvlStrRef>
          </c:cat>
          <c:val>
            <c:numRef>
              <c:f>Sheet1!$E$100:$E$106</c:f>
              <c:numCache>
                <c:formatCode>0.000_);[Red]\(0.000\)</c:formatCode>
                <c:ptCount val="7"/>
                <c:pt idx="0">
                  <c:v>0.1921005544883915</c:v>
                </c:pt>
                <c:pt idx="1">
                  <c:v>0.18289943263354969</c:v>
                </c:pt>
                <c:pt idx="2">
                  <c:v>0.10616004791106487</c:v>
                </c:pt>
                <c:pt idx="3">
                  <c:v>8.8046700228820468E-2</c:v>
                </c:pt>
                <c:pt idx="4">
                  <c:v>9.2358267061960389E-2</c:v>
                </c:pt>
                <c:pt idx="5">
                  <c:v>8.6646247524861122E-2</c:v>
                </c:pt>
                <c:pt idx="6">
                  <c:v>5.5107794641212189E-2</c:v>
                </c:pt>
              </c:numCache>
            </c:numRef>
          </c:val>
          <c:extLst>
            <c:ext xmlns:c16="http://schemas.microsoft.com/office/drawing/2014/chart" uri="{C3380CC4-5D6E-409C-BE32-E72D297353CC}">
              <c16:uniqueId val="{00000002-4D7A-4F44-9C40-EA1A5A0B9684}"/>
            </c:ext>
          </c:extLst>
        </c:ser>
        <c:ser>
          <c:idx val="3"/>
          <c:order val="3"/>
          <c:tx>
            <c:strRef>
              <c:f>Sheet1!$F$1</c:f>
              <c:strCache>
                <c:ptCount val="1"/>
                <c:pt idx="0">
                  <c:v>Northeast</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multiLvlStrRef>
              <c:f>Sheet1!$A$100:$B$106</c:f>
              <c:multiLvlStrCache>
                <c:ptCount val="7"/>
                <c:lvl>
                  <c:pt idx="0">
                    <c:v>1987 </c:v>
                  </c:pt>
                  <c:pt idx="1">
                    <c:v>1992 </c:v>
                  </c:pt>
                  <c:pt idx="2">
                    <c:v>1997 </c:v>
                  </c:pt>
                  <c:pt idx="3">
                    <c:v>2002 </c:v>
                  </c:pt>
                  <c:pt idx="4">
                    <c:v>2007 </c:v>
                  </c:pt>
                  <c:pt idx="5">
                    <c:v>2012 </c:v>
                  </c:pt>
                  <c:pt idx="6">
                    <c:v>2017 </c:v>
                  </c:pt>
                </c:lvl>
                <c:lvl>
                  <c:pt idx="0">
                    <c:v>Instruments and meters, cultural and office machinery manufacturing </c:v>
                  </c:pt>
                </c:lvl>
              </c:multiLvlStrCache>
            </c:multiLvlStrRef>
          </c:cat>
          <c:val>
            <c:numRef>
              <c:f>Sheet1!$F$100:$F$106</c:f>
              <c:numCache>
                <c:formatCode>0.000_);[Red]\(0.000\)</c:formatCode>
                <c:ptCount val="7"/>
                <c:pt idx="0">
                  <c:v>0.11553953636538905</c:v>
                </c:pt>
                <c:pt idx="1">
                  <c:v>9.2565506734125738E-2</c:v>
                </c:pt>
                <c:pt idx="2">
                  <c:v>8.9473707609457831E-2</c:v>
                </c:pt>
                <c:pt idx="3">
                  <c:v>4.4609469460182835E-2</c:v>
                </c:pt>
                <c:pt idx="4">
                  <c:v>3.6047031737662168E-2</c:v>
                </c:pt>
                <c:pt idx="5">
                  <c:v>3.4372774500555855E-2</c:v>
                </c:pt>
                <c:pt idx="6">
                  <c:v>2.5304449923944986E-2</c:v>
                </c:pt>
              </c:numCache>
            </c:numRef>
          </c:val>
          <c:extLst>
            <c:ext xmlns:c16="http://schemas.microsoft.com/office/drawing/2014/chart" uri="{C3380CC4-5D6E-409C-BE32-E72D297353CC}">
              <c16:uniqueId val="{00000003-4D7A-4F44-9C40-EA1A5A0B9684}"/>
            </c:ext>
          </c:extLst>
        </c:ser>
        <c:dLbls>
          <c:showLegendKey val="0"/>
          <c:showVal val="0"/>
          <c:showCatName val="0"/>
          <c:showSerName val="0"/>
          <c:showPercent val="0"/>
          <c:showBubbleSize val="0"/>
        </c:dLbls>
        <c:gapWidth val="150"/>
        <c:overlap val="100"/>
        <c:axId val="-1370556960"/>
        <c:axId val="-1370552064"/>
      </c:barChart>
      <c:catAx>
        <c:axId val="-137055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0552064"/>
        <c:crosses val="autoZero"/>
        <c:auto val="1"/>
        <c:lblAlgn val="ctr"/>
        <c:lblOffset val="100"/>
        <c:noMultiLvlLbl val="0"/>
      </c:catAx>
      <c:valAx>
        <c:axId val="-1370552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crossAx val="-137055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790391154776866E-2"/>
          <c:y val="2.2008900419515202E-2"/>
          <c:w val="0.9196068192996516"/>
          <c:h val="0.88079609170533335"/>
        </c:manualLayout>
      </c:layout>
      <c:scatterChart>
        <c:scatterStyle val="smoothMarker"/>
        <c:varyColors val="0"/>
        <c:ser>
          <c:idx val="0"/>
          <c:order val="0"/>
          <c:tx>
            <c:v>第一产业核算</c:v>
          </c:tx>
          <c:spPr>
            <a:ln w="28575" cap="rnd">
              <a:solidFill>
                <a:srgbClr val="FFFFFF">
                  <a:lumMod val="95000"/>
                </a:srgbClr>
              </a:solidFill>
              <a:round/>
            </a:ln>
            <a:effectLst/>
          </c:spPr>
          <c:marker>
            <c:symbol val="triangle"/>
            <c:size val="8"/>
            <c:spPr>
              <a:solidFill>
                <a:srgbClr val="FFFFFF">
                  <a:lumMod val="95000"/>
                </a:srgbClr>
              </a:solidFill>
              <a:ln w="28575">
                <a:solidFill>
                  <a:srgbClr val="FFFFFF">
                    <a:lumMod val="95000"/>
                  </a:srgbClr>
                </a:solidFill>
              </a:ln>
              <a:effectLst/>
            </c:spPr>
          </c:marker>
          <c:dPt>
            <c:idx val="30"/>
            <c:marker>
              <c:symbol val="triangle"/>
              <c:size val="8"/>
              <c:spPr>
                <a:solidFill>
                  <a:srgbClr val="FFFFFF">
                    <a:lumMod val="95000"/>
                  </a:srgbClr>
                </a:solidFill>
                <a:ln w="28575">
                  <a:solidFill>
                    <a:srgbClr val="FFFFFF">
                      <a:lumMod val="95000"/>
                    </a:srgbClr>
                  </a:solidFill>
                </a:ln>
                <a:effectLst/>
              </c:spPr>
            </c:marker>
            <c:bubble3D val="0"/>
            <c:extLst>
              <c:ext xmlns:c16="http://schemas.microsoft.com/office/drawing/2014/chart" uri="{C3380CC4-5D6E-409C-BE32-E72D297353CC}">
                <c16:uniqueId val="{00000000-B4DB-4D09-8CC5-D50C9563ABF2}"/>
              </c:ext>
            </c:extLst>
          </c:dPt>
          <c:xVal>
            <c:numRef>
              <c:f>第一产业增加值!$D$37:$AQ$37</c:f>
              <c:numCache>
                <c:formatCode>0.00</c:formatCode>
                <c:ptCount val="40"/>
                <c:pt idx="0">
                  <c:v>113.0168365832409</c:v>
                </c:pt>
                <c:pt idx="1">
                  <c:v>113.10641415834078</c:v>
                </c:pt>
                <c:pt idx="2">
                  <c:v>113.1914224611331</c:v>
                </c:pt>
                <c:pt idx="3">
                  <c:v>113.27534180838386</c:v>
                </c:pt>
                <c:pt idx="4">
                  <c:v>113.47014795414064</c:v>
                </c:pt>
                <c:pt idx="5">
                  <c:v>113.50819498848598</c:v>
                </c:pt>
                <c:pt idx="6">
                  <c:v>113.60183464309537</c:v>
                </c:pt>
                <c:pt idx="7">
                  <c:v>113.59136571713003</c:v>
                </c:pt>
                <c:pt idx="8">
                  <c:v>113.60710685411752</c:v>
                </c:pt>
                <c:pt idx="9">
                  <c:v>113.55632990898793</c:v>
                </c:pt>
                <c:pt idx="10">
                  <c:v>113.69764784742023</c:v>
                </c:pt>
                <c:pt idx="11">
                  <c:v>113.66477119345149</c:v>
                </c:pt>
                <c:pt idx="12">
                  <c:v>113.61439260346897</c:v>
                </c:pt>
                <c:pt idx="13">
                  <c:v>113.67963506869772</c:v>
                </c:pt>
                <c:pt idx="14">
                  <c:v>113.72257214384486</c:v>
                </c:pt>
                <c:pt idx="15">
                  <c:v>113.70533081100633</c:v>
                </c:pt>
                <c:pt idx="16">
                  <c:v>113.70039579697116</c:v>
                </c:pt>
                <c:pt idx="17">
                  <c:v>113.87546640464161</c:v>
                </c:pt>
                <c:pt idx="18">
                  <c:v>113.87944692035938</c:v>
                </c:pt>
                <c:pt idx="19">
                  <c:v>113.8024851520135</c:v>
                </c:pt>
                <c:pt idx="20">
                  <c:v>113.87891436180122</c:v>
                </c:pt>
                <c:pt idx="21">
                  <c:v>113.88176498967165</c:v>
                </c:pt>
                <c:pt idx="22">
                  <c:v>113.87976425331814</c:v>
                </c:pt>
                <c:pt idx="23">
                  <c:v>114.01749843721271</c:v>
                </c:pt>
                <c:pt idx="24">
                  <c:v>113.97808538185035</c:v>
                </c:pt>
                <c:pt idx="25">
                  <c:v>113.9063320020951</c:v>
                </c:pt>
                <c:pt idx="26">
                  <c:v>113.79921310412892</c:v>
                </c:pt>
                <c:pt idx="27">
                  <c:v>113.64563814061873</c:v>
                </c:pt>
                <c:pt idx="28">
                  <c:v>113.68382501753732</c:v>
                </c:pt>
                <c:pt idx="29">
                  <c:v>113.64041604970052</c:v>
                </c:pt>
                <c:pt idx="30">
                  <c:v>113.73936953128111</c:v>
                </c:pt>
                <c:pt idx="31">
                  <c:v>113.84248656612574</c:v>
                </c:pt>
                <c:pt idx="32">
                  <c:v>113.94253713033883</c:v>
                </c:pt>
                <c:pt idx="33">
                  <c:v>113.97402642055781</c:v>
                </c:pt>
                <c:pt idx="34">
                  <c:v>113.94293153157921</c:v>
                </c:pt>
                <c:pt idx="35">
                  <c:v>113.99072356475105</c:v>
                </c:pt>
                <c:pt idx="36">
                  <c:v>113.99794422806144</c:v>
                </c:pt>
                <c:pt idx="37">
                  <c:v>113.83450967735207</c:v>
                </c:pt>
                <c:pt idx="38">
                  <c:v>113.84031693404967</c:v>
                </c:pt>
                <c:pt idx="39">
                  <c:v>113.82407631815954</c:v>
                </c:pt>
              </c:numCache>
            </c:numRef>
          </c:xVal>
          <c:yVal>
            <c:numRef>
              <c:f>第一产业增加值!$D$38:$AQ$38</c:f>
              <c:numCache>
                <c:formatCode>0.00</c:formatCode>
                <c:ptCount val="40"/>
                <c:pt idx="0">
                  <c:v>32.334453144289085</c:v>
                </c:pt>
                <c:pt idx="1">
                  <c:v>32.473031505366215</c:v>
                </c:pt>
                <c:pt idx="2">
                  <c:v>32.479703606960754</c:v>
                </c:pt>
                <c:pt idx="3">
                  <c:v>32.505196481435618</c:v>
                </c:pt>
                <c:pt idx="4">
                  <c:v>32.764916640556436</c:v>
                </c:pt>
                <c:pt idx="5">
                  <c:v>32.894703610957812</c:v>
                </c:pt>
                <c:pt idx="6">
                  <c:v>32.967022736763347</c:v>
                </c:pt>
                <c:pt idx="7">
                  <c:v>32.888205665396448</c:v>
                </c:pt>
                <c:pt idx="8">
                  <c:v>32.799639116942132</c:v>
                </c:pt>
                <c:pt idx="9">
                  <c:v>32.881784331341215</c:v>
                </c:pt>
                <c:pt idx="10">
                  <c:v>32.820882839242458</c:v>
                </c:pt>
                <c:pt idx="11">
                  <c:v>32.719871119432234</c:v>
                </c:pt>
                <c:pt idx="12">
                  <c:v>32.733311549756252</c:v>
                </c:pt>
                <c:pt idx="13">
                  <c:v>32.671945423618098</c:v>
                </c:pt>
                <c:pt idx="14">
                  <c:v>32.728822064764529</c:v>
                </c:pt>
                <c:pt idx="15">
                  <c:v>32.712028029114315</c:v>
                </c:pt>
                <c:pt idx="16">
                  <c:v>32.625704118991806</c:v>
                </c:pt>
                <c:pt idx="17">
                  <c:v>32.541880029945723</c:v>
                </c:pt>
                <c:pt idx="18">
                  <c:v>32.507660032660375</c:v>
                </c:pt>
                <c:pt idx="19">
                  <c:v>32.407081776050241</c:v>
                </c:pt>
                <c:pt idx="20">
                  <c:v>32.414620102520225</c:v>
                </c:pt>
                <c:pt idx="21">
                  <c:v>32.491693914437924</c:v>
                </c:pt>
                <c:pt idx="22">
                  <c:v>32.402893374885224</c:v>
                </c:pt>
                <c:pt idx="23">
                  <c:v>32.497620739106445</c:v>
                </c:pt>
                <c:pt idx="24">
                  <c:v>32.397300216350644</c:v>
                </c:pt>
                <c:pt idx="25">
                  <c:v>32.406619527737782</c:v>
                </c:pt>
                <c:pt idx="26">
                  <c:v>32.257715173744614</c:v>
                </c:pt>
                <c:pt idx="27">
                  <c:v>32.23802514651409</c:v>
                </c:pt>
                <c:pt idx="28">
                  <c:v>32.3999249523538</c:v>
                </c:pt>
                <c:pt idx="29">
                  <c:v>32.387708576535239</c:v>
                </c:pt>
                <c:pt idx="30">
                  <c:v>32.208754500780849</c:v>
                </c:pt>
                <c:pt idx="31">
                  <c:v>32.323729120635399</c:v>
                </c:pt>
                <c:pt idx="32">
                  <c:v>32.472472557224684</c:v>
                </c:pt>
                <c:pt idx="33">
                  <c:v>32.536851061005805</c:v>
                </c:pt>
                <c:pt idx="34">
                  <c:v>32.585429397686781</c:v>
                </c:pt>
                <c:pt idx="35">
                  <c:v>32.710383433461217</c:v>
                </c:pt>
                <c:pt idx="36">
                  <c:v>32.845334778326297</c:v>
                </c:pt>
                <c:pt idx="37">
                  <c:v>32.445948295512977</c:v>
                </c:pt>
                <c:pt idx="38">
                  <c:v>32.558931234457035</c:v>
                </c:pt>
                <c:pt idx="39">
                  <c:v>32.570272679002223</c:v>
                </c:pt>
              </c:numCache>
            </c:numRef>
          </c:yVal>
          <c:smooth val="1"/>
          <c:extLst>
            <c:ext xmlns:c16="http://schemas.microsoft.com/office/drawing/2014/chart" uri="{C3380CC4-5D6E-409C-BE32-E72D297353CC}">
              <c16:uniqueId val="{0000001A-B4DB-4D09-8CC5-D50C9563ABF2}"/>
            </c:ext>
          </c:extLst>
        </c:ser>
        <c:ser>
          <c:idx val="1"/>
          <c:order val="1"/>
          <c:tx>
            <c:v>第二产业核算</c:v>
          </c:tx>
          <c:spPr>
            <a:ln w="28575" cap="rnd">
              <a:solidFill>
                <a:srgbClr val="FFFFFF">
                  <a:lumMod val="95000"/>
                </a:srgbClr>
              </a:solidFill>
              <a:round/>
            </a:ln>
            <a:effectLst/>
          </c:spPr>
          <c:marker>
            <c:symbol val="square"/>
            <c:size val="8"/>
            <c:spPr>
              <a:solidFill>
                <a:srgbClr val="FFFFFF">
                  <a:lumMod val="95000"/>
                </a:srgbClr>
              </a:solidFill>
              <a:ln w="28575">
                <a:solidFill>
                  <a:srgbClr val="FFFFFF">
                    <a:lumMod val="95000"/>
                  </a:srgbClr>
                </a:solidFill>
              </a:ln>
              <a:effectLst/>
            </c:spPr>
          </c:marker>
          <c:xVal>
            <c:numRef>
              <c:f>第二产业增加值!$D$37:$AQ$37</c:f>
              <c:numCache>
                <c:formatCode>0.00</c:formatCode>
                <c:ptCount val="40"/>
                <c:pt idx="0">
                  <c:v>114.44639791587939</c:v>
                </c:pt>
                <c:pt idx="1">
                  <c:v>114.5040241314495</c:v>
                </c:pt>
                <c:pt idx="2">
                  <c:v>114.55278962159133</c:v>
                </c:pt>
                <c:pt idx="3">
                  <c:v>114.61568423073901</c:v>
                </c:pt>
                <c:pt idx="4">
                  <c:v>114.6443900902659</c:v>
                </c:pt>
                <c:pt idx="5">
                  <c:v>114.63857736635619</c:v>
                </c:pt>
                <c:pt idx="6">
                  <c:v>114.71159362011656</c:v>
                </c:pt>
                <c:pt idx="7">
                  <c:v>114.7675088995675</c:v>
                </c:pt>
                <c:pt idx="8">
                  <c:v>114.86356165184269</c:v>
                </c:pt>
                <c:pt idx="9">
                  <c:v>114.96702760738192</c:v>
                </c:pt>
                <c:pt idx="10">
                  <c:v>115.10977610297704</c:v>
                </c:pt>
                <c:pt idx="11">
                  <c:v>115.14522423205707</c:v>
                </c:pt>
                <c:pt idx="12">
                  <c:v>115.23345117421167</c:v>
                </c:pt>
                <c:pt idx="13">
                  <c:v>115.27524883223916</c:v>
                </c:pt>
                <c:pt idx="14">
                  <c:v>115.38313915638216</c:v>
                </c:pt>
                <c:pt idx="15">
                  <c:v>115.44898043583251</c:v>
                </c:pt>
                <c:pt idx="16">
                  <c:v>115.52400820157331</c:v>
                </c:pt>
                <c:pt idx="17">
                  <c:v>115.55742370103324</c:v>
                </c:pt>
                <c:pt idx="18">
                  <c:v>115.57328870376915</c:v>
                </c:pt>
                <c:pt idx="19">
                  <c:v>115.60631654091202</c:v>
                </c:pt>
                <c:pt idx="20">
                  <c:v>115.59653447220795</c:v>
                </c:pt>
                <c:pt idx="21">
                  <c:v>115.54700199140783</c:v>
                </c:pt>
                <c:pt idx="22">
                  <c:v>115.56614679087029</c:v>
                </c:pt>
                <c:pt idx="23">
                  <c:v>115.57195010292305</c:v>
                </c:pt>
                <c:pt idx="24">
                  <c:v>115.58632502000789</c:v>
                </c:pt>
                <c:pt idx="25">
                  <c:v>115.61154614521526</c:v>
                </c:pt>
                <c:pt idx="26">
                  <c:v>115.60603046180398</c:v>
                </c:pt>
                <c:pt idx="27">
                  <c:v>115.60374268700829</c:v>
                </c:pt>
                <c:pt idx="28">
                  <c:v>115.3812139418055</c:v>
                </c:pt>
                <c:pt idx="29">
                  <c:v>115.52597543812806</c:v>
                </c:pt>
                <c:pt idx="30">
                  <c:v>115.6669700618499</c:v>
                </c:pt>
                <c:pt idx="31">
                  <c:v>115.7465223561001</c:v>
                </c:pt>
                <c:pt idx="32">
                  <c:v>115.96532498950253</c:v>
                </c:pt>
                <c:pt idx="33">
                  <c:v>115.97362876252112</c:v>
                </c:pt>
                <c:pt idx="34">
                  <c:v>116.10423685688556</c:v>
                </c:pt>
                <c:pt idx="35">
                  <c:v>116.26431427182774</c:v>
                </c:pt>
                <c:pt idx="36">
                  <c:v>116.38314197073682</c:v>
                </c:pt>
                <c:pt idx="37">
                  <c:v>116.58488948013608</c:v>
                </c:pt>
                <c:pt idx="38">
                  <c:v>116.70980288833533</c:v>
                </c:pt>
                <c:pt idx="39">
                  <c:v>116.82108420396769</c:v>
                </c:pt>
              </c:numCache>
            </c:numRef>
          </c:xVal>
          <c:yVal>
            <c:numRef>
              <c:f>第二产业增加值!$D$38:$AQ$38</c:f>
              <c:numCache>
                <c:formatCode>0.00</c:formatCode>
                <c:ptCount val="40"/>
                <c:pt idx="0">
                  <c:v>31.667905488662949</c:v>
                </c:pt>
                <c:pt idx="1">
                  <c:v>31.714196231880315</c:v>
                </c:pt>
                <c:pt idx="2">
                  <c:v>31.786477745131407</c:v>
                </c:pt>
                <c:pt idx="3">
                  <c:v>31.817982854119869</c:v>
                </c:pt>
                <c:pt idx="4">
                  <c:v>31.893562353711044</c:v>
                </c:pt>
                <c:pt idx="5">
                  <c:v>32.090978367663944</c:v>
                </c:pt>
                <c:pt idx="6">
                  <c:v>32.230432839825717</c:v>
                </c:pt>
                <c:pt idx="7">
                  <c:v>32.312238078882636</c:v>
                </c:pt>
                <c:pt idx="8">
                  <c:v>32.335418176843248</c:v>
                </c:pt>
                <c:pt idx="9">
                  <c:v>32.335499612381149</c:v>
                </c:pt>
                <c:pt idx="10">
                  <c:v>32.423760056722976</c:v>
                </c:pt>
                <c:pt idx="11">
                  <c:v>32.524686628580838</c:v>
                </c:pt>
                <c:pt idx="12">
                  <c:v>32.473459417919237</c:v>
                </c:pt>
                <c:pt idx="13">
                  <c:v>32.520353949426976</c:v>
                </c:pt>
                <c:pt idx="14">
                  <c:v>32.57318965565144</c:v>
                </c:pt>
                <c:pt idx="15">
                  <c:v>32.543098609949126</c:v>
                </c:pt>
                <c:pt idx="16">
                  <c:v>32.568720757693335</c:v>
                </c:pt>
                <c:pt idx="17">
                  <c:v>32.694596038863274</c:v>
                </c:pt>
                <c:pt idx="18">
                  <c:v>32.757720921572606</c:v>
                </c:pt>
                <c:pt idx="19">
                  <c:v>32.828896259797105</c:v>
                </c:pt>
                <c:pt idx="20">
                  <c:v>32.791046469053484</c:v>
                </c:pt>
                <c:pt idx="21">
                  <c:v>32.780004658423174</c:v>
                </c:pt>
                <c:pt idx="22">
                  <c:v>32.863251038200524</c:v>
                </c:pt>
                <c:pt idx="23">
                  <c:v>32.848494030465218</c:v>
                </c:pt>
                <c:pt idx="24">
                  <c:v>32.826368482119264</c:v>
                </c:pt>
                <c:pt idx="25">
                  <c:v>32.926143836528226</c:v>
                </c:pt>
                <c:pt idx="26">
                  <c:v>33.093607773012053</c:v>
                </c:pt>
                <c:pt idx="27">
                  <c:v>33.369229712696132</c:v>
                </c:pt>
                <c:pt idx="28">
                  <c:v>33.682668088725329</c:v>
                </c:pt>
                <c:pt idx="29">
                  <c:v>33.822720201867334</c:v>
                </c:pt>
                <c:pt idx="30">
                  <c:v>33.937108810064586</c:v>
                </c:pt>
                <c:pt idx="31">
                  <c:v>33.965555269269437</c:v>
                </c:pt>
                <c:pt idx="32">
                  <c:v>34.141227910775569</c:v>
                </c:pt>
                <c:pt idx="33">
                  <c:v>34.114594997322975</c:v>
                </c:pt>
                <c:pt idx="34">
                  <c:v>34.15117629541929</c:v>
                </c:pt>
                <c:pt idx="35">
                  <c:v>34.110700546037542</c:v>
                </c:pt>
                <c:pt idx="36">
                  <c:v>34.002057869800439</c:v>
                </c:pt>
                <c:pt idx="37">
                  <c:v>33.950633286564276</c:v>
                </c:pt>
                <c:pt idx="38">
                  <c:v>33.951677830611807</c:v>
                </c:pt>
                <c:pt idx="39">
                  <c:v>33.942341939689165</c:v>
                </c:pt>
              </c:numCache>
            </c:numRef>
          </c:yVal>
          <c:smooth val="1"/>
          <c:extLst>
            <c:ext xmlns:c16="http://schemas.microsoft.com/office/drawing/2014/chart" uri="{C3380CC4-5D6E-409C-BE32-E72D297353CC}">
              <c16:uniqueId val="{0000003D-B4DB-4D09-8CC5-D50C9563ABF2}"/>
            </c:ext>
          </c:extLst>
        </c:ser>
        <c:ser>
          <c:idx val="2"/>
          <c:order val="2"/>
          <c:tx>
            <c:v>第三产业核算</c:v>
          </c:tx>
          <c:spPr>
            <a:ln w="28575" cap="rnd">
              <a:solidFill>
                <a:srgbClr val="92D050"/>
              </a:solidFill>
              <a:prstDash val="dash"/>
              <a:round/>
            </a:ln>
            <a:effectLst/>
          </c:spPr>
          <c:marker>
            <c:symbol val="circle"/>
            <c:size val="8"/>
            <c:spPr>
              <a:solidFill>
                <a:srgbClr val="92D050"/>
              </a:solidFill>
              <a:ln w="28575">
                <a:solidFill>
                  <a:srgbClr val="92D050"/>
                </a:solidFill>
              </a:ln>
              <a:effectLst/>
            </c:spPr>
          </c:marker>
          <c:dPt>
            <c:idx val="21"/>
            <c:marker>
              <c:symbol val="circle"/>
              <c:size val="8"/>
              <c:spPr>
                <a:solidFill>
                  <a:srgbClr val="92D050"/>
                </a:solidFill>
                <a:ln w="28575">
                  <a:solidFill>
                    <a:srgbClr val="92D050"/>
                  </a:solidFill>
                </a:ln>
                <a:effectLst/>
              </c:spPr>
            </c:marker>
            <c:bubble3D val="0"/>
            <c:extLst>
              <c:ext xmlns:c16="http://schemas.microsoft.com/office/drawing/2014/chart" uri="{C3380CC4-5D6E-409C-BE32-E72D297353CC}">
                <c16:uniqueId val="{0000003E-B4DB-4D09-8CC5-D50C9563ABF2}"/>
              </c:ext>
            </c:extLst>
          </c:dPt>
          <c:dPt>
            <c:idx val="27"/>
            <c:marker>
              <c:symbol val="circle"/>
              <c:size val="8"/>
              <c:spPr>
                <a:solidFill>
                  <a:srgbClr val="92D050"/>
                </a:solidFill>
                <a:ln w="28575">
                  <a:solidFill>
                    <a:srgbClr val="92D050"/>
                  </a:solidFill>
                </a:ln>
                <a:effectLst/>
              </c:spPr>
            </c:marker>
            <c:bubble3D val="0"/>
            <c:extLst>
              <c:ext xmlns:c16="http://schemas.microsoft.com/office/drawing/2014/chart" uri="{C3380CC4-5D6E-409C-BE32-E72D297353CC}">
                <c16:uniqueId val="{0000003F-B4DB-4D09-8CC5-D50C9563ABF2}"/>
              </c:ext>
            </c:extLst>
          </c:dPt>
          <c:dLbls>
            <c:dLbl>
              <c:idx val="0"/>
              <c:layout>
                <c:manualLayout>
                  <c:x val="-4.3715846994535568E-2"/>
                  <c:y val="1.6736401673640166E-2"/>
                </c:manualLayout>
              </c:layout>
              <c:tx>
                <c:rich>
                  <a:bodyPr/>
                  <a:lstStyle/>
                  <a:p>
                    <a:r>
                      <a:rPr lang="en-US" altLang="zh-CN"/>
                      <a:t>2019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0-B4DB-4D09-8CC5-D50C9563ABF2}"/>
                </c:ext>
              </c:extLst>
            </c:dLbl>
            <c:dLbl>
              <c:idx val="1"/>
              <c:layout>
                <c:manualLayout>
                  <c:x val="-5.191256830601098E-2"/>
                  <c:y val="0"/>
                </c:manualLayout>
              </c:layout>
              <c:tx>
                <c:rich>
                  <a:bodyPr/>
                  <a:lstStyle/>
                  <a:p>
                    <a:r>
                      <a:rPr lang="en-US" altLang="zh-CN"/>
                      <a:t>2018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B4DB-4D09-8CC5-D50C9563ABF2}"/>
                </c:ext>
              </c:extLst>
            </c:dLbl>
            <c:dLbl>
              <c:idx val="2"/>
              <c:layout>
                <c:manualLayout>
                  <c:x val="-4.9180327868852458E-2"/>
                  <c:y val="-1.6736401673640166E-2"/>
                </c:manualLayout>
              </c:layout>
              <c:tx>
                <c:rich>
                  <a:bodyPr/>
                  <a:lstStyle/>
                  <a:p>
                    <a:r>
                      <a:rPr lang="en-US" altLang="zh-CN"/>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B4DB-4D09-8CC5-D50C9563ABF2}"/>
                </c:ext>
              </c:extLst>
            </c:dLbl>
            <c:dLbl>
              <c:idx val="4"/>
              <c:layout>
                <c:manualLayout>
                  <c:x val="-5.0546448087431695E-2"/>
                  <c:y val="-8.368200836820161E-3"/>
                </c:manualLayout>
              </c:layout>
              <c:tx>
                <c:rich>
                  <a:bodyPr/>
                  <a:lstStyle/>
                  <a:p>
                    <a:r>
                      <a:rPr lang="en-US" altLang="zh-CN"/>
                      <a:t>2015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B4DB-4D09-8CC5-D50C9563ABF2}"/>
                </c:ext>
              </c:extLst>
            </c:dLbl>
            <c:dLbl>
              <c:idx val="7"/>
              <c:layout>
                <c:manualLayout>
                  <c:x val="-7.8416904885569017E-2"/>
                  <c:y val="-2.3796651702236528E-2"/>
                </c:manualLayout>
              </c:layout>
              <c:tx>
                <c:rich>
                  <a:bodyPr/>
                  <a:lstStyle/>
                  <a:p>
                    <a:r>
                      <a:rPr lang="en-US" altLang="zh-CN"/>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6-B4DB-4D09-8CC5-D50C9563ABF2}"/>
                </c:ext>
              </c:extLst>
            </c:dLbl>
            <c:dLbl>
              <c:idx val="16"/>
              <c:layout>
                <c:manualLayout>
                  <c:x val="-5.1912568306010931E-2"/>
                  <c:y val="-1.6736401673640246E-2"/>
                </c:manualLayout>
              </c:layout>
              <c:tx>
                <c:rich>
                  <a:bodyPr/>
                  <a:lstStyle/>
                  <a:p>
                    <a:r>
                      <a:rPr lang="en-US" altLang="zh-CN"/>
                      <a:t>2003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7-B4DB-4D09-8CC5-D50C9563ABF2}"/>
                </c:ext>
              </c:extLst>
            </c:dLbl>
            <c:dLbl>
              <c:idx val="22"/>
              <c:layout>
                <c:manualLayout>
                  <c:x val="9.3290619131257014E-3"/>
                  <c:y val="4.7325531904905717E-2"/>
                </c:manualLayout>
              </c:layout>
              <c:tx>
                <c:rich>
                  <a:bodyPr/>
                  <a:lstStyle/>
                  <a:p>
                    <a:r>
                      <a:rPr lang="en-US" altLang="zh-CN"/>
                      <a:t>1998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8-B4DB-4D09-8CC5-D50C9563ABF2}"/>
                </c:ext>
              </c:extLst>
            </c:dLbl>
            <c:dLbl>
              <c:idx val="26"/>
              <c:layout>
                <c:manualLayout>
                  <c:x val="-5.6010928961748634E-2"/>
                  <c:y val="2.0920502092049444E-3"/>
                </c:manualLayout>
              </c:layout>
              <c:tx>
                <c:rich>
                  <a:bodyPr/>
                  <a:lstStyle/>
                  <a:p>
                    <a:r>
                      <a:rPr lang="en-US" altLang="zh-CN"/>
                      <a:t>1993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B4DB-4D09-8CC5-D50C9563ABF2}"/>
                </c:ext>
              </c:extLst>
            </c:dLbl>
            <c:dLbl>
              <c:idx val="27"/>
              <c:layout>
                <c:manualLayout>
                  <c:x val="-4.6448087431693992E-2"/>
                  <c:y val="-4.1841004184100415E-3"/>
                </c:manualLayout>
              </c:layout>
              <c:tx>
                <c:rich>
                  <a:bodyPr/>
                  <a:lstStyle/>
                  <a:p>
                    <a:r>
                      <a:rPr lang="en-US" altLang="zh-CN"/>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F-B4DB-4D09-8CC5-D50C9563ABF2}"/>
                </c:ext>
              </c:extLst>
            </c:dLbl>
            <c:dLbl>
              <c:idx val="28"/>
              <c:layout>
                <c:manualLayout>
                  <c:x val="-5.0546448087431695E-2"/>
                  <c:y val="2.0920502092050207E-3"/>
                </c:manualLayout>
              </c:layout>
              <c:tx>
                <c:rich>
                  <a:bodyPr/>
                  <a:lstStyle/>
                  <a:p>
                    <a:r>
                      <a:rPr lang="en-US" altLang="zh-CN"/>
                      <a:t>1991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A-B4DB-4D09-8CC5-D50C9563ABF2}"/>
                </c:ext>
              </c:extLst>
            </c:dLbl>
            <c:dLbl>
              <c:idx val="29"/>
              <c:layout>
                <c:manualLayout>
                  <c:x val="2.7322404371584699E-3"/>
                  <c:y val="0"/>
                </c:manualLayout>
              </c:layout>
              <c:tx>
                <c:rich>
                  <a:bodyPr/>
                  <a:lstStyle/>
                  <a:p>
                    <a:r>
                      <a:rPr lang="en-US" altLang="zh-CN"/>
                      <a:t>1990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B4DB-4D09-8CC5-D50C9563ABF2}"/>
                </c:ext>
              </c:extLst>
            </c:dLbl>
            <c:dLbl>
              <c:idx val="30"/>
              <c:layout>
                <c:manualLayout>
                  <c:x val="-9.5628415300547456E-3"/>
                  <c:y val="1.2552301255230049E-2"/>
                </c:manualLayout>
              </c:layout>
              <c:tx>
                <c:rich>
                  <a:bodyPr/>
                  <a:lstStyle/>
                  <a:p>
                    <a:r>
                      <a:rPr lang="en-US" altLang="zh-CN"/>
                      <a:t>1989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C-B4DB-4D09-8CC5-D50C9563ABF2}"/>
                </c:ext>
              </c:extLst>
            </c:dLbl>
            <c:dLbl>
              <c:idx val="31"/>
              <c:layout>
                <c:manualLayout>
                  <c:x val="-5.4644808743169399E-3"/>
                  <c:y val="6.2761506276150627E-3"/>
                </c:manualLayout>
              </c:layout>
              <c:tx>
                <c:rich>
                  <a:bodyPr/>
                  <a:lstStyle/>
                  <a:p>
                    <a:r>
                      <a:rPr lang="en-US" altLang="zh-CN"/>
                      <a:t>1988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D-B4DB-4D09-8CC5-D50C9563ABF2}"/>
                </c:ext>
              </c:extLst>
            </c:dLbl>
            <c:dLbl>
              <c:idx val="32"/>
              <c:layout>
                <c:manualLayout>
                  <c:x val="0"/>
                  <c:y val="-6.2761506276150627E-3"/>
                </c:manualLayout>
              </c:layout>
              <c:tx>
                <c:rich>
                  <a:bodyPr/>
                  <a:lstStyle/>
                  <a:p>
                    <a:r>
                      <a:rPr lang="en-US" altLang="zh-CN"/>
                      <a:t>1987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E-B4DB-4D09-8CC5-D50C9563ABF2}"/>
                </c:ext>
              </c:extLst>
            </c:dLbl>
            <c:dLbl>
              <c:idx val="36"/>
              <c:layout>
                <c:manualLayout>
                  <c:x val="-2.0491803278688624E-2"/>
                  <c:y val="-2.7196652719665274E-2"/>
                </c:manualLayout>
              </c:layout>
              <c:tx>
                <c:rich>
                  <a:bodyPr/>
                  <a:lstStyle/>
                  <a:p>
                    <a:r>
                      <a:rPr lang="en-US" altLang="zh-CN"/>
                      <a:t>1983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0-B4DB-4D09-8CC5-D50C9563ABF2}"/>
                </c:ext>
              </c:extLst>
            </c:dLbl>
            <c:dLbl>
              <c:idx val="39"/>
              <c:layout>
                <c:manualLayout>
                  <c:x val="-4.7814207650273277E-2"/>
                  <c:y val="-6.2761506276150627E-3"/>
                </c:manualLayout>
              </c:layout>
              <c:tx>
                <c:rich>
                  <a:bodyPr/>
                  <a:lstStyle/>
                  <a:p>
                    <a:r>
                      <a:rPr lang="en-US" altLang="zh-CN"/>
                      <a:t>1980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1-B4DB-4D09-8CC5-D50C9563ABF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第三产业增加值!$D$37:$AQ$37</c:f>
              <c:numCache>
                <c:formatCode>0.00</c:formatCode>
                <c:ptCount val="40"/>
                <c:pt idx="0">
                  <c:v>114.54417932295812</c:v>
                </c:pt>
                <c:pt idx="1">
                  <c:v>114.55844108870691</c:v>
                </c:pt>
                <c:pt idx="2">
                  <c:v>114.63463131129846</c:v>
                </c:pt>
                <c:pt idx="3">
                  <c:v>114.73356081224067</c:v>
                </c:pt>
                <c:pt idx="4">
                  <c:v>114.73762497626475</c:v>
                </c:pt>
                <c:pt idx="5">
                  <c:v>114.75567503557691</c:v>
                </c:pt>
                <c:pt idx="6">
                  <c:v>114.78576080401784</c:v>
                </c:pt>
                <c:pt idx="7">
                  <c:v>114.86060547033929</c:v>
                </c:pt>
                <c:pt idx="8">
                  <c:v>114.91771991694246</c:v>
                </c:pt>
                <c:pt idx="9">
                  <c:v>115.007439196775</c:v>
                </c:pt>
                <c:pt idx="10">
                  <c:v>115.02160568264581</c:v>
                </c:pt>
                <c:pt idx="11">
                  <c:v>115.01683195453157</c:v>
                </c:pt>
                <c:pt idx="12">
                  <c:v>115.07454282551591</c:v>
                </c:pt>
                <c:pt idx="13">
                  <c:v>115.08286709393496</c:v>
                </c:pt>
                <c:pt idx="14">
                  <c:v>115.04994437126011</c:v>
                </c:pt>
                <c:pt idx="15">
                  <c:v>115.01592242346285</c:v>
                </c:pt>
                <c:pt idx="16">
                  <c:v>115.00267084956685</c:v>
                </c:pt>
                <c:pt idx="17">
                  <c:v>115.01777701615366</c:v>
                </c:pt>
                <c:pt idx="18">
                  <c:v>115.0219456517143</c:v>
                </c:pt>
                <c:pt idx="19">
                  <c:v>115.04301025903627</c:v>
                </c:pt>
                <c:pt idx="20">
                  <c:v>115.03447206229973</c:v>
                </c:pt>
                <c:pt idx="21">
                  <c:v>115.05818708480889</c:v>
                </c:pt>
                <c:pt idx="22">
                  <c:v>115.06328179415705</c:v>
                </c:pt>
                <c:pt idx="23">
                  <c:v>115.00334828247101</c:v>
                </c:pt>
                <c:pt idx="24">
                  <c:v>114.99013875331556</c:v>
                </c:pt>
                <c:pt idx="25">
                  <c:v>114.99035199298935</c:v>
                </c:pt>
                <c:pt idx="26">
                  <c:v>114.94978062092747</c:v>
                </c:pt>
                <c:pt idx="27">
                  <c:v>114.79906066873495</c:v>
                </c:pt>
                <c:pt idx="28">
                  <c:v>114.89287617577752</c:v>
                </c:pt>
                <c:pt idx="29">
                  <c:v>114.91727615642253</c:v>
                </c:pt>
                <c:pt idx="30">
                  <c:v>115.04083542604673</c:v>
                </c:pt>
                <c:pt idx="31">
                  <c:v>115.08706510956802</c:v>
                </c:pt>
                <c:pt idx="32">
                  <c:v>114.99526339121022</c:v>
                </c:pt>
                <c:pt idx="33">
                  <c:v>115.02141056814801</c:v>
                </c:pt>
                <c:pt idx="34">
                  <c:v>114.94660071043459</c:v>
                </c:pt>
                <c:pt idx="35">
                  <c:v>114.90622274939214</c:v>
                </c:pt>
                <c:pt idx="36">
                  <c:v>114.93970741262682</c:v>
                </c:pt>
                <c:pt idx="37">
                  <c:v>114.93780662782579</c:v>
                </c:pt>
                <c:pt idx="38">
                  <c:v>114.92279625930925</c:v>
                </c:pt>
                <c:pt idx="39">
                  <c:v>114.86762437492669</c:v>
                </c:pt>
              </c:numCache>
            </c:numRef>
          </c:xVal>
          <c:yVal>
            <c:numRef>
              <c:f>第三产业增加值!$D$38:$AQ$38</c:f>
              <c:numCache>
                <c:formatCode>0.00</c:formatCode>
                <c:ptCount val="40"/>
                <c:pt idx="0">
                  <c:v>32.024403195659765</c:v>
                </c:pt>
                <c:pt idx="1">
                  <c:v>32.070494562416222</c:v>
                </c:pt>
                <c:pt idx="2">
                  <c:v>32.107077147543251</c:v>
                </c:pt>
                <c:pt idx="3">
                  <c:v>32.201164139751249</c:v>
                </c:pt>
                <c:pt idx="4">
                  <c:v>32.301146108115432</c:v>
                </c:pt>
                <c:pt idx="5">
                  <c:v>32.360651879850522</c:v>
                </c:pt>
                <c:pt idx="6">
                  <c:v>32.37969666759242</c:v>
                </c:pt>
                <c:pt idx="7">
                  <c:v>32.414148716722664</c:v>
                </c:pt>
                <c:pt idx="8">
                  <c:v>32.401187220769494</c:v>
                </c:pt>
                <c:pt idx="9">
                  <c:v>32.402505126823812</c:v>
                </c:pt>
                <c:pt idx="10">
                  <c:v>32.4202359261621</c:v>
                </c:pt>
                <c:pt idx="11">
                  <c:v>32.448857794344335</c:v>
                </c:pt>
                <c:pt idx="12">
                  <c:v>32.454897180677257</c:v>
                </c:pt>
                <c:pt idx="13">
                  <c:v>32.494370839712531</c:v>
                </c:pt>
                <c:pt idx="14">
                  <c:v>32.489797296770611</c:v>
                </c:pt>
                <c:pt idx="15">
                  <c:v>32.49299179789579</c:v>
                </c:pt>
                <c:pt idx="16">
                  <c:v>32.490760502017565</c:v>
                </c:pt>
                <c:pt idx="17">
                  <c:v>32.51848335687145</c:v>
                </c:pt>
                <c:pt idx="18">
                  <c:v>32.534685364328467</c:v>
                </c:pt>
                <c:pt idx="19">
                  <c:v>32.534534660508392</c:v>
                </c:pt>
                <c:pt idx="20">
                  <c:v>32.589082268660171</c:v>
                </c:pt>
                <c:pt idx="21">
                  <c:v>32.609074786103868</c:v>
                </c:pt>
                <c:pt idx="22">
                  <c:v>32.615770698331104</c:v>
                </c:pt>
                <c:pt idx="23">
                  <c:v>32.580515999103049</c:v>
                </c:pt>
                <c:pt idx="24">
                  <c:v>32.593005861880407</c:v>
                </c:pt>
                <c:pt idx="25">
                  <c:v>32.618015574793539</c:v>
                </c:pt>
                <c:pt idx="26">
                  <c:v>32.681934203913215</c:v>
                </c:pt>
                <c:pt idx="27">
                  <c:v>32.832237619211774</c:v>
                </c:pt>
                <c:pt idx="28">
                  <c:v>33.122135891124273</c:v>
                </c:pt>
                <c:pt idx="29">
                  <c:v>33.066238541815963</c:v>
                </c:pt>
                <c:pt idx="30">
                  <c:v>33.220445463400758</c:v>
                </c:pt>
                <c:pt idx="31">
                  <c:v>33.305426388601781</c:v>
                </c:pt>
                <c:pt idx="32">
                  <c:v>33.330164040539074</c:v>
                </c:pt>
                <c:pt idx="33">
                  <c:v>33.4518468931577</c:v>
                </c:pt>
                <c:pt idx="34">
                  <c:v>33.375197028152748</c:v>
                </c:pt>
                <c:pt idx="35">
                  <c:v>33.43105767765126</c:v>
                </c:pt>
                <c:pt idx="36">
                  <c:v>33.455645895130864</c:v>
                </c:pt>
                <c:pt idx="37">
                  <c:v>33.318875037074228</c:v>
                </c:pt>
                <c:pt idx="38">
                  <c:v>33.280735890811904</c:v>
                </c:pt>
                <c:pt idx="39">
                  <c:v>33.389013417294734</c:v>
                </c:pt>
              </c:numCache>
            </c:numRef>
          </c:yVal>
          <c:smooth val="1"/>
          <c:extLst>
            <c:ext xmlns:c16="http://schemas.microsoft.com/office/drawing/2014/chart" uri="{C3380CC4-5D6E-409C-BE32-E72D297353CC}">
              <c16:uniqueId val="{00000052-B4DB-4D09-8CC5-D50C9563ABF2}"/>
            </c:ext>
          </c:extLst>
        </c:ser>
        <c:ser>
          <c:idx val="3"/>
          <c:order val="3"/>
          <c:tx>
            <c:v>第一产业IO</c:v>
          </c:tx>
          <c:spPr>
            <a:ln w="19050" cap="rnd">
              <a:solidFill>
                <a:srgbClr val="FFFFFF">
                  <a:lumMod val="95000"/>
                </a:srgbClr>
              </a:solidFill>
              <a:prstDash val="dash"/>
              <a:round/>
            </a:ln>
            <a:effectLst/>
          </c:spPr>
          <c:marker>
            <c:symbol val="triangle"/>
            <c:size val="8"/>
            <c:spPr>
              <a:solidFill>
                <a:srgbClr val="FFFFFF">
                  <a:lumMod val="95000"/>
                </a:srgbClr>
              </a:solidFill>
              <a:ln w="9525">
                <a:solidFill>
                  <a:srgbClr val="FFFFFF">
                    <a:lumMod val="95000"/>
                  </a:srgbClr>
                </a:solidFill>
              </a:ln>
              <a:effectLst/>
            </c:spPr>
          </c:marker>
          <c:xVal>
            <c:numRef>
              <c:f>IO!$E$35:$K$35</c:f>
              <c:numCache>
                <c:formatCode>0.00_ </c:formatCode>
                <c:ptCount val="7"/>
                <c:pt idx="0">
                  <c:v>113.94220305319651</c:v>
                </c:pt>
                <c:pt idx="1">
                  <c:v>113.7006883063825</c:v>
                </c:pt>
                <c:pt idx="2">
                  <c:v>113.93970619964547</c:v>
                </c:pt>
                <c:pt idx="3">
                  <c:v>114.04265751563656</c:v>
                </c:pt>
                <c:pt idx="4">
                  <c:v>113.67689154877286</c:v>
                </c:pt>
                <c:pt idx="5">
                  <c:v>113.62116146388216</c:v>
                </c:pt>
                <c:pt idx="6">
                  <c:v>113.14853681673351</c:v>
                </c:pt>
              </c:numCache>
            </c:numRef>
          </c:xVal>
          <c:yVal>
            <c:numRef>
              <c:f>IO!$E$36:$K$36</c:f>
              <c:numCache>
                <c:formatCode>0.00_ </c:formatCode>
                <c:ptCount val="7"/>
                <c:pt idx="0">
                  <c:v>32.612371365340493</c:v>
                </c:pt>
                <c:pt idx="1">
                  <c:v>32.221487426983664</c:v>
                </c:pt>
                <c:pt idx="2">
                  <c:v>32.588386161173993</c:v>
                </c:pt>
                <c:pt idx="3">
                  <c:v>32.61969601171657</c:v>
                </c:pt>
                <c:pt idx="4">
                  <c:v>32.700027465461694</c:v>
                </c:pt>
                <c:pt idx="5">
                  <c:v>32.903323821839415</c:v>
                </c:pt>
                <c:pt idx="6">
                  <c:v>32.525576499267963</c:v>
                </c:pt>
              </c:numCache>
            </c:numRef>
          </c:yVal>
          <c:smooth val="1"/>
          <c:extLst>
            <c:ext xmlns:c16="http://schemas.microsoft.com/office/drawing/2014/chart" uri="{C3380CC4-5D6E-409C-BE32-E72D297353CC}">
              <c16:uniqueId val="{00000053-B4DB-4D09-8CC5-D50C9563ABF2}"/>
            </c:ext>
          </c:extLst>
        </c:ser>
        <c:ser>
          <c:idx val="4"/>
          <c:order val="4"/>
          <c:tx>
            <c:v>第二产业IO</c:v>
          </c:tx>
          <c:spPr>
            <a:ln w="19050" cap="rnd">
              <a:solidFill>
                <a:srgbClr val="FFFFFF">
                  <a:lumMod val="95000"/>
                </a:srgbClr>
              </a:solidFill>
              <a:prstDash val="dash"/>
              <a:round/>
            </a:ln>
            <a:effectLst/>
          </c:spPr>
          <c:marker>
            <c:symbol val="square"/>
            <c:size val="8"/>
            <c:spPr>
              <a:solidFill>
                <a:srgbClr val="FFFFFF">
                  <a:lumMod val="95000"/>
                </a:srgbClr>
              </a:solidFill>
              <a:ln w="9525">
                <a:solidFill>
                  <a:srgbClr val="FFFFFF">
                    <a:lumMod val="95000"/>
                  </a:srgbClr>
                </a:solidFill>
              </a:ln>
              <a:effectLst/>
            </c:spPr>
          </c:marker>
          <c:dPt>
            <c:idx val="1"/>
            <c:marker>
              <c:symbol val="square"/>
              <c:size val="8"/>
              <c:spPr>
                <a:solidFill>
                  <a:srgbClr val="FFFFFF">
                    <a:lumMod val="95000"/>
                  </a:srgbClr>
                </a:solidFill>
                <a:ln w="28575">
                  <a:solidFill>
                    <a:srgbClr val="FFFFFF">
                      <a:lumMod val="95000"/>
                    </a:srgbClr>
                  </a:solidFill>
                </a:ln>
                <a:effectLst/>
              </c:spPr>
            </c:marker>
            <c:bubble3D val="0"/>
            <c:spPr>
              <a:ln w="28575" cap="rnd">
                <a:solidFill>
                  <a:srgbClr val="FFFFFF">
                    <a:lumMod val="95000"/>
                  </a:srgbClr>
                </a:solidFill>
                <a:prstDash val="dash"/>
                <a:round/>
              </a:ln>
              <a:effectLst/>
            </c:spPr>
            <c:extLst>
              <c:ext xmlns:c16="http://schemas.microsoft.com/office/drawing/2014/chart" uri="{C3380CC4-5D6E-409C-BE32-E72D297353CC}">
                <c16:uniqueId val="{00000054-B4DB-4D09-8CC5-D50C9563ABF2}"/>
              </c:ext>
            </c:extLst>
          </c:dPt>
          <c:xVal>
            <c:numRef>
              <c:f>IO!$L$35:$R$35</c:f>
              <c:numCache>
                <c:formatCode>0.00_ </c:formatCode>
                <c:ptCount val="7"/>
                <c:pt idx="0">
                  <c:v>116.03435530273816</c:v>
                </c:pt>
                <c:pt idx="1">
                  <c:v>115.47392999119917</c:v>
                </c:pt>
                <c:pt idx="2">
                  <c:v>115.47657149656497</c:v>
                </c:pt>
                <c:pt idx="3">
                  <c:v>115.55007163012878</c:v>
                </c:pt>
                <c:pt idx="4">
                  <c:v>115.37680412533111</c:v>
                </c:pt>
                <c:pt idx="5">
                  <c:v>114.970826811694</c:v>
                </c:pt>
                <c:pt idx="6">
                  <c:v>114.68718331421293</c:v>
                </c:pt>
              </c:numCache>
            </c:numRef>
          </c:xVal>
          <c:yVal>
            <c:numRef>
              <c:f>IO!$L$36:$R$36</c:f>
              <c:numCache>
                <c:formatCode>0.00_ </c:formatCode>
                <c:ptCount val="7"/>
                <c:pt idx="0">
                  <c:v>34.101396946576017</c:v>
                </c:pt>
                <c:pt idx="1">
                  <c:v>33.415739484001399</c:v>
                </c:pt>
                <c:pt idx="2">
                  <c:v>32.975454562423089</c:v>
                </c:pt>
                <c:pt idx="3">
                  <c:v>32.884974694252904</c:v>
                </c:pt>
                <c:pt idx="4">
                  <c:v>32.873250623048435</c:v>
                </c:pt>
                <c:pt idx="5">
                  <c:v>32.884565350717374</c:v>
                </c:pt>
                <c:pt idx="6">
                  <c:v>32.178673237521373</c:v>
                </c:pt>
              </c:numCache>
            </c:numRef>
          </c:yVal>
          <c:smooth val="1"/>
          <c:extLst>
            <c:ext xmlns:c16="http://schemas.microsoft.com/office/drawing/2014/chart" uri="{C3380CC4-5D6E-409C-BE32-E72D297353CC}">
              <c16:uniqueId val="{00000057-B4DB-4D09-8CC5-D50C9563ABF2}"/>
            </c:ext>
          </c:extLst>
        </c:ser>
        <c:ser>
          <c:idx val="5"/>
          <c:order val="5"/>
          <c:tx>
            <c:v>第三产业IO</c:v>
          </c:tx>
          <c:spPr>
            <a:ln w="19050" cap="rnd">
              <a:solidFill>
                <a:srgbClr val="FF00FF"/>
              </a:solidFill>
              <a:prstDash val="solid"/>
              <a:round/>
            </a:ln>
            <a:effectLst/>
          </c:spPr>
          <c:marker>
            <c:symbol val="circle"/>
            <c:size val="8"/>
            <c:spPr>
              <a:solidFill>
                <a:srgbClr val="FF00FF"/>
              </a:solidFill>
              <a:ln w="9525">
                <a:solidFill>
                  <a:srgbClr val="FF00FF"/>
                </a:solidFill>
                <a:prstDash val="dash"/>
              </a:ln>
              <a:effectLst/>
            </c:spPr>
          </c:marker>
          <c:dPt>
            <c:idx val="1"/>
            <c:marker>
              <c:symbol val="circle"/>
              <c:size val="8"/>
              <c:spPr>
                <a:solidFill>
                  <a:srgbClr val="FF00FF"/>
                </a:solidFill>
                <a:ln w="28575">
                  <a:solidFill>
                    <a:srgbClr val="FF00FF"/>
                  </a:solidFill>
                  <a:prstDash val="dash"/>
                </a:ln>
                <a:effectLst/>
              </c:spPr>
            </c:marker>
            <c:bubble3D val="0"/>
            <c:spPr>
              <a:ln w="28575" cap="rnd">
                <a:solidFill>
                  <a:srgbClr val="FF00FF"/>
                </a:solidFill>
                <a:prstDash val="solid"/>
                <a:round/>
              </a:ln>
              <a:effectLst/>
            </c:spPr>
            <c:extLst>
              <c:ext xmlns:c16="http://schemas.microsoft.com/office/drawing/2014/chart" uri="{C3380CC4-5D6E-409C-BE32-E72D297353CC}">
                <c16:uniqueId val="{00000059-B4DB-4D09-8CC5-D50C9563ABF2}"/>
              </c:ext>
            </c:extLst>
          </c:dPt>
          <c:dLbls>
            <c:dLbl>
              <c:idx val="0"/>
              <c:layout>
                <c:manualLayout>
                  <c:x val="-7.9079820843526258E-2"/>
                  <c:y val="-4.0793002655417007E-2"/>
                </c:manualLayout>
              </c:layout>
              <c:tx>
                <c:rich>
                  <a:bodyPr/>
                  <a:lstStyle/>
                  <a:p>
                    <a:r>
                      <a:rPr lang="en-US" altLang="zh-CN"/>
                      <a:t>1987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8-B4DB-4D09-8CC5-D50C9563ABF2}"/>
                </c:ext>
              </c:extLst>
            </c:dLbl>
            <c:dLbl>
              <c:idx val="1"/>
              <c:layout>
                <c:manualLayout>
                  <c:x val="-8.7784293279517728E-2"/>
                  <c:y val="-3.7524977662888877E-2"/>
                </c:manualLayout>
              </c:layout>
              <c:tx>
                <c:rich>
                  <a:bodyPr/>
                  <a:lstStyle/>
                  <a:p>
                    <a:r>
                      <a:rPr lang="en-US" altLang="zh-CN"/>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9-B4DB-4D09-8CC5-D50C9563ABF2}"/>
                </c:ext>
              </c:extLst>
            </c:dLbl>
            <c:dLbl>
              <c:idx val="2"/>
              <c:layout>
                <c:manualLayout>
                  <c:x val="8.6303437356688703E-2"/>
                  <c:y val="-3.7916952889428562E-2"/>
                </c:manualLayout>
              </c:layout>
              <c:tx>
                <c:rich>
                  <a:bodyPr/>
                  <a:lstStyle/>
                  <a:p>
                    <a:r>
                      <a:rPr lang="en-US" altLang="zh-CN"/>
                      <a:t>1997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A-B4DB-4D09-8CC5-D50C9563ABF2}"/>
                </c:ext>
              </c:extLst>
            </c:dLbl>
            <c:dLbl>
              <c:idx val="3"/>
              <c:layout>
                <c:manualLayout>
                  <c:x val="3.6925581868667047E-2"/>
                  <c:y val="0"/>
                </c:manualLayout>
              </c:layout>
              <c:tx>
                <c:rich>
                  <a:bodyPr/>
                  <a:lstStyle/>
                  <a:p>
                    <a:r>
                      <a:rPr lang="en-US" altLang="zh-CN" dirty="0"/>
                      <a:t>2002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DE9-4122-BCD4-D401956DE313}"/>
                </c:ext>
              </c:extLst>
            </c:dLbl>
            <c:dLbl>
              <c:idx val="4"/>
              <c:tx>
                <c:rich>
                  <a:bodyPr/>
                  <a:lstStyle/>
                  <a:p>
                    <a:r>
                      <a:rPr lang="en-US" altLang="zh-CN" dirty="0"/>
                      <a:t>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DE9-4122-BCD4-D401956DE313}"/>
                </c:ext>
              </c:extLst>
            </c:dLbl>
            <c:dLbl>
              <c:idx val="6"/>
              <c:layout>
                <c:manualLayout>
                  <c:x val="1.1749048776393997E-2"/>
                  <c:y val="6.4585938025665285E-2"/>
                </c:manualLayout>
              </c:layout>
              <c:tx>
                <c:rich>
                  <a:bodyPr/>
                  <a:lstStyle/>
                  <a:p>
                    <a:r>
                      <a:rPr lang="en-US" altLang="zh-CN" dirty="0"/>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DE9-4122-BCD4-D401956DE313}"/>
                </c:ext>
              </c:extLst>
            </c:dLbl>
            <c:spPr>
              <a:solidFill>
                <a:srgbClr val="FFFF00"/>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IO!$S$35:$Y$35</c:f>
              <c:numCache>
                <c:formatCode>0.00_ </c:formatCode>
                <c:ptCount val="7"/>
                <c:pt idx="0">
                  <c:v>114.84219411727284</c:v>
                </c:pt>
                <c:pt idx="1">
                  <c:v>114.43196546663995</c:v>
                </c:pt>
                <c:pt idx="2">
                  <c:v>115.1711790125896</c:v>
                </c:pt>
                <c:pt idx="3">
                  <c:v>115.23651901453248</c:v>
                </c:pt>
                <c:pt idx="4">
                  <c:v>115.27069557185358</c:v>
                </c:pt>
                <c:pt idx="5">
                  <c:v>115.19252252854353</c:v>
                </c:pt>
                <c:pt idx="6">
                  <c:v>114.88492712330738</c:v>
                </c:pt>
              </c:numCache>
            </c:numRef>
          </c:xVal>
          <c:yVal>
            <c:numRef>
              <c:f>IO!$S$36:$Y$36</c:f>
              <c:numCache>
                <c:formatCode>0.00_ </c:formatCode>
                <c:ptCount val="7"/>
                <c:pt idx="0">
                  <c:v>33.511413695542309</c:v>
                </c:pt>
                <c:pt idx="1">
                  <c:v>32.918192393298895</c:v>
                </c:pt>
                <c:pt idx="2">
                  <c:v>32.920566672151217</c:v>
                </c:pt>
                <c:pt idx="3">
                  <c:v>32.830622606147621</c:v>
                </c:pt>
                <c:pt idx="4">
                  <c:v>32.678305302079494</c:v>
                </c:pt>
                <c:pt idx="5">
                  <c:v>32.824944296887615</c:v>
                </c:pt>
                <c:pt idx="6">
                  <c:v>32.396981909328424</c:v>
                </c:pt>
              </c:numCache>
            </c:numRef>
          </c:yVal>
          <c:smooth val="1"/>
          <c:extLst>
            <c:ext xmlns:c16="http://schemas.microsoft.com/office/drawing/2014/chart" uri="{C3380CC4-5D6E-409C-BE32-E72D297353CC}">
              <c16:uniqueId val="{0000005B-B4DB-4D09-8CC5-D50C9563ABF2}"/>
            </c:ext>
          </c:extLst>
        </c:ser>
        <c:dLbls>
          <c:showLegendKey val="0"/>
          <c:showVal val="0"/>
          <c:showCatName val="0"/>
          <c:showSerName val="0"/>
          <c:showPercent val="0"/>
          <c:showBubbleSize val="0"/>
        </c:dLbls>
        <c:axId val="-1387216192"/>
        <c:axId val="-1387220000"/>
      </c:scatterChart>
      <c:valAx>
        <c:axId val="-1387216192"/>
        <c:scaling>
          <c:orientation val="minMax"/>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20000"/>
        <c:crosses val="autoZero"/>
        <c:crossBetween val="midCat"/>
      </c:valAx>
      <c:valAx>
        <c:axId val="-1387220000"/>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16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de-DE"/>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Contribution rates to the shift  of the gravity centers of the three industries</a:t>
            </a:r>
            <a:r>
              <a:rPr lang="zh-CN" dirty="0"/>
              <a:t>（</a:t>
            </a:r>
            <a:r>
              <a:rPr lang="en-US" dirty="0"/>
              <a:t>%</a:t>
            </a:r>
            <a:r>
              <a:rPr lang="zh-CN" dirty="0"/>
              <a:t>）</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title>
    <c:autoTitleDeleted val="0"/>
    <c:plotArea>
      <c:layout/>
      <c:barChart>
        <c:barDir val="bar"/>
        <c:grouping val="clustered"/>
        <c:varyColors val="0"/>
        <c:ser>
          <c:idx val="0"/>
          <c:order val="0"/>
          <c:tx>
            <c:strRef>
              <c:f>'1987-2017投入产出表'!$A$17</c:f>
              <c:strCache>
                <c:ptCount val="1"/>
                <c:pt idx="0">
                  <c:v>1987-1992</c:v>
                </c:pt>
              </c:strCache>
            </c:strRef>
          </c:tx>
          <c:spPr>
            <a:solidFill>
              <a:schemeClr val="accent1"/>
            </a:solidFill>
            <a:ln>
              <a:noFill/>
            </a:ln>
            <a:effectLst/>
          </c:spPr>
          <c:invertIfNegative val="0"/>
          <c:cat>
            <c:multiLvlStrRef>
              <c:f>'1987-2017投入产出表'!$B$15:$G$16</c:f>
              <c:multiLvlStrCache>
                <c:ptCount val="6"/>
                <c:lvl>
                  <c:pt idx="0">
                    <c:v>Longitude</c:v>
                  </c:pt>
                  <c:pt idx="1">
                    <c:v>latitude</c:v>
                  </c:pt>
                  <c:pt idx="2">
                    <c:v>Longitude</c:v>
                  </c:pt>
                  <c:pt idx="3">
                    <c:v>latitude</c:v>
                  </c:pt>
                  <c:pt idx="4">
                    <c:v>Longitude</c:v>
                  </c:pt>
                  <c:pt idx="5">
                    <c:v>latitude</c:v>
                  </c:pt>
                </c:lvl>
                <c:lvl>
                  <c:pt idx="0">
                    <c:v>The primary industry</c:v>
                  </c:pt>
                  <c:pt idx="2">
                    <c:v>The secondary industry</c:v>
                  </c:pt>
                  <c:pt idx="4">
                    <c:v>The tertiary industry</c:v>
                  </c:pt>
                </c:lvl>
              </c:multiLvlStrCache>
            </c:multiLvlStrRef>
          </c:cat>
          <c:val>
            <c:numRef>
              <c:f>'1987-2017投入产出表'!$B$17:$G$17</c:f>
              <c:numCache>
                <c:formatCode>0.00_ </c:formatCode>
                <c:ptCount val="6"/>
                <c:pt idx="0">
                  <c:v>17.508473261871725</c:v>
                </c:pt>
                <c:pt idx="1">
                  <c:v>17.213884698414965</c:v>
                </c:pt>
                <c:pt idx="2">
                  <c:v>46.176129830976137</c:v>
                </c:pt>
                <c:pt idx="3">
                  <c:v>46.363990283526483</c:v>
                </c:pt>
                <c:pt idx="4">
                  <c:v>36.315396907152213</c:v>
                </c:pt>
                <c:pt idx="5">
                  <c:v>36.42212501805853</c:v>
                </c:pt>
              </c:numCache>
            </c:numRef>
          </c:val>
          <c:extLst>
            <c:ext xmlns:c16="http://schemas.microsoft.com/office/drawing/2014/chart" uri="{C3380CC4-5D6E-409C-BE32-E72D297353CC}">
              <c16:uniqueId val="{00000000-3F15-4DC0-8626-F43A6542008F}"/>
            </c:ext>
          </c:extLst>
        </c:ser>
        <c:ser>
          <c:idx val="1"/>
          <c:order val="1"/>
          <c:tx>
            <c:strRef>
              <c:f>'1987-2017投入产出表'!$A$18</c:f>
              <c:strCache>
                <c:ptCount val="1"/>
                <c:pt idx="0">
                  <c:v>1992-2002</c:v>
                </c:pt>
              </c:strCache>
            </c:strRef>
          </c:tx>
          <c:spPr>
            <a:solidFill>
              <a:schemeClr val="accent2"/>
            </a:solidFill>
            <a:ln>
              <a:noFill/>
            </a:ln>
            <a:effectLst/>
          </c:spPr>
          <c:invertIfNegative val="0"/>
          <c:cat>
            <c:multiLvlStrRef>
              <c:f>'1987-2017投入产出表'!$B$15:$G$16</c:f>
              <c:multiLvlStrCache>
                <c:ptCount val="6"/>
                <c:lvl>
                  <c:pt idx="0">
                    <c:v>Longitude</c:v>
                  </c:pt>
                  <c:pt idx="1">
                    <c:v>latitude</c:v>
                  </c:pt>
                  <c:pt idx="2">
                    <c:v>Longitude</c:v>
                  </c:pt>
                  <c:pt idx="3">
                    <c:v>latitude</c:v>
                  </c:pt>
                  <c:pt idx="4">
                    <c:v>Longitude</c:v>
                  </c:pt>
                  <c:pt idx="5">
                    <c:v>latitude</c:v>
                  </c:pt>
                </c:lvl>
                <c:lvl>
                  <c:pt idx="0">
                    <c:v>The primary industry</c:v>
                  </c:pt>
                  <c:pt idx="2">
                    <c:v>The secondary industry</c:v>
                  </c:pt>
                  <c:pt idx="4">
                    <c:v>The tertiary industry</c:v>
                  </c:pt>
                </c:lvl>
              </c:multiLvlStrCache>
            </c:multiLvlStrRef>
          </c:cat>
          <c:val>
            <c:numRef>
              <c:f>'1987-2017投入产出表'!$B$18:$G$18</c:f>
              <c:numCache>
                <c:formatCode>0.00_ </c:formatCode>
                <c:ptCount val="6"/>
                <c:pt idx="0">
                  <c:v>11.644272416699131</c:v>
                </c:pt>
                <c:pt idx="1">
                  <c:v>11.776688310261225</c:v>
                </c:pt>
                <c:pt idx="2">
                  <c:v>47.079963314042196</c:v>
                </c:pt>
                <c:pt idx="3">
                  <c:v>46.929414260020472</c:v>
                </c:pt>
                <c:pt idx="4">
                  <c:v>41.275764269258694</c:v>
                </c:pt>
                <c:pt idx="5">
                  <c:v>41.293897429718328</c:v>
                </c:pt>
              </c:numCache>
            </c:numRef>
          </c:val>
          <c:extLst>
            <c:ext xmlns:c16="http://schemas.microsoft.com/office/drawing/2014/chart" uri="{C3380CC4-5D6E-409C-BE32-E72D297353CC}">
              <c16:uniqueId val="{00000001-3F15-4DC0-8626-F43A6542008F}"/>
            </c:ext>
          </c:extLst>
        </c:ser>
        <c:ser>
          <c:idx val="2"/>
          <c:order val="2"/>
          <c:tx>
            <c:strRef>
              <c:f>'1987-2017投入产出表'!$A$19</c:f>
              <c:strCache>
                <c:ptCount val="1"/>
                <c:pt idx="0">
                  <c:v>2002-2012</c:v>
                </c:pt>
              </c:strCache>
            </c:strRef>
          </c:tx>
          <c:spPr>
            <a:solidFill>
              <a:schemeClr val="accent3"/>
            </a:solidFill>
            <a:ln>
              <a:noFill/>
            </a:ln>
            <a:effectLst/>
          </c:spPr>
          <c:invertIfNegative val="0"/>
          <c:cat>
            <c:multiLvlStrRef>
              <c:f>'1987-2017投入产出表'!$B$15:$G$16</c:f>
              <c:multiLvlStrCache>
                <c:ptCount val="6"/>
                <c:lvl>
                  <c:pt idx="0">
                    <c:v>Longitude</c:v>
                  </c:pt>
                  <c:pt idx="1">
                    <c:v>latitude</c:v>
                  </c:pt>
                  <c:pt idx="2">
                    <c:v>Longitude</c:v>
                  </c:pt>
                  <c:pt idx="3">
                    <c:v>latitude</c:v>
                  </c:pt>
                  <c:pt idx="4">
                    <c:v>Longitude</c:v>
                  </c:pt>
                  <c:pt idx="5">
                    <c:v>latitude</c:v>
                  </c:pt>
                </c:lvl>
                <c:lvl>
                  <c:pt idx="0">
                    <c:v>The primary industry</c:v>
                  </c:pt>
                  <c:pt idx="2">
                    <c:v>The secondary industry</c:v>
                  </c:pt>
                  <c:pt idx="4">
                    <c:v>The tertiary industry</c:v>
                  </c:pt>
                </c:lvl>
              </c:multiLvlStrCache>
            </c:multiLvlStrRef>
          </c:cat>
          <c:val>
            <c:numRef>
              <c:f>'1987-2017投入产出表'!$B$19:$G$19</c:f>
              <c:numCache>
                <c:formatCode>0.00_ </c:formatCode>
                <c:ptCount val="6"/>
                <c:pt idx="0">
                  <c:v>7.5078142420121825</c:v>
                </c:pt>
                <c:pt idx="1">
                  <c:v>7.6423661054078886</c:v>
                </c:pt>
                <c:pt idx="2">
                  <c:v>51.05795416835214</c:v>
                </c:pt>
                <c:pt idx="3">
                  <c:v>51.094937767686076</c:v>
                </c:pt>
                <c:pt idx="4">
                  <c:v>41.434231589635637</c:v>
                </c:pt>
                <c:pt idx="5">
                  <c:v>41.262696126906071</c:v>
                </c:pt>
              </c:numCache>
            </c:numRef>
          </c:val>
          <c:extLst>
            <c:ext xmlns:c16="http://schemas.microsoft.com/office/drawing/2014/chart" uri="{C3380CC4-5D6E-409C-BE32-E72D297353CC}">
              <c16:uniqueId val="{00000002-3F15-4DC0-8626-F43A6542008F}"/>
            </c:ext>
          </c:extLst>
        </c:ser>
        <c:ser>
          <c:idx val="3"/>
          <c:order val="3"/>
          <c:tx>
            <c:strRef>
              <c:f>'1987-2017投入产出表'!$A$20</c:f>
              <c:strCache>
                <c:ptCount val="1"/>
                <c:pt idx="0">
                  <c:v>2012-2017</c:v>
                </c:pt>
              </c:strCache>
            </c:strRef>
          </c:tx>
          <c:spPr>
            <a:solidFill>
              <a:schemeClr val="accent4"/>
            </a:solidFill>
            <a:ln>
              <a:noFill/>
            </a:ln>
            <a:effectLst/>
          </c:spPr>
          <c:invertIfNegative val="0"/>
          <c:cat>
            <c:multiLvlStrRef>
              <c:f>'1987-2017投入产出表'!$B$15:$G$16</c:f>
              <c:multiLvlStrCache>
                <c:ptCount val="6"/>
                <c:lvl>
                  <c:pt idx="0">
                    <c:v>Longitude</c:v>
                  </c:pt>
                  <c:pt idx="1">
                    <c:v>latitude</c:v>
                  </c:pt>
                  <c:pt idx="2">
                    <c:v>Longitude</c:v>
                  </c:pt>
                  <c:pt idx="3">
                    <c:v>latitude</c:v>
                  </c:pt>
                  <c:pt idx="4">
                    <c:v>Longitude</c:v>
                  </c:pt>
                  <c:pt idx="5">
                    <c:v>latitude</c:v>
                  </c:pt>
                </c:lvl>
                <c:lvl>
                  <c:pt idx="0">
                    <c:v>The primary industry</c:v>
                  </c:pt>
                  <c:pt idx="2">
                    <c:v>The secondary industry</c:v>
                  </c:pt>
                  <c:pt idx="4">
                    <c:v>The tertiary industry</c:v>
                  </c:pt>
                </c:lvl>
              </c:multiLvlStrCache>
            </c:multiLvlStrRef>
          </c:cat>
          <c:val>
            <c:numRef>
              <c:f>'1987-2017投入产出表'!$B$20:$G$20</c:f>
              <c:numCache>
                <c:formatCode>0.00_ </c:formatCode>
                <c:ptCount val="6"/>
                <c:pt idx="0">
                  <c:v>4.7881545547460753</c:v>
                </c:pt>
                <c:pt idx="1">
                  <c:v>4.8939695618215397</c:v>
                </c:pt>
                <c:pt idx="2">
                  <c:v>24.44664329042881</c:v>
                </c:pt>
                <c:pt idx="3">
                  <c:v>22.921669309637945</c:v>
                </c:pt>
                <c:pt idx="4">
                  <c:v>70.765202154825133</c:v>
                </c:pt>
                <c:pt idx="5">
                  <c:v>72.184361128540502</c:v>
                </c:pt>
              </c:numCache>
            </c:numRef>
          </c:val>
          <c:extLst>
            <c:ext xmlns:c16="http://schemas.microsoft.com/office/drawing/2014/chart" uri="{C3380CC4-5D6E-409C-BE32-E72D297353CC}">
              <c16:uniqueId val="{00000003-3F15-4DC0-8626-F43A6542008F}"/>
            </c:ext>
          </c:extLst>
        </c:ser>
        <c:dLbls>
          <c:showLegendKey val="0"/>
          <c:showVal val="0"/>
          <c:showCatName val="0"/>
          <c:showSerName val="0"/>
          <c:showPercent val="0"/>
          <c:showBubbleSize val="0"/>
        </c:dLbls>
        <c:gapWidth val="182"/>
        <c:axId val="-1387219456"/>
        <c:axId val="-1495472016"/>
      </c:barChart>
      <c:catAx>
        <c:axId val="-1387219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495472016"/>
        <c:crosses val="autoZero"/>
        <c:auto val="1"/>
        <c:lblAlgn val="ctr"/>
        <c:lblOffset val="100"/>
        <c:noMultiLvlLbl val="0"/>
      </c:catAx>
      <c:valAx>
        <c:axId val="-1495472016"/>
        <c:scaling>
          <c:orientation val="minMax"/>
        </c:scaling>
        <c:delete val="0"/>
        <c:axPos val="b"/>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8721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8124322985228"/>
          <c:y val="3.7593984962406013E-2"/>
          <c:w val="0.81305305463234179"/>
          <c:h val="0.88993138418475648"/>
        </c:manualLayout>
      </c:layout>
      <c:scatterChart>
        <c:scatterStyle val="smoothMarker"/>
        <c:varyColors val="0"/>
        <c:ser>
          <c:idx val="0"/>
          <c:order val="0"/>
          <c:tx>
            <c:v>煤炭采选业</c:v>
          </c:tx>
          <c:spPr>
            <a:ln w="15875" cap="rnd">
              <a:solidFill>
                <a:srgbClr val="00B0F0"/>
              </a:solidFill>
              <a:round/>
            </a:ln>
            <a:effectLst/>
          </c:spPr>
          <c:marker>
            <c:symbol val="circle"/>
            <c:size val="4"/>
            <c:spPr>
              <a:solidFill>
                <a:srgbClr val="FF0000"/>
              </a:solidFill>
              <a:ln w="9525">
                <a:solidFill>
                  <a:srgbClr val="FF0000"/>
                </a:solidFill>
              </a:ln>
              <a:effectLst/>
            </c:spPr>
          </c:marker>
          <c:dLbls>
            <c:dLbl>
              <c:idx val="0"/>
              <c:layout>
                <c:manualLayout>
                  <c:x val="-3.8888888888888938E-2"/>
                  <c:y val="-0.10648148148148148"/>
                </c:manualLayout>
              </c:layout>
              <c:tx>
                <c:rich>
                  <a:bodyPr/>
                  <a:lstStyle/>
                  <a:p>
                    <a:r>
                      <a:rPr lang="en-US" altLang="zh-CN"/>
                      <a:t>1987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73F-47D9-88C9-43FCB6580558}"/>
                </c:ext>
              </c:extLst>
            </c:dLbl>
            <c:dLbl>
              <c:idx val="1"/>
              <c:layout>
                <c:manualLayout>
                  <c:x val="2.7777777777777779E-3"/>
                  <c:y val="-9.2592592592592587E-3"/>
                </c:manualLayout>
              </c:layout>
              <c:tx>
                <c:rich>
                  <a:bodyPr/>
                  <a:lstStyle/>
                  <a:p>
                    <a:r>
                      <a:rPr lang="en-US" altLang="zh-CN"/>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73F-47D9-88C9-43FCB6580558}"/>
                </c:ext>
              </c:extLst>
            </c:dLbl>
            <c:dLbl>
              <c:idx val="2"/>
              <c:layout>
                <c:manualLayout>
                  <c:x val="1.9444444444444393E-2"/>
                  <c:y val="4.1666666666666581E-2"/>
                </c:manualLayout>
              </c:layout>
              <c:tx>
                <c:rich>
                  <a:bodyPr/>
                  <a:lstStyle/>
                  <a:p>
                    <a:r>
                      <a:rPr lang="en-US" altLang="zh-CN"/>
                      <a:t>1997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73F-47D9-88C9-43FCB6580558}"/>
                </c:ext>
              </c:extLst>
            </c:dLbl>
            <c:dLbl>
              <c:idx val="3"/>
              <c:layout>
                <c:manualLayout>
                  <c:x val="-6.0055555555555556E-2"/>
                  <c:y val="4.8576480023330419E-2"/>
                </c:manualLayout>
              </c:layout>
              <c:tx>
                <c:rich>
                  <a:bodyPr/>
                  <a:lstStyle/>
                  <a:p>
                    <a:r>
                      <a:rPr lang="en-US" altLang="zh-CN"/>
                      <a:t>2002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3F-47D9-88C9-43FCB6580558}"/>
                </c:ext>
              </c:extLst>
            </c:dLbl>
            <c:dLbl>
              <c:idx val="4"/>
              <c:layout>
                <c:manualLayout>
                  <c:x val="-8.7833333333333333E-2"/>
                  <c:y val="4.8576480023330419E-2"/>
                </c:manualLayout>
              </c:layout>
              <c:tx>
                <c:rich>
                  <a:bodyPr/>
                  <a:lstStyle/>
                  <a:p>
                    <a:r>
                      <a:rPr lang="en-US" altLang="zh-CN"/>
                      <a:t>2007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73F-47D9-88C9-43FCB6580558}"/>
                </c:ext>
              </c:extLst>
            </c:dLbl>
            <c:dLbl>
              <c:idx val="5"/>
              <c:layout>
                <c:manualLayout>
                  <c:x val="-1.561111111111111E-2"/>
                  <c:y val="-5.783573928258972E-2"/>
                </c:manualLayout>
              </c:layout>
              <c:tx>
                <c:rich>
                  <a:bodyPr/>
                  <a:lstStyle/>
                  <a:p>
                    <a:r>
                      <a:rPr lang="en-US" altLang="zh-CN"/>
                      <a:t>2012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73F-47D9-88C9-43FCB6580558}"/>
                </c:ext>
              </c:extLst>
            </c:dLbl>
            <c:dLbl>
              <c:idx val="6"/>
              <c:layout>
                <c:manualLayout>
                  <c:x val="-6.5611111111111106E-2"/>
                  <c:y val="4.8576480023330419E-2"/>
                </c:manualLayout>
              </c:layout>
              <c:tx>
                <c:rich>
                  <a:bodyPr/>
                  <a:lstStyle/>
                  <a:p>
                    <a:r>
                      <a:rPr lang="en-US" altLang="zh-CN"/>
                      <a:t>2017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73F-47D9-88C9-43FCB658055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Times New Roman" panose="02020603050405020304" pitchFamily="18"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'[表9 第二产业各行业重心转移（0527）.xlsx]煤炭采选业'!$E$35:$K$35</c:f>
              <c:numCache>
                <c:formatCode>0.00_ </c:formatCode>
                <c:ptCount val="7"/>
                <c:pt idx="0">
                  <c:v>113.99710230048916</c:v>
                </c:pt>
                <c:pt idx="1">
                  <c:v>114.32489427488308</c:v>
                </c:pt>
                <c:pt idx="2">
                  <c:v>113.83525483702176</c:v>
                </c:pt>
                <c:pt idx="3">
                  <c:v>113.83459630076491</c:v>
                </c:pt>
                <c:pt idx="4">
                  <c:v>113.54265433205151</c:v>
                </c:pt>
                <c:pt idx="5">
                  <c:v>112.23299981293405</c:v>
                </c:pt>
                <c:pt idx="6">
                  <c:v>112.02313940320727</c:v>
                </c:pt>
              </c:numCache>
            </c:numRef>
          </c:xVal>
          <c:yVal>
            <c:numRef>
              <c:f>'[表9 第二产业各行业重心转移（0527）.xlsx]煤炭采选业'!$E$36:$K$36</c:f>
              <c:numCache>
                <c:formatCode>0.00_ </c:formatCode>
                <c:ptCount val="7"/>
                <c:pt idx="0">
                  <c:v>36.009141450915926</c:v>
                </c:pt>
                <c:pt idx="1">
                  <c:v>36.026911789393523</c:v>
                </c:pt>
                <c:pt idx="2">
                  <c:v>35.579692790766984</c:v>
                </c:pt>
                <c:pt idx="3">
                  <c:v>35.318500129231502</c:v>
                </c:pt>
                <c:pt idx="4">
                  <c:v>35.923623311387693</c:v>
                </c:pt>
                <c:pt idx="5">
                  <c:v>36.097221376424528</c:v>
                </c:pt>
                <c:pt idx="6">
                  <c:v>35.950439673915994</c:v>
                </c:pt>
              </c:numCache>
            </c:numRef>
          </c:yVal>
          <c:smooth val="1"/>
          <c:extLst>
            <c:ext xmlns:c16="http://schemas.microsoft.com/office/drawing/2014/chart" uri="{C3380CC4-5D6E-409C-BE32-E72D297353CC}">
              <c16:uniqueId val="{00000007-D73F-47D9-88C9-43FCB6580558}"/>
            </c:ext>
          </c:extLst>
        </c:ser>
        <c:dLbls>
          <c:showLegendKey val="0"/>
          <c:showVal val="0"/>
          <c:showCatName val="0"/>
          <c:showSerName val="0"/>
          <c:showPercent val="0"/>
          <c:showBubbleSize val="0"/>
        </c:dLbls>
        <c:axId val="-1495464400"/>
        <c:axId val="-1595463648"/>
      </c:scatterChart>
      <c:valAx>
        <c:axId val="-1495464400"/>
        <c:scaling>
          <c:orientation val="minMax"/>
          <c:max val="119.5"/>
          <c:min val="111.5"/>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de-DE"/>
          </a:p>
        </c:txPr>
        <c:crossAx val="-1595463648"/>
        <c:crosses val="autoZero"/>
        <c:crossBetween val="midCat"/>
        <c:majorUnit val="2"/>
      </c:valAx>
      <c:valAx>
        <c:axId val="-1595463648"/>
        <c:scaling>
          <c:orientation val="minMax"/>
          <c:max val="42"/>
          <c:min val="32"/>
        </c:scaling>
        <c:delete val="0"/>
        <c:axPos val="l"/>
        <c:majorGridlines>
          <c:spPr>
            <a:ln w="6350" cap="flat" cmpd="sng" algn="ctr">
              <a:solidFill>
                <a:schemeClr val="bg1">
                  <a:lumMod val="75000"/>
                </a:schemeClr>
              </a:solidFill>
              <a:round/>
            </a:ln>
            <a:effectLst/>
          </c:spPr>
        </c:majorGridlines>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de-DE"/>
          </a:p>
        </c:txPr>
        <c:crossAx val="-1495464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aseline="0">
          <a:latin typeface="Times New Roman" panose="02020603050405020304" pitchFamily="18" charset="0"/>
        </a:defRPr>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6426508860953"/>
          <c:y val="3.0186267039200746E-2"/>
          <c:w val="0.79659033446507255"/>
          <c:h val="0.88855981711963428"/>
        </c:manualLayout>
      </c:layout>
      <c:scatterChart>
        <c:scatterStyle val="smoothMarker"/>
        <c:varyColors val="0"/>
        <c:ser>
          <c:idx val="0"/>
          <c:order val="0"/>
          <c:spPr>
            <a:ln w="15875" cap="rnd">
              <a:solidFill>
                <a:srgbClr val="00B0F0"/>
              </a:solidFill>
              <a:round/>
            </a:ln>
            <a:effectLst/>
          </c:spPr>
          <c:marker>
            <c:symbol val="circle"/>
            <c:size val="4"/>
            <c:spPr>
              <a:solidFill>
                <a:srgbClr val="FF0000"/>
              </a:solidFill>
              <a:ln w="9525">
                <a:solidFill>
                  <a:srgbClr val="FF0000"/>
                </a:solidFill>
              </a:ln>
              <a:effectLst/>
            </c:spPr>
          </c:marker>
          <c:dLbls>
            <c:dLbl>
              <c:idx val="0"/>
              <c:tx>
                <c:rich>
                  <a:bodyPr/>
                  <a:lstStyle/>
                  <a:p>
                    <a:r>
                      <a:rPr lang="en-US" altLang="zh-CN"/>
                      <a:t>1987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948-461F-8355-D0EA36EC810B}"/>
                </c:ext>
              </c:extLst>
            </c:dLbl>
            <c:dLbl>
              <c:idx val="1"/>
              <c:tx>
                <c:rich>
                  <a:bodyPr/>
                  <a:lstStyle/>
                  <a:p>
                    <a:r>
                      <a:rPr lang="en-US" altLang="zh-CN"/>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948-461F-8355-D0EA36EC810B}"/>
                </c:ext>
              </c:extLst>
            </c:dLbl>
            <c:dLbl>
              <c:idx val="2"/>
              <c:tx>
                <c:rich>
                  <a:bodyPr/>
                  <a:lstStyle/>
                  <a:p>
                    <a:r>
                      <a:rPr lang="en-US" altLang="zh-CN"/>
                      <a:t>1997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948-461F-8355-D0EA36EC810B}"/>
                </c:ext>
              </c:extLst>
            </c:dLbl>
            <c:dLbl>
              <c:idx val="3"/>
              <c:tx>
                <c:rich>
                  <a:bodyPr/>
                  <a:lstStyle/>
                  <a:p>
                    <a:r>
                      <a:rPr lang="en-US" altLang="zh-CN"/>
                      <a:t>2002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948-461F-8355-D0EA36EC810B}"/>
                </c:ext>
              </c:extLst>
            </c:dLbl>
            <c:dLbl>
              <c:idx val="4"/>
              <c:tx>
                <c:rich>
                  <a:bodyPr/>
                  <a:lstStyle/>
                  <a:p>
                    <a:r>
                      <a:rPr lang="en-US" altLang="zh-CN"/>
                      <a:t>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948-461F-8355-D0EA36EC810B}"/>
                </c:ext>
              </c:extLst>
            </c:dLbl>
            <c:dLbl>
              <c:idx val="5"/>
              <c:tx>
                <c:rich>
                  <a:bodyPr/>
                  <a:lstStyle/>
                  <a:p>
                    <a:r>
                      <a:rPr lang="en-US" altLang="zh-CN"/>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948-461F-8355-D0EA36EC810B}"/>
                </c:ext>
              </c:extLst>
            </c:dLbl>
            <c:dLbl>
              <c:idx val="6"/>
              <c:tx>
                <c:rich>
                  <a:bodyPr/>
                  <a:lstStyle/>
                  <a:p>
                    <a:r>
                      <a:rPr lang="en-US" altLang="zh-CN"/>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948-461F-8355-D0EA36EC810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Times New Roman" panose="02020603050405020304" pitchFamily="18"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'[表9 第二产业各行业重心转移（0527）.xlsx]石油和天然气开采业'!$E$35:$K$35</c:f>
              <c:numCache>
                <c:formatCode>0.00_ </c:formatCode>
                <c:ptCount val="7"/>
                <c:pt idx="0">
                  <c:v>119.03890353273303</c:v>
                </c:pt>
                <c:pt idx="1">
                  <c:v>119.25395621317563</c:v>
                </c:pt>
                <c:pt idx="2">
                  <c:v>115.73115307886846</c:v>
                </c:pt>
                <c:pt idx="3">
                  <c:v>117.13345682246317</c:v>
                </c:pt>
                <c:pt idx="4">
                  <c:v>113.99333803617722</c:v>
                </c:pt>
                <c:pt idx="5">
                  <c:v>112.33165245323619</c:v>
                </c:pt>
                <c:pt idx="6">
                  <c:v>111.7283891892867</c:v>
                </c:pt>
              </c:numCache>
            </c:numRef>
          </c:xVal>
          <c:yVal>
            <c:numRef>
              <c:f>'[表9 第二产业各行业重心转移（0527）.xlsx]石油和天然气开采业'!$E$36:$K$36</c:f>
              <c:numCache>
                <c:formatCode>0.00_ </c:formatCode>
                <c:ptCount val="7"/>
                <c:pt idx="0">
                  <c:v>40.771887451556395</c:v>
                </c:pt>
                <c:pt idx="1">
                  <c:v>41.603557006159747</c:v>
                </c:pt>
                <c:pt idx="2">
                  <c:v>39.758397580000199</c:v>
                </c:pt>
                <c:pt idx="3">
                  <c:v>40.483132000432796</c:v>
                </c:pt>
                <c:pt idx="4">
                  <c:v>39.592612465743564</c:v>
                </c:pt>
                <c:pt idx="5">
                  <c:v>38.946447846847605</c:v>
                </c:pt>
                <c:pt idx="6">
                  <c:v>38.014899638628293</c:v>
                </c:pt>
              </c:numCache>
            </c:numRef>
          </c:yVal>
          <c:smooth val="1"/>
          <c:extLst>
            <c:ext xmlns:c16="http://schemas.microsoft.com/office/drawing/2014/chart" uri="{C3380CC4-5D6E-409C-BE32-E72D297353CC}">
              <c16:uniqueId val="{00000007-3948-461F-8355-D0EA36EC810B}"/>
            </c:ext>
          </c:extLst>
        </c:ser>
        <c:dLbls>
          <c:showLegendKey val="0"/>
          <c:showVal val="0"/>
          <c:showCatName val="0"/>
          <c:showSerName val="0"/>
          <c:showPercent val="0"/>
          <c:showBubbleSize val="0"/>
        </c:dLbls>
        <c:axId val="-1382245056"/>
        <c:axId val="-1382244512"/>
      </c:scatterChart>
      <c:valAx>
        <c:axId val="-1382245056"/>
        <c:scaling>
          <c:orientation val="minMax"/>
          <c:max val="119.5"/>
          <c:min val="111.5"/>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de-DE"/>
          </a:p>
        </c:txPr>
        <c:crossAx val="-1382244512"/>
        <c:crosses val="autoZero"/>
        <c:crossBetween val="midCat"/>
      </c:valAx>
      <c:valAx>
        <c:axId val="-1382244512"/>
        <c:scaling>
          <c:orientation val="minMax"/>
          <c:max val="42"/>
          <c:min val="32"/>
        </c:scaling>
        <c:delete val="0"/>
        <c:axPos val="l"/>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de-DE"/>
          </a:p>
        </c:txPr>
        <c:crossAx val="-1382245056"/>
        <c:crosses val="autoZero"/>
        <c:crossBetween val="midCat"/>
      </c:valAx>
      <c:spPr>
        <a:noFill/>
        <a:ln w="6350">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aseline="0">
          <a:latin typeface="Times New Roman" panose="02020603050405020304" pitchFamily="18" charset="0"/>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7740012909557"/>
          <c:y val="2.6369047619047618E-2"/>
          <c:w val="0.79153548397606233"/>
          <c:h val="0.88367125984251971"/>
        </c:manualLayout>
      </c:layout>
      <c:scatterChart>
        <c:scatterStyle val="smoothMarker"/>
        <c:varyColors val="0"/>
        <c:ser>
          <c:idx val="0"/>
          <c:order val="0"/>
          <c:spPr>
            <a:ln w="15875" cap="rnd">
              <a:solidFill>
                <a:srgbClr val="00B0F0"/>
              </a:solidFill>
              <a:round/>
            </a:ln>
            <a:effectLst/>
          </c:spPr>
          <c:marker>
            <c:symbol val="circle"/>
            <c:size val="4"/>
            <c:spPr>
              <a:solidFill>
                <a:srgbClr val="FF0000"/>
              </a:solidFill>
              <a:ln w="9525">
                <a:solidFill>
                  <a:srgbClr val="FF0000"/>
                </a:solidFill>
              </a:ln>
              <a:effectLst/>
            </c:spPr>
          </c:marker>
          <c:dLbls>
            <c:dLbl>
              <c:idx val="0"/>
              <c:tx>
                <c:rich>
                  <a:bodyPr/>
                  <a:lstStyle/>
                  <a:p>
                    <a:r>
                      <a:rPr lang="en-US" altLang="zh-CN"/>
                      <a:t>1987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4D4-4018-9828-06F32F91B749}"/>
                </c:ext>
              </c:extLst>
            </c:dLbl>
            <c:dLbl>
              <c:idx val="1"/>
              <c:tx>
                <c:rich>
                  <a:bodyPr/>
                  <a:lstStyle/>
                  <a:p>
                    <a:r>
                      <a:rPr lang="en-US" altLang="zh-CN"/>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4D4-4018-9828-06F32F91B749}"/>
                </c:ext>
              </c:extLst>
            </c:dLbl>
            <c:dLbl>
              <c:idx val="2"/>
              <c:tx>
                <c:rich>
                  <a:bodyPr/>
                  <a:lstStyle/>
                  <a:p>
                    <a:r>
                      <a:rPr lang="en-US" altLang="zh-CN"/>
                      <a:t>1997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4D4-4018-9828-06F32F91B749}"/>
                </c:ext>
              </c:extLst>
            </c:dLbl>
            <c:dLbl>
              <c:idx val="3"/>
              <c:layout>
                <c:manualLayout>
                  <c:x val="-2.7777777777778798E-3"/>
                  <c:y val="0"/>
                </c:manualLayout>
              </c:layout>
              <c:tx>
                <c:rich>
                  <a:bodyPr/>
                  <a:lstStyle/>
                  <a:p>
                    <a:r>
                      <a:rPr lang="en-US" altLang="zh-CN"/>
                      <a:t>2002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4D4-4018-9828-06F32F91B749}"/>
                </c:ext>
              </c:extLst>
            </c:dLbl>
            <c:dLbl>
              <c:idx val="4"/>
              <c:tx>
                <c:rich>
                  <a:bodyPr/>
                  <a:lstStyle/>
                  <a:p>
                    <a:r>
                      <a:rPr lang="en-US" altLang="zh-CN"/>
                      <a:t>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4D4-4018-9828-06F32F91B749}"/>
                </c:ext>
              </c:extLst>
            </c:dLbl>
            <c:dLbl>
              <c:idx val="5"/>
              <c:tx>
                <c:rich>
                  <a:bodyPr/>
                  <a:lstStyle/>
                  <a:p>
                    <a:r>
                      <a:rPr lang="en-US" altLang="zh-CN"/>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4D4-4018-9828-06F32F91B749}"/>
                </c:ext>
              </c:extLst>
            </c:dLbl>
            <c:dLbl>
              <c:idx val="6"/>
              <c:tx>
                <c:rich>
                  <a:bodyPr/>
                  <a:lstStyle/>
                  <a:p>
                    <a:r>
                      <a:rPr lang="en-US" altLang="zh-CN"/>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4D4-4018-9828-06F32F91B74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Times New Roman" panose="02020603050405020304" pitchFamily="18"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'[表9 第二产业各行业重心转移（0527）.xlsx]金属矿采选业'!$E$35:$K$35</c:f>
              <c:numCache>
                <c:formatCode>0.00_ </c:formatCode>
                <c:ptCount val="7"/>
                <c:pt idx="0">
                  <c:v>113.05796431396152</c:v>
                </c:pt>
                <c:pt idx="1">
                  <c:v>112.93781552477456</c:v>
                </c:pt>
                <c:pt idx="2">
                  <c:v>113.99878471023308</c:v>
                </c:pt>
                <c:pt idx="3">
                  <c:v>114.26519211747572</c:v>
                </c:pt>
                <c:pt idx="4">
                  <c:v>113.76845161849153</c:v>
                </c:pt>
                <c:pt idx="5">
                  <c:v>113.83543091638042</c:v>
                </c:pt>
                <c:pt idx="6">
                  <c:v>112.52241985387597</c:v>
                </c:pt>
              </c:numCache>
            </c:numRef>
          </c:xVal>
          <c:yVal>
            <c:numRef>
              <c:f>'[表9 第二产业各行业重心转移（0527）.xlsx]金属矿采选业'!$E$36:$K$36</c:f>
              <c:numCache>
                <c:formatCode>0.00_ </c:formatCode>
                <c:ptCount val="7"/>
                <c:pt idx="0">
                  <c:v>32.612882960676309</c:v>
                </c:pt>
                <c:pt idx="1">
                  <c:v>33.260463314222243</c:v>
                </c:pt>
                <c:pt idx="2">
                  <c:v>33.984301336231511</c:v>
                </c:pt>
                <c:pt idx="3">
                  <c:v>32.890999736905933</c:v>
                </c:pt>
                <c:pt idx="4">
                  <c:v>35.038479639332543</c:v>
                </c:pt>
                <c:pt idx="5">
                  <c:v>35.325143018163523</c:v>
                </c:pt>
                <c:pt idx="6">
                  <c:v>33.991318760066186</c:v>
                </c:pt>
              </c:numCache>
            </c:numRef>
          </c:yVal>
          <c:smooth val="1"/>
          <c:extLst>
            <c:ext xmlns:c16="http://schemas.microsoft.com/office/drawing/2014/chart" uri="{C3380CC4-5D6E-409C-BE32-E72D297353CC}">
              <c16:uniqueId val="{00000007-14D4-4018-9828-06F32F91B749}"/>
            </c:ext>
          </c:extLst>
        </c:ser>
        <c:dLbls>
          <c:showLegendKey val="0"/>
          <c:showVal val="0"/>
          <c:showCatName val="0"/>
          <c:showSerName val="0"/>
          <c:showPercent val="0"/>
          <c:showBubbleSize val="0"/>
        </c:dLbls>
        <c:axId val="-1382249952"/>
        <c:axId val="-1382253216"/>
      </c:scatterChart>
      <c:valAx>
        <c:axId val="-1382249952"/>
        <c:scaling>
          <c:orientation val="minMax"/>
          <c:max val="119.5"/>
          <c:min val="111.5"/>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de-DE"/>
          </a:p>
        </c:txPr>
        <c:crossAx val="-1382253216"/>
        <c:crosses val="autoZero"/>
        <c:crossBetween val="midCat"/>
        <c:majorUnit val="2"/>
      </c:valAx>
      <c:valAx>
        <c:axId val="-1382253216"/>
        <c:scaling>
          <c:orientation val="minMax"/>
          <c:max val="42"/>
          <c:min val="32"/>
        </c:scaling>
        <c:delete val="0"/>
        <c:axPos val="l"/>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de-DE"/>
          </a:p>
        </c:txPr>
        <c:crossAx val="-1382249952"/>
        <c:crosses val="autoZero"/>
        <c:crossBetween val="midCat"/>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aseline="0">
          <a:latin typeface="Times New Roman" panose="02020603050405020304" pitchFamily="18" charset="0"/>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7686215284584"/>
          <c:y val="3.4570924903043837E-2"/>
          <c:w val="0.79493626620244939"/>
          <c:h val="0.8833240098719003"/>
        </c:manualLayout>
      </c:layout>
      <c:scatterChart>
        <c:scatterStyle val="smoothMarker"/>
        <c:varyColors val="0"/>
        <c:ser>
          <c:idx val="0"/>
          <c:order val="0"/>
          <c:spPr>
            <a:ln w="15875" cap="rnd">
              <a:solidFill>
                <a:srgbClr val="00B0F0"/>
              </a:solidFill>
              <a:round/>
            </a:ln>
            <a:effectLst/>
          </c:spPr>
          <c:marker>
            <c:symbol val="circle"/>
            <c:size val="4"/>
            <c:spPr>
              <a:solidFill>
                <a:srgbClr val="FF0000"/>
              </a:solidFill>
              <a:ln w="9525">
                <a:solidFill>
                  <a:srgbClr val="FF0000"/>
                </a:solidFill>
              </a:ln>
              <a:effectLst/>
            </c:spPr>
          </c:marker>
          <c:dLbls>
            <c:dLbl>
              <c:idx val="0"/>
              <c:tx>
                <c:rich>
                  <a:bodyPr/>
                  <a:lstStyle/>
                  <a:p>
                    <a:r>
                      <a:rPr lang="en-US" altLang="zh-CN"/>
                      <a:t>1987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863-4408-8688-1A0C9033380D}"/>
                </c:ext>
              </c:extLst>
            </c:dLbl>
            <c:dLbl>
              <c:idx val="1"/>
              <c:tx>
                <c:rich>
                  <a:bodyPr/>
                  <a:lstStyle/>
                  <a:p>
                    <a:r>
                      <a:rPr lang="en-US" altLang="zh-CN"/>
                      <a:t>1992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863-4408-8688-1A0C9033380D}"/>
                </c:ext>
              </c:extLst>
            </c:dLbl>
            <c:dLbl>
              <c:idx val="2"/>
              <c:tx>
                <c:rich>
                  <a:bodyPr/>
                  <a:lstStyle/>
                  <a:p>
                    <a:r>
                      <a:rPr lang="en-US" altLang="zh-CN"/>
                      <a:t>1997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863-4408-8688-1A0C9033380D}"/>
                </c:ext>
              </c:extLst>
            </c:dLbl>
            <c:dLbl>
              <c:idx val="3"/>
              <c:tx>
                <c:rich>
                  <a:bodyPr/>
                  <a:lstStyle/>
                  <a:p>
                    <a:r>
                      <a:rPr lang="en-US" altLang="zh-CN"/>
                      <a:t>2002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863-4408-8688-1A0C9033380D}"/>
                </c:ext>
              </c:extLst>
            </c:dLbl>
            <c:dLbl>
              <c:idx val="4"/>
              <c:tx>
                <c:rich>
                  <a:bodyPr/>
                  <a:lstStyle/>
                  <a:p>
                    <a:r>
                      <a:rPr lang="en-US" altLang="zh-CN"/>
                      <a:t>2007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863-4408-8688-1A0C9033380D}"/>
                </c:ext>
              </c:extLst>
            </c:dLbl>
            <c:dLbl>
              <c:idx val="5"/>
              <c:tx>
                <c:rich>
                  <a:bodyPr/>
                  <a:lstStyle/>
                  <a:p>
                    <a:r>
                      <a:rPr lang="en-US" altLang="zh-CN"/>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863-4408-8688-1A0C9033380D}"/>
                </c:ext>
              </c:extLst>
            </c:dLbl>
            <c:dLbl>
              <c:idx val="6"/>
              <c:tx>
                <c:rich>
                  <a:bodyPr/>
                  <a:lstStyle/>
                  <a:p>
                    <a:r>
                      <a:rPr lang="en-US" altLang="zh-CN"/>
                      <a:t>2017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863-4408-8688-1A0C9033380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Times New Roman" panose="02020603050405020304" pitchFamily="18"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'[表9 第二产业各行业重心转移（0527）.xlsx]非金属矿采选业'!$E$35:$K$35</c:f>
              <c:numCache>
                <c:formatCode>0.00_ </c:formatCode>
                <c:ptCount val="7"/>
                <c:pt idx="0">
                  <c:v>117.60716084306587</c:v>
                </c:pt>
                <c:pt idx="1">
                  <c:v>115.81561106225762</c:v>
                </c:pt>
                <c:pt idx="2">
                  <c:v>115.62999559561875</c:v>
                </c:pt>
                <c:pt idx="3">
                  <c:v>114.38795831864998</c:v>
                </c:pt>
                <c:pt idx="4">
                  <c:v>114.56055496498797</c:v>
                </c:pt>
                <c:pt idx="5">
                  <c:v>113.77332843392333</c:v>
                </c:pt>
                <c:pt idx="6">
                  <c:v>113.3682123344493</c:v>
                </c:pt>
              </c:numCache>
            </c:numRef>
          </c:xVal>
          <c:yVal>
            <c:numRef>
              <c:f>'[表9 第二产业各行业重心转移（0527）.xlsx]非金属矿采选业'!$E$36:$K$36</c:f>
              <c:numCache>
                <c:formatCode>0.00_ </c:formatCode>
                <c:ptCount val="7"/>
                <c:pt idx="0">
                  <c:v>35.296349217868794</c:v>
                </c:pt>
                <c:pt idx="1">
                  <c:v>33.939235353953841</c:v>
                </c:pt>
                <c:pt idx="2">
                  <c:v>32.775155308236627</c:v>
                </c:pt>
                <c:pt idx="3">
                  <c:v>33.045814664889392</c:v>
                </c:pt>
                <c:pt idx="4">
                  <c:v>33.83747398313691</c:v>
                </c:pt>
                <c:pt idx="5">
                  <c:v>34.048028020106436</c:v>
                </c:pt>
                <c:pt idx="6">
                  <c:v>32.754526695033746</c:v>
                </c:pt>
              </c:numCache>
            </c:numRef>
          </c:yVal>
          <c:smooth val="1"/>
          <c:extLst>
            <c:ext xmlns:c16="http://schemas.microsoft.com/office/drawing/2014/chart" uri="{C3380CC4-5D6E-409C-BE32-E72D297353CC}">
              <c16:uniqueId val="{00000007-6863-4408-8688-1A0C9033380D}"/>
            </c:ext>
          </c:extLst>
        </c:ser>
        <c:dLbls>
          <c:showLegendKey val="0"/>
          <c:showVal val="0"/>
          <c:showCatName val="0"/>
          <c:showSerName val="0"/>
          <c:showPercent val="0"/>
          <c:showBubbleSize val="0"/>
        </c:dLbls>
        <c:axId val="-1382249408"/>
        <c:axId val="-1382251584"/>
      </c:scatterChart>
      <c:valAx>
        <c:axId val="-1382249408"/>
        <c:scaling>
          <c:orientation val="minMax"/>
          <c:max val="119.5"/>
          <c:min val="111.5"/>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de-DE"/>
          </a:p>
        </c:txPr>
        <c:crossAx val="-1382251584"/>
        <c:crosses val="autoZero"/>
        <c:crossBetween val="midCat"/>
      </c:valAx>
      <c:valAx>
        <c:axId val="-1382251584"/>
        <c:scaling>
          <c:orientation val="minMax"/>
          <c:max val="42"/>
          <c:min val="32"/>
        </c:scaling>
        <c:delete val="0"/>
        <c:axPos val="l"/>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de-DE"/>
          </a:p>
        </c:txPr>
        <c:crossAx val="-1382249408"/>
        <c:crosses val="autoZero"/>
        <c:crossBetween val="midCat"/>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aseline="0">
          <a:latin typeface="Times New Roman" panose="02020603050405020304" pitchFamily="18"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0.08377</cdr:x>
      <cdr:y>0.05626</cdr:y>
    </cdr:from>
    <cdr:to>
      <cdr:x>0.10113</cdr:x>
      <cdr:y>0.10353</cdr:y>
    </cdr:to>
    <cdr:sp macro="" textlink="">
      <cdr:nvSpPr>
        <cdr:cNvPr id="2" name="等腰三角形 1">
          <a:extLst xmlns:a="http://schemas.openxmlformats.org/drawingml/2006/main">
            <a:ext uri="{FF2B5EF4-FFF2-40B4-BE49-F238E27FC236}">
              <a16:creationId xmlns:a16="http://schemas.microsoft.com/office/drawing/2014/main" id="{DC02FC36-CC56-4C89-8D98-D051F7EF3DA4}"/>
            </a:ext>
          </a:extLst>
        </cdr:cNvPr>
        <cdr:cNvSpPr/>
      </cdr:nvSpPr>
      <cdr:spPr>
        <a:xfrm xmlns:a="http://schemas.openxmlformats.org/drawingml/2006/main">
          <a:off x="441829" y="354036"/>
          <a:ext cx="91571" cy="297463"/>
        </a:xfrm>
        <a:prstGeom xmlns:a="http://schemas.openxmlformats.org/drawingml/2006/main" prst="triangle">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0.08414</cdr:x>
      <cdr:y>0.10353</cdr:y>
    </cdr:from>
    <cdr:to>
      <cdr:x>0.10113</cdr:x>
      <cdr:y>0.1508</cdr:y>
    </cdr:to>
    <cdr:sp macro="" textlink="">
      <cdr:nvSpPr>
        <cdr:cNvPr id="3" name="等腰三角形 2">
          <a:extLst xmlns:a="http://schemas.openxmlformats.org/drawingml/2006/main">
            <a:ext uri="{FF2B5EF4-FFF2-40B4-BE49-F238E27FC236}">
              <a16:creationId xmlns:a16="http://schemas.microsoft.com/office/drawing/2014/main" id="{76D7DA1E-5BD3-4836-8E98-1E7B74006824}"/>
            </a:ext>
          </a:extLst>
        </cdr:cNvPr>
        <cdr:cNvSpPr/>
      </cdr:nvSpPr>
      <cdr:spPr>
        <a:xfrm xmlns:a="http://schemas.openxmlformats.org/drawingml/2006/main" rot="10800000">
          <a:off x="443780" y="651498"/>
          <a:ext cx="89620" cy="297463"/>
        </a:xfrm>
        <a:prstGeom xmlns:a="http://schemas.openxmlformats.org/drawingml/2006/main" prst="triangl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dr:relSizeAnchor xmlns:cdr="http://schemas.openxmlformats.org/drawingml/2006/chartDrawing">
    <cdr:from>
      <cdr:x>0.07056</cdr:x>
      <cdr:y>0.00064</cdr:y>
    </cdr:from>
    <cdr:to>
      <cdr:x>0.10596</cdr:x>
      <cdr:y>0.04139</cdr:y>
    </cdr:to>
    <cdr:sp macro="" textlink="">
      <cdr:nvSpPr>
        <cdr:cNvPr id="4" name="文本框 3">
          <a:extLst xmlns:a="http://schemas.openxmlformats.org/drawingml/2006/main">
            <a:ext uri="{FF2B5EF4-FFF2-40B4-BE49-F238E27FC236}">
              <a16:creationId xmlns:a16="http://schemas.microsoft.com/office/drawing/2014/main" id="{BBD3672F-BC44-44D7-BDA5-DF8AE5A3AA0B}"/>
            </a:ext>
          </a:extLst>
        </cdr:cNvPr>
        <cdr:cNvSpPr txBox="1"/>
      </cdr:nvSpPr>
      <cdr:spPr>
        <a:xfrm xmlns:a="http://schemas.openxmlformats.org/drawingml/2006/main">
          <a:off x="574130" y="3434"/>
          <a:ext cx="288032" cy="217129"/>
        </a:xfrm>
        <a:prstGeom xmlns:a="http://schemas.openxmlformats.org/drawingml/2006/main" prst="rect">
          <a:avLst/>
        </a:prstGeom>
        <a:ln xmlns:a="http://schemas.openxmlformats.org/drawingml/2006/main">
          <a:solidFill>
            <a:schemeClr val="bg1"/>
          </a:solidFill>
        </a:ln>
      </cdr:spPr>
      <cdr:txBody>
        <a:bodyPr xmlns:a="http://schemas.openxmlformats.org/drawingml/2006/main" vertOverflow="clip" wrap="square" rtlCol="0"/>
        <a:lstStyle xmlns:a="http://schemas.openxmlformats.org/drawingml/2006/main"/>
        <a:p xmlns:a="http://schemas.openxmlformats.org/drawingml/2006/main">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N</a:t>
          </a:r>
        </a:p>
      </cdr:txBody>
    </cdr:sp>
  </cdr:relSizeAnchor>
</c:userShapes>
</file>

<file path=ppt/drawings/drawing2.xml><?xml version="1.0" encoding="utf-8"?>
<c:userShapes xmlns:c="http://schemas.openxmlformats.org/drawingml/2006/chart">
  <cdr:relSizeAnchor xmlns:cdr="http://schemas.openxmlformats.org/drawingml/2006/chartDrawing">
    <cdr:from>
      <cdr:x>0.09631</cdr:x>
      <cdr:y>0.07266</cdr:y>
    </cdr:from>
    <cdr:to>
      <cdr:x>0.10498</cdr:x>
      <cdr:y>0.13078</cdr:y>
    </cdr:to>
    <cdr:sp macro="" textlink="">
      <cdr:nvSpPr>
        <cdr:cNvPr id="2" name="等腰三角形 1">
          <a:extLst xmlns:a="http://schemas.openxmlformats.org/drawingml/2006/main">
            <a:ext uri="{FF2B5EF4-FFF2-40B4-BE49-F238E27FC236}">
              <a16:creationId xmlns:a16="http://schemas.microsoft.com/office/drawing/2014/main" id="{A8D9AFD9-080F-40F9-911E-577817B68AAA}"/>
            </a:ext>
          </a:extLst>
        </cdr:cNvPr>
        <cdr:cNvSpPr/>
      </cdr:nvSpPr>
      <cdr:spPr>
        <a:xfrm xmlns:a="http://schemas.openxmlformats.org/drawingml/2006/main">
          <a:off x="507969" y="250480"/>
          <a:ext cx="45719" cy="200370"/>
        </a:xfrm>
        <a:prstGeom xmlns:a="http://schemas.openxmlformats.org/drawingml/2006/main" prst="triangle">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0.09631</cdr:x>
      <cdr:y>0.13132</cdr:y>
    </cdr:from>
    <cdr:to>
      <cdr:x>0.10498</cdr:x>
      <cdr:y>0.18972</cdr:y>
    </cdr:to>
    <cdr:sp macro="" textlink="">
      <cdr:nvSpPr>
        <cdr:cNvPr id="3" name="等腰三角形 2">
          <a:extLst xmlns:a="http://schemas.openxmlformats.org/drawingml/2006/main">
            <a:ext uri="{FF2B5EF4-FFF2-40B4-BE49-F238E27FC236}">
              <a16:creationId xmlns:a16="http://schemas.microsoft.com/office/drawing/2014/main" id="{42412F4F-EBAB-4A25-85F1-A2B0E994C2C9}"/>
            </a:ext>
          </a:extLst>
        </cdr:cNvPr>
        <cdr:cNvSpPr/>
      </cdr:nvSpPr>
      <cdr:spPr>
        <a:xfrm xmlns:a="http://schemas.openxmlformats.org/drawingml/2006/main" rot="10800000">
          <a:off x="507968" y="452724"/>
          <a:ext cx="45719" cy="201325"/>
        </a:xfrm>
        <a:prstGeom xmlns:a="http://schemas.openxmlformats.org/drawingml/2006/main" prst="triangl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dr:relSizeAnchor xmlns:cdr="http://schemas.openxmlformats.org/drawingml/2006/chartDrawing">
    <cdr:from>
      <cdr:x>0.10544</cdr:x>
      <cdr:y>0.02702</cdr:y>
    </cdr:from>
    <cdr:to>
      <cdr:x>0.2038</cdr:x>
      <cdr:y>0.17764</cdr:y>
    </cdr:to>
    <cdr:sp macro="" textlink="">
      <cdr:nvSpPr>
        <cdr:cNvPr id="4" name="文本框 3">
          <a:extLst xmlns:a="http://schemas.openxmlformats.org/drawingml/2006/main">
            <a:ext uri="{FF2B5EF4-FFF2-40B4-BE49-F238E27FC236}">
              <a16:creationId xmlns:a16="http://schemas.microsoft.com/office/drawing/2014/main" id="{72CF6BE4-DBD6-472A-8845-4A316E5BA209}"/>
            </a:ext>
          </a:extLst>
        </cdr:cNvPr>
        <cdr:cNvSpPr txBox="1"/>
      </cdr:nvSpPr>
      <cdr:spPr>
        <a:xfrm xmlns:a="http://schemas.openxmlformats.org/drawingml/2006/main">
          <a:off x="797818" y="138153"/>
          <a:ext cx="744248" cy="7700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0.08641</cdr:x>
      <cdr:y>0.02577</cdr:y>
    </cdr:from>
    <cdr:to>
      <cdr:x>0.1386</cdr:x>
      <cdr:y>0.09839</cdr:y>
    </cdr:to>
    <cdr:sp macro="" textlink="">
      <cdr:nvSpPr>
        <cdr:cNvPr id="5" name="文本框 4">
          <a:extLst xmlns:a="http://schemas.openxmlformats.org/drawingml/2006/main">
            <a:ext uri="{FF2B5EF4-FFF2-40B4-BE49-F238E27FC236}">
              <a16:creationId xmlns:a16="http://schemas.microsoft.com/office/drawing/2014/main" id="{03615261-C750-4038-A057-5E5B1D623C5D}"/>
            </a:ext>
          </a:extLst>
        </cdr:cNvPr>
        <cdr:cNvSpPr txBox="1"/>
      </cdr:nvSpPr>
      <cdr:spPr>
        <a:xfrm xmlns:a="http://schemas.openxmlformats.org/drawingml/2006/main">
          <a:off x="653802" y="131740"/>
          <a:ext cx="394899" cy="371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N</a:t>
          </a:r>
          <a:endParaRPr lang="zh-CN" altLang="en-US" sz="1400" b="1" dirty="0">
            <a:latin typeface="Times New Roman" panose="02020603050405020304" pitchFamily="18" charset="0"/>
            <a:ea typeface="黑体" panose="02010609060101010101" pitchFamily="49" charset="-122"/>
            <a:cs typeface="Times New Roman" panose="02020603050405020304" pitchFamily="18" charset="0"/>
          </a:endParaRPr>
        </a:p>
      </cdr:txBody>
    </cdr:sp>
  </cdr:relSizeAnchor>
  <cdr:relSizeAnchor xmlns:cdr="http://schemas.openxmlformats.org/drawingml/2006/chartDrawing">
    <cdr:from>
      <cdr:x>0.5</cdr:x>
      <cdr:y>0.74648</cdr:y>
    </cdr:from>
    <cdr:to>
      <cdr:x>0.99637</cdr:x>
      <cdr:y>0.8975</cdr:y>
    </cdr:to>
    <cdr:pic>
      <cdr:nvPicPr>
        <cdr:cNvPr id="6" name="chart">
          <a:extLst xmlns:a="http://schemas.openxmlformats.org/drawingml/2006/main">
            <a:ext uri="{FF2B5EF4-FFF2-40B4-BE49-F238E27FC236}">
              <a16:creationId xmlns:a16="http://schemas.microsoft.com/office/drawing/2014/main" id="{D80D56F0-0B98-42CB-A832-F9A93370C02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783285" y="3816424"/>
          <a:ext cx="3755851" cy="77211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0.09631</cdr:x>
      <cdr:y>0.07266</cdr:y>
    </cdr:from>
    <cdr:to>
      <cdr:x>0.10498</cdr:x>
      <cdr:y>0.13078</cdr:y>
    </cdr:to>
    <cdr:sp macro="" textlink="">
      <cdr:nvSpPr>
        <cdr:cNvPr id="2" name="等腰三角形 1">
          <a:extLst xmlns:a="http://schemas.openxmlformats.org/drawingml/2006/main">
            <a:ext uri="{FF2B5EF4-FFF2-40B4-BE49-F238E27FC236}">
              <a16:creationId xmlns:a16="http://schemas.microsoft.com/office/drawing/2014/main" id="{A8D9AFD9-080F-40F9-911E-577817B68AAA}"/>
            </a:ext>
          </a:extLst>
        </cdr:cNvPr>
        <cdr:cNvSpPr/>
      </cdr:nvSpPr>
      <cdr:spPr>
        <a:xfrm xmlns:a="http://schemas.openxmlformats.org/drawingml/2006/main">
          <a:off x="507969" y="250480"/>
          <a:ext cx="45719" cy="200370"/>
        </a:xfrm>
        <a:prstGeom xmlns:a="http://schemas.openxmlformats.org/drawingml/2006/main" prst="triangle">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0.09631</cdr:x>
      <cdr:y>0.13132</cdr:y>
    </cdr:from>
    <cdr:to>
      <cdr:x>0.10498</cdr:x>
      <cdr:y>0.18972</cdr:y>
    </cdr:to>
    <cdr:sp macro="" textlink="">
      <cdr:nvSpPr>
        <cdr:cNvPr id="3" name="等腰三角形 2">
          <a:extLst xmlns:a="http://schemas.openxmlformats.org/drawingml/2006/main">
            <a:ext uri="{FF2B5EF4-FFF2-40B4-BE49-F238E27FC236}">
              <a16:creationId xmlns:a16="http://schemas.microsoft.com/office/drawing/2014/main" id="{42412F4F-EBAB-4A25-85F1-A2B0E994C2C9}"/>
            </a:ext>
          </a:extLst>
        </cdr:cNvPr>
        <cdr:cNvSpPr/>
      </cdr:nvSpPr>
      <cdr:spPr>
        <a:xfrm xmlns:a="http://schemas.openxmlformats.org/drawingml/2006/main" rot="10800000">
          <a:off x="507968" y="452724"/>
          <a:ext cx="45719" cy="201325"/>
        </a:xfrm>
        <a:prstGeom xmlns:a="http://schemas.openxmlformats.org/drawingml/2006/main" prst="triangl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dr:relSizeAnchor xmlns:cdr="http://schemas.openxmlformats.org/drawingml/2006/chartDrawing">
    <cdr:from>
      <cdr:x>0.10544</cdr:x>
      <cdr:y>0.02702</cdr:y>
    </cdr:from>
    <cdr:to>
      <cdr:x>0.2038</cdr:x>
      <cdr:y>0.17764</cdr:y>
    </cdr:to>
    <cdr:sp macro="" textlink="">
      <cdr:nvSpPr>
        <cdr:cNvPr id="4" name="文本框 3">
          <a:extLst xmlns:a="http://schemas.openxmlformats.org/drawingml/2006/main">
            <a:ext uri="{FF2B5EF4-FFF2-40B4-BE49-F238E27FC236}">
              <a16:creationId xmlns:a16="http://schemas.microsoft.com/office/drawing/2014/main" id="{72CF6BE4-DBD6-472A-8845-4A316E5BA209}"/>
            </a:ext>
          </a:extLst>
        </cdr:cNvPr>
        <cdr:cNvSpPr txBox="1"/>
      </cdr:nvSpPr>
      <cdr:spPr>
        <a:xfrm xmlns:a="http://schemas.openxmlformats.org/drawingml/2006/main">
          <a:off x="797818" y="138153"/>
          <a:ext cx="744248" cy="7700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0.08641</cdr:x>
      <cdr:y>0.02577</cdr:y>
    </cdr:from>
    <cdr:to>
      <cdr:x>0.1386</cdr:x>
      <cdr:y>0.09839</cdr:y>
    </cdr:to>
    <cdr:sp macro="" textlink="">
      <cdr:nvSpPr>
        <cdr:cNvPr id="5" name="文本框 4">
          <a:extLst xmlns:a="http://schemas.openxmlformats.org/drawingml/2006/main">
            <a:ext uri="{FF2B5EF4-FFF2-40B4-BE49-F238E27FC236}">
              <a16:creationId xmlns:a16="http://schemas.microsoft.com/office/drawing/2014/main" id="{03615261-C750-4038-A057-5E5B1D623C5D}"/>
            </a:ext>
          </a:extLst>
        </cdr:cNvPr>
        <cdr:cNvSpPr txBox="1"/>
      </cdr:nvSpPr>
      <cdr:spPr>
        <a:xfrm xmlns:a="http://schemas.openxmlformats.org/drawingml/2006/main">
          <a:off x="653802" y="131740"/>
          <a:ext cx="394899" cy="371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400" dirty="0">
              <a:latin typeface="黑体" panose="02010609060101010101" pitchFamily="49" charset="-122"/>
              <a:ea typeface="黑体" panose="02010609060101010101" pitchFamily="49" charset="-122"/>
            </a:rPr>
            <a:t>北</a:t>
          </a:r>
        </a:p>
      </cdr:txBody>
    </cdr:sp>
  </cdr:relSizeAnchor>
  <cdr:relSizeAnchor xmlns:cdr="http://schemas.openxmlformats.org/drawingml/2006/chartDrawing">
    <cdr:from>
      <cdr:x>0.56878</cdr:x>
      <cdr:y>0.78557</cdr:y>
    </cdr:from>
    <cdr:to>
      <cdr:x>0.99647</cdr:x>
      <cdr:y>0.91233</cdr:y>
    </cdr:to>
    <cdr:pic>
      <cdr:nvPicPr>
        <cdr:cNvPr id="6" name="chart">
          <a:extLst xmlns:a="http://schemas.openxmlformats.org/drawingml/2006/main">
            <a:ext uri="{FF2B5EF4-FFF2-40B4-BE49-F238E27FC236}">
              <a16:creationId xmlns:a16="http://schemas.microsoft.com/office/drawing/2014/main" id="{7083CC8B-2F8F-4890-9A2F-E27764C9B29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03679" y="4016280"/>
          <a:ext cx="3236201" cy="648072"/>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0.09631</cdr:x>
      <cdr:y>0.07266</cdr:y>
    </cdr:from>
    <cdr:to>
      <cdr:x>0.10498</cdr:x>
      <cdr:y>0.13078</cdr:y>
    </cdr:to>
    <cdr:sp macro="" textlink="">
      <cdr:nvSpPr>
        <cdr:cNvPr id="2" name="等腰三角形 1">
          <a:extLst xmlns:a="http://schemas.openxmlformats.org/drawingml/2006/main">
            <a:ext uri="{FF2B5EF4-FFF2-40B4-BE49-F238E27FC236}">
              <a16:creationId xmlns:a16="http://schemas.microsoft.com/office/drawing/2014/main" id="{A8D9AFD9-080F-40F9-911E-577817B68AAA}"/>
            </a:ext>
          </a:extLst>
        </cdr:cNvPr>
        <cdr:cNvSpPr/>
      </cdr:nvSpPr>
      <cdr:spPr>
        <a:xfrm xmlns:a="http://schemas.openxmlformats.org/drawingml/2006/main">
          <a:off x="507969" y="250480"/>
          <a:ext cx="45719" cy="200370"/>
        </a:xfrm>
        <a:prstGeom xmlns:a="http://schemas.openxmlformats.org/drawingml/2006/main" prst="triangle">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0.09631</cdr:x>
      <cdr:y>0.13132</cdr:y>
    </cdr:from>
    <cdr:to>
      <cdr:x>0.10498</cdr:x>
      <cdr:y>0.18972</cdr:y>
    </cdr:to>
    <cdr:sp macro="" textlink="">
      <cdr:nvSpPr>
        <cdr:cNvPr id="3" name="等腰三角形 2">
          <a:extLst xmlns:a="http://schemas.openxmlformats.org/drawingml/2006/main">
            <a:ext uri="{FF2B5EF4-FFF2-40B4-BE49-F238E27FC236}">
              <a16:creationId xmlns:a16="http://schemas.microsoft.com/office/drawing/2014/main" id="{42412F4F-EBAB-4A25-85F1-A2B0E994C2C9}"/>
            </a:ext>
          </a:extLst>
        </cdr:cNvPr>
        <cdr:cNvSpPr/>
      </cdr:nvSpPr>
      <cdr:spPr>
        <a:xfrm xmlns:a="http://schemas.openxmlformats.org/drawingml/2006/main" rot="10800000">
          <a:off x="507968" y="452724"/>
          <a:ext cx="45719" cy="201325"/>
        </a:xfrm>
        <a:prstGeom xmlns:a="http://schemas.openxmlformats.org/drawingml/2006/main" prst="triangl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dr:relSizeAnchor xmlns:cdr="http://schemas.openxmlformats.org/drawingml/2006/chartDrawing">
    <cdr:from>
      <cdr:x>0.10544</cdr:x>
      <cdr:y>0.02702</cdr:y>
    </cdr:from>
    <cdr:to>
      <cdr:x>0.2038</cdr:x>
      <cdr:y>0.17764</cdr:y>
    </cdr:to>
    <cdr:sp macro="" textlink="">
      <cdr:nvSpPr>
        <cdr:cNvPr id="4" name="文本框 3">
          <a:extLst xmlns:a="http://schemas.openxmlformats.org/drawingml/2006/main">
            <a:ext uri="{FF2B5EF4-FFF2-40B4-BE49-F238E27FC236}">
              <a16:creationId xmlns:a16="http://schemas.microsoft.com/office/drawing/2014/main" id="{72CF6BE4-DBD6-472A-8845-4A316E5BA209}"/>
            </a:ext>
          </a:extLst>
        </cdr:cNvPr>
        <cdr:cNvSpPr txBox="1"/>
      </cdr:nvSpPr>
      <cdr:spPr>
        <a:xfrm xmlns:a="http://schemas.openxmlformats.org/drawingml/2006/main">
          <a:off x="797818" y="138153"/>
          <a:ext cx="744248" cy="7700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0.08641</cdr:x>
      <cdr:y>0.02577</cdr:y>
    </cdr:from>
    <cdr:to>
      <cdr:x>0.1386</cdr:x>
      <cdr:y>0.09839</cdr:y>
    </cdr:to>
    <cdr:sp macro="" textlink="">
      <cdr:nvSpPr>
        <cdr:cNvPr id="5" name="文本框 4">
          <a:extLst xmlns:a="http://schemas.openxmlformats.org/drawingml/2006/main">
            <a:ext uri="{FF2B5EF4-FFF2-40B4-BE49-F238E27FC236}">
              <a16:creationId xmlns:a16="http://schemas.microsoft.com/office/drawing/2014/main" id="{03615261-C750-4038-A057-5E5B1D623C5D}"/>
            </a:ext>
          </a:extLst>
        </cdr:cNvPr>
        <cdr:cNvSpPr txBox="1"/>
      </cdr:nvSpPr>
      <cdr:spPr>
        <a:xfrm xmlns:a="http://schemas.openxmlformats.org/drawingml/2006/main">
          <a:off x="653802" y="131740"/>
          <a:ext cx="394899" cy="371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400" dirty="0">
              <a:latin typeface="黑体" panose="02010609060101010101" pitchFamily="49" charset="-122"/>
              <a:ea typeface="黑体" panose="02010609060101010101" pitchFamily="49" charset="-122"/>
            </a:rPr>
            <a:t>北</a:t>
          </a:r>
        </a:p>
      </cdr:txBody>
    </cdr:sp>
  </cdr:relSizeAnchor>
  <cdr:relSizeAnchor xmlns:cdr="http://schemas.openxmlformats.org/drawingml/2006/chartDrawing">
    <cdr:from>
      <cdr:x>0.53012</cdr:x>
      <cdr:y>0.76446</cdr:y>
    </cdr:from>
    <cdr:to>
      <cdr:x>0.9774</cdr:x>
      <cdr:y>0.89886</cdr:y>
    </cdr:to>
    <cdr:pic>
      <cdr:nvPicPr>
        <cdr:cNvPr id="6" name="chart">
          <a:extLst xmlns:a="http://schemas.openxmlformats.org/drawingml/2006/main">
            <a:ext uri="{FF2B5EF4-FFF2-40B4-BE49-F238E27FC236}">
              <a16:creationId xmlns:a16="http://schemas.microsoft.com/office/drawing/2014/main" id="{C4C3E7FB-5494-4314-979D-847BD9DA14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11217" y="3908358"/>
          <a:ext cx="3384377" cy="687149"/>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0.55</cdr:x>
      <cdr:y>0.15437</cdr:y>
    </cdr:from>
    <cdr:to>
      <cdr:x>0.69818</cdr:x>
      <cdr:y>0.26503</cdr:y>
    </cdr:to>
    <cdr:sp macro="" textlink="">
      <cdr:nvSpPr>
        <cdr:cNvPr id="2" name="任意多边形: 形状 1">
          <a:extLst xmlns:a="http://schemas.openxmlformats.org/drawingml/2006/main">
            <a:ext uri="{FF2B5EF4-FFF2-40B4-BE49-F238E27FC236}">
              <a16:creationId xmlns:a16="http://schemas.microsoft.com/office/drawing/2014/main" id="{7A4A4C83-C65F-4B74-8C0B-5B9C3F236C27}"/>
            </a:ext>
          </a:extLst>
        </cdr:cNvPr>
        <cdr:cNvSpPr/>
      </cdr:nvSpPr>
      <cdr:spPr>
        <a:xfrm xmlns:a="http://schemas.openxmlformats.org/drawingml/2006/main">
          <a:off x="3841750" y="717550"/>
          <a:ext cx="1035050" cy="514350"/>
        </a:xfrm>
        <a:custGeom xmlns:a="http://schemas.openxmlformats.org/drawingml/2006/main">
          <a:avLst/>
          <a:gdLst>
            <a:gd name="connsiteX0" fmla="*/ 1035050 w 1035050"/>
            <a:gd name="connsiteY0" fmla="*/ 0 h 514350"/>
            <a:gd name="connsiteX1" fmla="*/ 488950 w 1035050"/>
            <a:gd name="connsiteY1" fmla="*/ 311150 h 514350"/>
            <a:gd name="connsiteX2" fmla="*/ 0 w 1035050"/>
            <a:gd name="connsiteY2" fmla="*/ 514350 h 514350"/>
          </a:gdLst>
          <a:ahLst/>
          <a:cxnLst>
            <a:cxn ang="0">
              <a:pos x="connsiteX0" y="connsiteY0"/>
            </a:cxn>
            <a:cxn ang="0">
              <a:pos x="connsiteX1" y="connsiteY1"/>
            </a:cxn>
            <a:cxn ang="0">
              <a:pos x="connsiteX2" y="connsiteY2"/>
            </a:cxn>
          </a:cxnLst>
          <a:rect l="l" t="t" r="r" b="b"/>
          <a:pathLst>
            <a:path w="1035050" h="514350">
              <a:moveTo>
                <a:pt x="1035050" y="0"/>
              </a:moveTo>
              <a:cubicBezTo>
                <a:pt x="848254" y="112712"/>
                <a:pt x="661458" y="225425"/>
                <a:pt x="488950" y="311150"/>
              </a:cubicBezTo>
              <a:cubicBezTo>
                <a:pt x="316442" y="396875"/>
                <a:pt x="158221" y="455612"/>
                <a:pt x="0" y="514350"/>
              </a:cubicBezTo>
            </a:path>
          </a:pathLst>
        </a:cu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solidFill>
              <a:schemeClr val="tx1">
                <a:lumMod val="75000"/>
                <a:lumOff val="25000"/>
              </a:schemeClr>
            </a:solidFill>
          </a:endParaRPr>
        </a:p>
      </cdr:txBody>
    </cdr:sp>
  </cdr:relSizeAnchor>
  <cdr:relSizeAnchor xmlns:cdr="http://schemas.openxmlformats.org/drawingml/2006/chartDrawing">
    <cdr:from>
      <cdr:x>0.53871</cdr:x>
      <cdr:y>0.26503</cdr:y>
    </cdr:from>
    <cdr:to>
      <cdr:x>0.56319</cdr:x>
      <cdr:y>0.34423</cdr:y>
    </cdr:to>
    <cdr:sp macro="" textlink="">
      <cdr:nvSpPr>
        <cdr:cNvPr id="3" name="任意多边形: 形状 2">
          <a:extLst xmlns:a="http://schemas.openxmlformats.org/drawingml/2006/main">
            <a:ext uri="{FF2B5EF4-FFF2-40B4-BE49-F238E27FC236}">
              <a16:creationId xmlns:a16="http://schemas.microsoft.com/office/drawing/2014/main" id="{515E420A-D9B5-423A-906A-D14880394D15}"/>
            </a:ext>
          </a:extLst>
        </cdr:cNvPr>
        <cdr:cNvSpPr/>
      </cdr:nvSpPr>
      <cdr:spPr>
        <a:xfrm xmlns:a="http://schemas.openxmlformats.org/drawingml/2006/main">
          <a:off x="3862657" y="1275141"/>
          <a:ext cx="175521" cy="381043"/>
        </a:xfrm>
        <a:custGeom xmlns:a="http://schemas.openxmlformats.org/drawingml/2006/main">
          <a:avLst/>
          <a:gdLst>
            <a:gd name="connsiteX0" fmla="*/ 85243 w 85243"/>
            <a:gd name="connsiteY0" fmla="*/ 0 h 342900"/>
            <a:gd name="connsiteX1" fmla="*/ 2693 w 85243"/>
            <a:gd name="connsiteY1" fmla="*/ 190500 h 342900"/>
            <a:gd name="connsiteX2" fmla="*/ 28093 w 85243"/>
            <a:gd name="connsiteY2" fmla="*/ 342900 h 342900"/>
          </a:gdLst>
          <a:ahLst/>
          <a:cxnLst>
            <a:cxn ang="0">
              <a:pos x="connsiteX0" y="connsiteY0"/>
            </a:cxn>
            <a:cxn ang="0">
              <a:pos x="connsiteX1" y="connsiteY1"/>
            </a:cxn>
            <a:cxn ang="0">
              <a:pos x="connsiteX2" y="connsiteY2"/>
            </a:cxn>
          </a:cxnLst>
          <a:rect l="l" t="t" r="r" b="b"/>
          <a:pathLst>
            <a:path w="85243" h="342900">
              <a:moveTo>
                <a:pt x="85243" y="0"/>
              </a:moveTo>
              <a:cubicBezTo>
                <a:pt x="48730" y="66675"/>
                <a:pt x="12218" y="133350"/>
                <a:pt x="2693" y="190500"/>
              </a:cubicBezTo>
              <a:cubicBezTo>
                <a:pt x="-6832" y="247650"/>
                <a:pt x="10630" y="295275"/>
                <a:pt x="28093" y="342900"/>
              </a:cubicBezTo>
            </a:path>
          </a:pathLst>
        </a:cu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0.43455</cdr:x>
      <cdr:y>0.34423</cdr:y>
    </cdr:from>
    <cdr:to>
      <cdr:x>0.55315</cdr:x>
      <cdr:y>0.40301</cdr:y>
    </cdr:to>
    <cdr:sp macro="" textlink="">
      <cdr:nvSpPr>
        <cdr:cNvPr id="4" name="任意多边形: 形状 3">
          <a:extLst xmlns:a="http://schemas.openxmlformats.org/drawingml/2006/main">
            <a:ext uri="{FF2B5EF4-FFF2-40B4-BE49-F238E27FC236}">
              <a16:creationId xmlns:a16="http://schemas.microsoft.com/office/drawing/2014/main" id="{5F8791BF-5627-495C-AB07-99CB54C1BA5D}"/>
            </a:ext>
          </a:extLst>
        </cdr:cNvPr>
        <cdr:cNvSpPr/>
      </cdr:nvSpPr>
      <cdr:spPr>
        <a:xfrm xmlns:a="http://schemas.openxmlformats.org/drawingml/2006/main">
          <a:off x="3115810" y="1656184"/>
          <a:ext cx="850360" cy="282821"/>
        </a:xfrm>
        <a:custGeom xmlns:a="http://schemas.openxmlformats.org/drawingml/2006/main">
          <a:avLst/>
          <a:gdLst>
            <a:gd name="connsiteX0" fmla="*/ 742950 w 742950"/>
            <a:gd name="connsiteY0" fmla="*/ 0 h 285750"/>
            <a:gd name="connsiteX1" fmla="*/ 425450 w 742950"/>
            <a:gd name="connsiteY1" fmla="*/ 196850 h 285750"/>
            <a:gd name="connsiteX2" fmla="*/ 0 w 742950"/>
            <a:gd name="connsiteY2" fmla="*/ 285750 h 285750"/>
          </a:gdLst>
          <a:ahLst/>
          <a:cxnLst>
            <a:cxn ang="0">
              <a:pos x="connsiteX0" y="connsiteY0"/>
            </a:cxn>
            <a:cxn ang="0">
              <a:pos x="connsiteX1" y="connsiteY1"/>
            </a:cxn>
            <a:cxn ang="0">
              <a:pos x="connsiteX2" y="connsiteY2"/>
            </a:cxn>
          </a:cxnLst>
          <a:rect l="l" t="t" r="r" b="b"/>
          <a:pathLst>
            <a:path w="742950" h="285750">
              <a:moveTo>
                <a:pt x="742950" y="0"/>
              </a:moveTo>
              <a:cubicBezTo>
                <a:pt x="646112" y="74612"/>
                <a:pt x="549275" y="149225"/>
                <a:pt x="425450" y="196850"/>
              </a:cubicBezTo>
              <a:cubicBezTo>
                <a:pt x="301625" y="244475"/>
                <a:pt x="150812" y="265112"/>
                <a:pt x="0" y="285750"/>
              </a:cubicBezTo>
            </a:path>
          </a:pathLst>
        </a:cu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0.42259</cdr:x>
      <cdr:y>0.37416</cdr:y>
    </cdr:from>
    <cdr:to>
      <cdr:x>0.44268</cdr:x>
      <cdr:y>0.40409</cdr:y>
    </cdr:to>
    <cdr:sp macro="" textlink="">
      <cdr:nvSpPr>
        <cdr:cNvPr id="5" name="任意多边形: 形状 4">
          <a:extLst xmlns:a="http://schemas.openxmlformats.org/drawingml/2006/main">
            <a:ext uri="{FF2B5EF4-FFF2-40B4-BE49-F238E27FC236}">
              <a16:creationId xmlns:a16="http://schemas.microsoft.com/office/drawing/2014/main" id="{170290CD-FC13-403E-8070-6D75C4AD18DE}"/>
            </a:ext>
          </a:extLst>
        </cdr:cNvPr>
        <cdr:cNvSpPr/>
      </cdr:nvSpPr>
      <cdr:spPr>
        <a:xfrm xmlns:a="http://schemas.openxmlformats.org/drawingml/2006/main">
          <a:off x="3030066" y="1800200"/>
          <a:ext cx="144016" cy="144016"/>
        </a:xfrm>
        <a:custGeom xmlns:a="http://schemas.openxmlformats.org/drawingml/2006/main">
          <a:avLst/>
          <a:gdLst>
            <a:gd name="connsiteX0" fmla="*/ 168191 w 168191"/>
            <a:gd name="connsiteY0" fmla="*/ 114300 h 114300"/>
            <a:gd name="connsiteX1" fmla="*/ 22141 w 168191"/>
            <a:gd name="connsiteY1" fmla="*/ 69850 h 114300"/>
            <a:gd name="connsiteX2" fmla="*/ 3091 w 168191"/>
            <a:gd name="connsiteY2" fmla="*/ 0 h 114300"/>
          </a:gdLst>
          <a:ahLst/>
          <a:cxnLst>
            <a:cxn ang="0">
              <a:pos x="connsiteX0" y="connsiteY0"/>
            </a:cxn>
            <a:cxn ang="0">
              <a:pos x="connsiteX1" y="connsiteY1"/>
            </a:cxn>
            <a:cxn ang="0">
              <a:pos x="connsiteX2" y="connsiteY2"/>
            </a:cxn>
          </a:cxnLst>
          <a:rect l="l" t="t" r="r" b="b"/>
          <a:pathLst>
            <a:path w="168191" h="114300">
              <a:moveTo>
                <a:pt x="168191" y="114300"/>
              </a:moveTo>
              <a:cubicBezTo>
                <a:pt x="108924" y="101600"/>
                <a:pt x="49658" y="88900"/>
                <a:pt x="22141" y="69850"/>
              </a:cubicBezTo>
              <a:cubicBezTo>
                <a:pt x="-5376" y="50800"/>
                <a:pt x="-1143" y="25400"/>
                <a:pt x="3091" y="0"/>
              </a:cubicBezTo>
            </a:path>
          </a:pathLst>
        </a:cu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0.31212</cdr:x>
      <cdr:y>0.37416</cdr:y>
    </cdr:from>
    <cdr:to>
      <cdr:x>0.42259</cdr:x>
      <cdr:y>0.40409</cdr:y>
    </cdr:to>
    <cdr:sp macro="" textlink="">
      <cdr:nvSpPr>
        <cdr:cNvPr id="6" name="任意多边形: 形状 5">
          <a:extLst xmlns:a="http://schemas.openxmlformats.org/drawingml/2006/main">
            <a:ext uri="{FF2B5EF4-FFF2-40B4-BE49-F238E27FC236}">
              <a16:creationId xmlns:a16="http://schemas.microsoft.com/office/drawing/2014/main" id="{182527D9-E656-4D14-83A1-FB51DDBB7626}"/>
            </a:ext>
          </a:extLst>
        </cdr:cNvPr>
        <cdr:cNvSpPr/>
      </cdr:nvSpPr>
      <cdr:spPr>
        <a:xfrm xmlns:a="http://schemas.openxmlformats.org/drawingml/2006/main">
          <a:off x="2237978" y="1800200"/>
          <a:ext cx="792088" cy="144016"/>
        </a:xfrm>
        <a:custGeom xmlns:a="http://schemas.openxmlformats.org/drawingml/2006/main">
          <a:avLst/>
          <a:gdLst>
            <a:gd name="connsiteX0" fmla="*/ 762000 w 762000"/>
            <a:gd name="connsiteY0" fmla="*/ 47964 h 130514"/>
            <a:gd name="connsiteX1" fmla="*/ 393700 w 762000"/>
            <a:gd name="connsiteY1" fmla="*/ 3514 h 130514"/>
            <a:gd name="connsiteX2" fmla="*/ 0 w 762000"/>
            <a:gd name="connsiteY2" fmla="*/ 130514 h 130514"/>
          </a:gdLst>
          <a:ahLst/>
          <a:cxnLst>
            <a:cxn ang="0">
              <a:pos x="connsiteX0" y="connsiteY0"/>
            </a:cxn>
            <a:cxn ang="0">
              <a:pos x="connsiteX1" y="connsiteY1"/>
            </a:cxn>
            <a:cxn ang="0">
              <a:pos x="connsiteX2" y="connsiteY2"/>
            </a:cxn>
          </a:cxnLst>
          <a:rect l="l" t="t" r="r" b="b"/>
          <a:pathLst>
            <a:path w="762000" h="130514">
              <a:moveTo>
                <a:pt x="762000" y="47964"/>
              </a:moveTo>
              <a:cubicBezTo>
                <a:pt x="641350" y="18860"/>
                <a:pt x="520700" y="-10244"/>
                <a:pt x="393700" y="3514"/>
              </a:cubicBezTo>
              <a:cubicBezTo>
                <a:pt x="266700" y="17272"/>
                <a:pt x="133350" y="73893"/>
                <a:pt x="0" y="130514"/>
              </a:cubicBezTo>
            </a:path>
          </a:pathLst>
        </a:cu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0.22174</cdr:x>
      <cdr:y>0.40409</cdr:y>
    </cdr:from>
    <cdr:to>
      <cdr:x>0.31212</cdr:x>
      <cdr:y>0.46396</cdr:y>
    </cdr:to>
    <cdr:sp macro="" textlink="">
      <cdr:nvSpPr>
        <cdr:cNvPr id="7" name="任意多边形: 形状 6">
          <a:extLst xmlns:a="http://schemas.openxmlformats.org/drawingml/2006/main">
            <a:ext uri="{FF2B5EF4-FFF2-40B4-BE49-F238E27FC236}">
              <a16:creationId xmlns:a16="http://schemas.microsoft.com/office/drawing/2014/main" id="{E00CAEB5-FC97-4CD5-AC3E-D5ACE643392F}"/>
            </a:ext>
          </a:extLst>
        </cdr:cNvPr>
        <cdr:cNvSpPr/>
      </cdr:nvSpPr>
      <cdr:spPr>
        <a:xfrm xmlns:a="http://schemas.openxmlformats.org/drawingml/2006/main">
          <a:off x="1589905" y="1944216"/>
          <a:ext cx="648073" cy="288032"/>
        </a:xfrm>
        <a:custGeom xmlns:a="http://schemas.openxmlformats.org/drawingml/2006/main">
          <a:avLst/>
          <a:gdLst>
            <a:gd name="connsiteX0" fmla="*/ 330200 w 330200"/>
            <a:gd name="connsiteY0" fmla="*/ 0 h 158750"/>
            <a:gd name="connsiteX1" fmla="*/ 0 w 330200"/>
            <a:gd name="connsiteY1" fmla="*/ 158750 h 158750"/>
          </a:gdLst>
          <a:ahLst/>
          <a:cxnLst>
            <a:cxn ang="0">
              <a:pos x="connsiteX0" y="connsiteY0"/>
            </a:cxn>
            <a:cxn ang="0">
              <a:pos x="connsiteX1" y="connsiteY1"/>
            </a:cxn>
          </a:cxnLst>
          <a:rect l="l" t="t" r="r" b="b"/>
          <a:pathLst>
            <a:path w="330200" h="158750">
              <a:moveTo>
                <a:pt x="330200" y="0"/>
              </a:moveTo>
              <a:lnTo>
                <a:pt x="0" y="158750"/>
              </a:lnTo>
            </a:path>
          </a:pathLst>
        </a:cu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0.67</cdr:x>
      <cdr:y>0.25683</cdr:y>
    </cdr:from>
    <cdr:to>
      <cdr:x>0.85364</cdr:x>
      <cdr:y>0.40574</cdr:y>
    </cdr:to>
    <cdr:sp macro="" textlink="">
      <cdr:nvSpPr>
        <cdr:cNvPr id="8" name="任意多边形: 形状 7">
          <a:extLst xmlns:a="http://schemas.openxmlformats.org/drawingml/2006/main">
            <a:ext uri="{FF2B5EF4-FFF2-40B4-BE49-F238E27FC236}">
              <a16:creationId xmlns:a16="http://schemas.microsoft.com/office/drawing/2014/main" id="{655F6FE8-2BBF-4FBE-9CE3-1A39C2013ECC}"/>
            </a:ext>
          </a:extLst>
        </cdr:cNvPr>
        <cdr:cNvSpPr/>
      </cdr:nvSpPr>
      <cdr:spPr>
        <a:xfrm xmlns:a="http://schemas.openxmlformats.org/drawingml/2006/main">
          <a:off x="4679950" y="1193800"/>
          <a:ext cx="1282700" cy="692150"/>
        </a:xfrm>
        <a:custGeom xmlns:a="http://schemas.openxmlformats.org/drawingml/2006/main">
          <a:avLst/>
          <a:gdLst>
            <a:gd name="connsiteX0" fmla="*/ 1282700 w 1282700"/>
            <a:gd name="connsiteY0" fmla="*/ 0 h 692150"/>
            <a:gd name="connsiteX1" fmla="*/ 0 w 1282700"/>
            <a:gd name="connsiteY1" fmla="*/ 692150 h 692150"/>
          </a:gdLst>
          <a:ahLst/>
          <a:cxnLst>
            <a:cxn ang="0">
              <a:pos x="connsiteX0" y="connsiteY0"/>
            </a:cxn>
            <a:cxn ang="0">
              <a:pos x="connsiteX1" y="connsiteY1"/>
            </a:cxn>
          </a:cxnLst>
          <a:rect l="l" t="t" r="r" b="b"/>
          <a:pathLst>
            <a:path w="1282700" h="692150">
              <a:moveTo>
                <a:pt x="1282700" y="0"/>
              </a:moveTo>
              <a:lnTo>
                <a:pt x="0" y="692150"/>
              </a:lnTo>
            </a:path>
          </a:pathLst>
        </a:custGeom>
        <a:ln xmlns:a="http://schemas.openxmlformats.org/drawingml/2006/main">
          <a:tailEnd type="triangle"/>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0.66818</cdr:x>
      <cdr:y>0.40847</cdr:y>
    </cdr:from>
    <cdr:to>
      <cdr:x>0.76</cdr:x>
      <cdr:y>0.5</cdr:y>
    </cdr:to>
    <cdr:sp macro="" textlink="">
      <cdr:nvSpPr>
        <cdr:cNvPr id="9" name="任意多边形: 形状 8">
          <a:extLst xmlns:a="http://schemas.openxmlformats.org/drawingml/2006/main">
            <a:ext uri="{FF2B5EF4-FFF2-40B4-BE49-F238E27FC236}">
              <a16:creationId xmlns:a16="http://schemas.microsoft.com/office/drawing/2014/main" id="{7888B2F5-B86D-4F2A-86D1-943C83CC144A}"/>
            </a:ext>
          </a:extLst>
        </cdr:cNvPr>
        <cdr:cNvSpPr/>
      </cdr:nvSpPr>
      <cdr:spPr>
        <a:xfrm xmlns:a="http://schemas.openxmlformats.org/drawingml/2006/main">
          <a:off x="4667250" y="1898650"/>
          <a:ext cx="641350" cy="425450"/>
        </a:xfrm>
        <a:custGeom xmlns:a="http://schemas.openxmlformats.org/drawingml/2006/main">
          <a:avLst/>
          <a:gdLst>
            <a:gd name="connsiteX0" fmla="*/ 0 w 596900"/>
            <a:gd name="connsiteY0" fmla="*/ 0 h 412750"/>
            <a:gd name="connsiteX1" fmla="*/ 228600 w 596900"/>
            <a:gd name="connsiteY1" fmla="*/ 222250 h 412750"/>
            <a:gd name="connsiteX2" fmla="*/ 596900 w 596900"/>
            <a:gd name="connsiteY2" fmla="*/ 412750 h 412750"/>
          </a:gdLst>
          <a:ahLst/>
          <a:cxnLst>
            <a:cxn ang="0">
              <a:pos x="connsiteX0" y="connsiteY0"/>
            </a:cxn>
            <a:cxn ang="0">
              <a:pos x="connsiteX1" y="connsiteY1"/>
            </a:cxn>
            <a:cxn ang="0">
              <a:pos x="connsiteX2" y="connsiteY2"/>
            </a:cxn>
          </a:cxnLst>
          <a:rect l="l" t="t" r="r" b="b"/>
          <a:pathLst>
            <a:path w="596900" h="412750">
              <a:moveTo>
                <a:pt x="0" y="0"/>
              </a:moveTo>
              <a:cubicBezTo>
                <a:pt x="64558" y="76729"/>
                <a:pt x="129117" y="153458"/>
                <a:pt x="228600" y="222250"/>
              </a:cubicBezTo>
              <a:cubicBezTo>
                <a:pt x="328083" y="291042"/>
                <a:pt x="462491" y="351896"/>
                <a:pt x="596900" y="412750"/>
              </a:cubicBezTo>
            </a:path>
          </a:pathLst>
        </a:custGeom>
        <a:ln xmlns:a="http://schemas.openxmlformats.org/drawingml/2006/main">
          <a:tailEnd type="triangle"/>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0.76455</cdr:x>
      <cdr:y>0.4905</cdr:y>
    </cdr:from>
    <cdr:to>
      <cdr:x>0.79091</cdr:x>
      <cdr:y>0.59022</cdr:y>
    </cdr:to>
    <cdr:sp macro="" textlink="">
      <cdr:nvSpPr>
        <cdr:cNvPr id="10" name="任意多边形: 形状 9">
          <a:extLst xmlns:a="http://schemas.openxmlformats.org/drawingml/2006/main">
            <a:ext uri="{FF2B5EF4-FFF2-40B4-BE49-F238E27FC236}">
              <a16:creationId xmlns:a16="http://schemas.microsoft.com/office/drawing/2014/main" id="{0718668E-7FD3-4832-9815-8E1D1AC8B904}"/>
            </a:ext>
          </a:extLst>
        </cdr:cNvPr>
        <cdr:cNvSpPr/>
      </cdr:nvSpPr>
      <cdr:spPr>
        <a:xfrm xmlns:a="http://schemas.openxmlformats.org/drawingml/2006/main">
          <a:off x="5339477" y="2292403"/>
          <a:ext cx="184095" cy="466051"/>
        </a:xfrm>
        <a:custGeom xmlns:a="http://schemas.openxmlformats.org/drawingml/2006/main">
          <a:avLst/>
          <a:gdLst>
            <a:gd name="connsiteX0" fmla="*/ 0 w 184150"/>
            <a:gd name="connsiteY0" fmla="*/ 0 h 463550"/>
            <a:gd name="connsiteX1" fmla="*/ 133350 w 184150"/>
            <a:gd name="connsiteY1" fmla="*/ 222250 h 463550"/>
            <a:gd name="connsiteX2" fmla="*/ 184150 w 184150"/>
            <a:gd name="connsiteY2" fmla="*/ 463550 h 463550"/>
          </a:gdLst>
          <a:ahLst/>
          <a:cxnLst>
            <a:cxn ang="0">
              <a:pos x="connsiteX0" y="connsiteY0"/>
            </a:cxn>
            <a:cxn ang="0">
              <a:pos x="connsiteX1" y="connsiteY1"/>
            </a:cxn>
            <a:cxn ang="0">
              <a:pos x="connsiteX2" y="connsiteY2"/>
            </a:cxn>
          </a:cxnLst>
          <a:rect l="l" t="t" r="r" b="b"/>
          <a:pathLst>
            <a:path w="184150" h="463550">
              <a:moveTo>
                <a:pt x="0" y="0"/>
              </a:moveTo>
              <a:cubicBezTo>
                <a:pt x="51329" y="72496"/>
                <a:pt x="102658" y="144992"/>
                <a:pt x="133350" y="222250"/>
              </a:cubicBezTo>
              <a:cubicBezTo>
                <a:pt x="164042" y="299508"/>
                <a:pt x="174096" y="381529"/>
                <a:pt x="184150" y="463550"/>
              </a:cubicBezTo>
            </a:path>
          </a:pathLst>
        </a:custGeom>
        <a:ln xmlns:a="http://schemas.openxmlformats.org/drawingml/2006/main">
          <a:tailEnd type="triangle"/>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0.78636</cdr:x>
      <cdr:y>0.59699</cdr:y>
    </cdr:from>
    <cdr:to>
      <cdr:x>0.80182</cdr:x>
      <cdr:y>0.63934</cdr:y>
    </cdr:to>
    <cdr:sp macro="" textlink="">
      <cdr:nvSpPr>
        <cdr:cNvPr id="11" name="任意多边形: 形状 10">
          <a:extLst xmlns:a="http://schemas.openxmlformats.org/drawingml/2006/main">
            <a:ext uri="{FF2B5EF4-FFF2-40B4-BE49-F238E27FC236}">
              <a16:creationId xmlns:a16="http://schemas.microsoft.com/office/drawing/2014/main" id="{9463E22D-37B8-43FB-9E0B-3EF184E7355B}"/>
            </a:ext>
          </a:extLst>
        </cdr:cNvPr>
        <cdr:cNvSpPr/>
      </cdr:nvSpPr>
      <cdr:spPr>
        <a:xfrm xmlns:a="http://schemas.openxmlformats.org/drawingml/2006/main">
          <a:off x="5492750" y="2774950"/>
          <a:ext cx="107950" cy="196850"/>
        </a:xfrm>
        <a:custGeom xmlns:a="http://schemas.openxmlformats.org/drawingml/2006/main">
          <a:avLst/>
          <a:gdLst>
            <a:gd name="connsiteX0" fmla="*/ 0 w 107950"/>
            <a:gd name="connsiteY0" fmla="*/ 0 h 196850"/>
            <a:gd name="connsiteX1" fmla="*/ 107950 w 107950"/>
            <a:gd name="connsiteY1" fmla="*/ 196850 h 196850"/>
          </a:gdLst>
          <a:ahLst/>
          <a:cxnLst>
            <a:cxn ang="0">
              <a:pos x="connsiteX0" y="connsiteY0"/>
            </a:cxn>
            <a:cxn ang="0">
              <a:pos x="connsiteX1" y="connsiteY1"/>
            </a:cxn>
          </a:cxnLst>
          <a:rect l="l" t="t" r="r" b="b"/>
          <a:pathLst>
            <a:path w="107950" h="196850">
              <a:moveTo>
                <a:pt x="0" y="0"/>
              </a:moveTo>
              <a:lnTo>
                <a:pt x="107950" y="196850"/>
              </a:lnTo>
            </a:path>
          </a:pathLst>
        </a:custGeom>
        <a:ln xmlns:a="http://schemas.openxmlformats.org/drawingml/2006/main">
          <a:tailEnd type="triangle"/>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0.64091</cdr:x>
      <cdr:y>0.63388</cdr:y>
    </cdr:from>
    <cdr:to>
      <cdr:x>0.79909</cdr:x>
      <cdr:y>0.65739</cdr:y>
    </cdr:to>
    <cdr:sp macro="" textlink="">
      <cdr:nvSpPr>
        <cdr:cNvPr id="12" name="任意多边形: 形状 11">
          <a:extLst xmlns:a="http://schemas.openxmlformats.org/drawingml/2006/main">
            <a:ext uri="{FF2B5EF4-FFF2-40B4-BE49-F238E27FC236}">
              <a16:creationId xmlns:a16="http://schemas.microsoft.com/office/drawing/2014/main" id="{4C9C5013-B4BE-496A-BD6C-D8693AA1D38D}"/>
            </a:ext>
          </a:extLst>
        </cdr:cNvPr>
        <cdr:cNvSpPr/>
      </cdr:nvSpPr>
      <cdr:spPr>
        <a:xfrm xmlns:a="http://schemas.openxmlformats.org/drawingml/2006/main">
          <a:off x="4476750" y="2946400"/>
          <a:ext cx="1104900" cy="109300"/>
        </a:xfrm>
        <a:custGeom xmlns:a="http://schemas.openxmlformats.org/drawingml/2006/main">
          <a:avLst/>
          <a:gdLst>
            <a:gd name="connsiteX0" fmla="*/ 1104900 w 1104900"/>
            <a:gd name="connsiteY0" fmla="*/ 50800 h 109300"/>
            <a:gd name="connsiteX1" fmla="*/ 527050 w 1104900"/>
            <a:gd name="connsiteY1" fmla="*/ 107950 h 109300"/>
            <a:gd name="connsiteX2" fmla="*/ 0 w 1104900"/>
            <a:gd name="connsiteY2" fmla="*/ 0 h 109300"/>
          </a:gdLst>
          <a:ahLst/>
          <a:cxnLst>
            <a:cxn ang="0">
              <a:pos x="connsiteX0" y="connsiteY0"/>
            </a:cxn>
            <a:cxn ang="0">
              <a:pos x="connsiteX1" y="connsiteY1"/>
            </a:cxn>
            <a:cxn ang="0">
              <a:pos x="connsiteX2" y="connsiteY2"/>
            </a:cxn>
          </a:cxnLst>
          <a:rect l="l" t="t" r="r" b="b"/>
          <a:pathLst>
            <a:path w="1104900" h="109300">
              <a:moveTo>
                <a:pt x="1104900" y="50800"/>
              </a:moveTo>
              <a:cubicBezTo>
                <a:pt x="908050" y="83608"/>
                <a:pt x="711200" y="116417"/>
                <a:pt x="527050" y="107950"/>
              </a:cubicBezTo>
              <a:cubicBezTo>
                <a:pt x="342900" y="99483"/>
                <a:pt x="171450" y="49741"/>
                <a:pt x="0" y="0"/>
              </a:cubicBezTo>
            </a:path>
          </a:pathLst>
        </a:custGeom>
        <a:ln xmlns:a="http://schemas.openxmlformats.org/drawingml/2006/main">
          <a:tailEnd type="triangle"/>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0.54364</cdr:x>
      <cdr:y>0.63388</cdr:y>
    </cdr:from>
    <cdr:to>
      <cdr:x>0.63818</cdr:x>
      <cdr:y>0.71311</cdr:y>
    </cdr:to>
    <cdr:sp macro="" textlink="">
      <cdr:nvSpPr>
        <cdr:cNvPr id="13" name="任意多边形: 形状 12">
          <a:extLst xmlns:a="http://schemas.openxmlformats.org/drawingml/2006/main">
            <a:ext uri="{FF2B5EF4-FFF2-40B4-BE49-F238E27FC236}">
              <a16:creationId xmlns:a16="http://schemas.microsoft.com/office/drawing/2014/main" id="{BE4FCCCA-B6EC-448F-99BD-7A3159B3A5F7}"/>
            </a:ext>
          </a:extLst>
        </cdr:cNvPr>
        <cdr:cNvSpPr/>
      </cdr:nvSpPr>
      <cdr:spPr>
        <a:xfrm xmlns:a="http://schemas.openxmlformats.org/drawingml/2006/main">
          <a:off x="3797300" y="2946400"/>
          <a:ext cx="660400" cy="368300"/>
        </a:xfrm>
        <a:custGeom xmlns:a="http://schemas.openxmlformats.org/drawingml/2006/main">
          <a:avLst/>
          <a:gdLst>
            <a:gd name="connsiteX0" fmla="*/ 660400 w 660400"/>
            <a:gd name="connsiteY0" fmla="*/ 0 h 368300"/>
            <a:gd name="connsiteX1" fmla="*/ 298450 w 660400"/>
            <a:gd name="connsiteY1" fmla="*/ 146050 h 368300"/>
            <a:gd name="connsiteX2" fmla="*/ 0 w 660400"/>
            <a:gd name="connsiteY2" fmla="*/ 368300 h 368300"/>
          </a:gdLst>
          <a:ahLst/>
          <a:cxnLst>
            <a:cxn ang="0">
              <a:pos x="connsiteX0" y="connsiteY0"/>
            </a:cxn>
            <a:cxn ang="0">
              <a:pos x="connsiteX1" y="connsiteY1"/>
            </a:cxn>
            <a:cxn ang="0">
              <a:pos x="connsiteX2" y="connsiteY2"/>
            </a:cxn>
          </a:cxnLst>
          <a:rect l="l" t="t" r="r" b="b"/>
          <a:pathLst>
            <a:path w="660400" h="368300">
              <a:moveTo>
                <a:pt x="660400" y="0"/>
              </a:moveTo>
              <a:cubicBezTo>
                <a:pt x="534458" y="42333"/>
                <a:pt x="408517" y="84667"/>
                <a:pt x="298450" y="146050"/>
              </a:cubicBezTo>
              <a:cubicBezTo>
                <a:pt x="188383" y="207433"/>
                <a:pt x="94191" y="287866"/>
                <a:pt x="0" y="368300"/>
              </a:cubicBezTo>
            </a:path>
          </a:pathLst>
        </a:custGeom>
        <a:ln xmlns:a="http://schemas.openxmlformats.org/drawingml/2006/main">
          <a:tailEnd type="triangle"/>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0.42545</cdr:x>
      <cdr:y>0.58369</cdr:y>
    </cdr:from>
    <cdr:to>
      <cdr:x>0.52302</cdr:x>
      <cdr:y>0.63798</cdr:y>
    </cdr:to>
    <cdr:sp macro="" textlink="">
      <cdr:nvSpPr>
        <cdr:cNvPr id="16" name="任意多边形: 形状 15">
          <a:extLst xmlns:a="http://schemas.openxmlformats.org/drawingml/2006/main">
            <a:ext uri="{FF2B5EF4-FFF2-40B4-BE49-F238E27FC236}">
              <a16:creationId xmlns:a16="http://schemas.microsoft.com/office/drawing/2014/main" id="{F413F154-B1E5-48FC-B9E3-735505B5F313}"/>
            </a:ext>
          </a:extLst>
        </cdr:cNvPr>
        <cdr:cNvSpPr/>
      </cdr:nvSpPr>
      <cdr:spPr>
        <a:xfrm xmlns:a="http://schemas.openxmlformats.org/drawingml/2006/main">
          <a:off x="3050560" y="2808312"/>
          <a:ext cx="699585" cy="261207"/>
        </a:xfrm>
        <a:custGeom xmlns:a="http://schemas.openxmlformats.org/drawingml/2006/main">
          <a:avLst/>
          <a:gdLst>
            <a:gd name="connsiteX0" fmla="*/ 577850 w 577850"/>
            <a:gd name="connsiteY0" fmla="*/ 0 h 171450"/>
            <a:gd name="connsiteX1" fmla="*/ 317500 w 577850"/>
            <a:gd name="connsiteY1" fmla="*/ 127000 h 171450"/>
            <a:gd name="connsiteX2" fmla="*/ 0 w 577850"/>
            <a:gd name="connsiteY2" fmla="*/ 171450 h 171450"/>
          </a:gdLst>
          <a:ahLst/>
          <a:cxnLst>
            <a:cxn ang="0">
              <a:pos x="connsiteX0" y="connsiteY0"/>
            </a:cxn>
            <a:cxn ang="0">
              <a:pos x="connsiteX1" y="connsiteY1"/>
            </a:cxn>
            <a:cxn ang="0">
              <a:pos x="connsiteX2" y="connsiteY2"/>
            </a:cxn>
          </a:cxnLst>
          <a:rect l="l" t="t" r="r" b="b"/>
          <a:pathLst>
            <a:path w="577850" h="171450">
              <a:moveTo>
                <a:pt x="577850" y="0"/>
              </a:moveTo>
              <a:cubicBezTo>
                <a:pt x="495829" y="49212"/>
                <a:pt x="413808" y="98425"/>
                <a:pt x="317500" y="127000"/>
              </a:cubicBezTo>
              <a:cubicBezTo>
                <a:pt x="221192" y="155575"/>
                <a:pt x="110596" y="163512"/>
                <a:pt x="0" y="171450"/>
              </a:cubicBezTo>
            </a:path>
          </a:pathLst>
        </a:custGeom>
        <a:ln xmlns:a="http://schemas.openxmlformats.org/drawingml/2006/main">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0.31212</cdr:x>
      <cdr:y>0.38661</cdr:y>
    </cdr:from>
    <cdr:to>
      <cdr:x>0.52818</cdr:x>
      <cdr:y>0.53879</cdr:y>
    </cdr:to>
    <cdr:sp macro="" textlink="">
      <cdr:nvSpPr>
        <cdr:cNvPr id="18" name="任意多边形: 形状 17">
          <a:extLst xmlns:a="http://schemas.openxmlformats.org/drawingml/2006/main">
            <a:ext uri="{FF2B5EF4-FFF2-40B4-BE49-F238E27FC236}">
              <a16:creationId xmlns:a16="http://schemas.microsoft.com/office/drawing/2014/main" id="{A109F0F6-12DB-4893-B1B9-889A0F766EF3}"/>
            </a:ext>
          </a:extLst>
        </cdr:cNvPr>
        <cdr:cNvSpPr/>
      </cdr:nvSpPr>
      <cdr:spPr>
        <a:xfrm xmlns:a="http://schemas.openxmlformats.org/drawingml/2006/main">
          <a:off x="2237978" y="1860100"/>
          <a:ext cx="1549177" cy="732188"/>
        </a:xfrm>
        <a:custGeom xmlns:a="http://schemas.openxmlformats.org/drawingml/2006/main">
          <a:avLst/>
          <a:gdLst>
            <a:gd name="connsiteX0" fmla="*/ 1644650 w 1644650"/>
            <a:gd name="connsiteY0" fmla="*/ 0 h 698500"/>
            <a:gd name="connsiteX1" fmla="*/ 660400 w 1644650"/>
            <a:gd name="connsiteY1" fmla="*/ 336550 h 698500"/>
            <a:gd name="connsiteX2" fmla="*/ 0 w 1644650"/>
            <a:gd name="connsiteY2" fmla="*/ 698500 h 698500"/>
          </a:gdLst>
          <a:ahLst/>
          <a:cxnLst>
            <a:cxn ang="0">
              <a:pos x="connsiteX0" y="connsiteY0"/>
            </a:cxn>
            <a:cxn ang="0">
              <a:pos x="connsiteX1" y="connsiteY1"/>
            </a:cxn>
            <a:cxn ang="0">
              <a:pos x="connsiteX2" y="connsiteY2"/>
            </a:cxn>
          </a:cxnLst>
          <a:rect l="l" t="t" r="r" b="b"/>
          <a:pathLst>
            <a:path w="1644650" h="698500">
              <a:moveTo>
                <a:pt x="1644650" y="0"/>
              </a:moveTo>
              <a:cubicBezTo>
                <a:pt x="1289579" y="110066"/>
                <a:pt x="934508" y="220133"/>
                <a:pt x="660400" y="336550"/>
              </a:cubicBezTo>
              <a:cubicBezTo>
                <a:pt x="386292" y="452967"/>
                <a:pt x="193146" y="575733"/>
                <a:pt x="0" y="698500"/>
              </a:cubicBezTo>
            </a:path>
          </a:pathLst>
        </a:custGeom>
        <a:ln xmlns:a="http://schemas.openxmlformats.org/drawingml/2006/main">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0.30208</cdr:x>
      <cdr:y>0.53879</cdr:y>
    </cdr:from>
    <cdr:to>
      <cdr:x>0.32216</cdr:x>
      <cdr:y>0.62568</cdr:y>
    </cdr:to>
    <cdr:sp macro="" textlink="">
      <cdr:nvSpPr>
        <cdr:cNvPr id="19" name="任意多边形: 形状 18">
          <a:extLst xmlns:a="http://schemas.openxmlformats.org/drawingml/2006/main">
            <a:ext uri="{FF2B5EF4-FFF2-40B4-BE49-F238E27FC236}">
              <a16:creationId xmlns:a16="http://schemas.microsoft.com/office/drawing/2014/main" id="{C2A6DD06-5EDE-4C20-B3AE-BFD1BC417FD2}"/>
            </a:ext>
          </a:extLst>
        </cdr:cNvPr>
        <cdr:cNvSpPr/>
      </cdr:nvSpPr>
      <cdr:spPr>
        <a:xfrm xmlns:a="http://schemas.openxmlformats.org/drawingml/2006/main">
          <a:off x="2165970" y="2592288"/>
          <a:ext cx="144015" cy="418051"/>
        </a:xfrm>
        <a:custGeom xmlns:a="http://schemas.openxmlformats.org/drawingml/2006/main">
          <a:avLst/>
          <a:gdLst>
            <a:gd name="connsiteX0" fmla="*/ 0 w 107950"/>
            <a:gd name="connsiteY0" fmla="*/ 0 h 419100"/>
            <a:gd name="connsiteX1" fmla="*/ 19050 w 107950"/>
            <a:gd name="connsiteY1" fmla="*/ 266700 h 419100"/>
            <a:gd name="connsiteX2" fmla="*/ 107950 w 107950"/>
            <a:gd name="connsiteY2" fmla="*/ 419100 h 419100"/>
          </a:gdLst>
          <a:ahLst/>
          <a:cxnLst>
            <a:cxn ang="0">
              <a:pos x="connsiteX0" y="connsiteY0"/>
            </a:cxn>
            <a:cxn ang="0">
              <a:pos x="connsiteX1" y="connsiteY1"/>
            </a:cxn>
            <a:cxn ang="0">
              <a:pos x="connsiteX2" y="connsiteY2"/>
            </a:cxn>
          </a:cxnLst>
          <a:rect l="l" t="t" r="r" b="b"/>
          <a:pathLst>
            <a:path w="107950" h="419100">
              <a:moveTo>
                <a:pt x="0" y="0"/>
              </a:moveTo>
              <a:cubicBezTo>
                <a:pt x="529" y="98425"/>
                <a:pt x="1058" y="196850"/>
                <a:pt x="19050" y="266700"/>
              </a:cubicBezTo>
              <a:cubicBezTo>
                <a:pt x="37042" y="336550"/>
                <a:pt x="72496" y="377825"/>
                <a:pt x="107950" y="419100"/>
              </a:cubicBezTo>
            </a:path>
          </a:pathLst>
        </a:custGeom>
        <a:ln xmlns:a="http://schemas.openxmlformats.org/drawingml/2006/main">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0.33221</cdr:x>
      <cdr:y>0.58369</cdr:y>
    </cdr:from>
    <cdr:to>
      <cdr:x>0.52302</cdr:x>
      <cdr:y>0.62859</cdr:y>
    </cdr:to>
    <cdr:sp macro="" textlink="">
      <cdr:nvSpPr>
        <cdr:cNvPr id="20" name="任意多边形: 形状 19">
          <a:extLst xmlns:a="http://schemas.openxmlformats.org/drawingml/2006/main">
            <a:ext uri="{FF2B5EF4-FFF2-40B4-BE49-F238E27FC236}">
              <a16:creationId xmlns:a16="http://schemas.microsoft.com/office/drawing/2014/main" id="{C673B8F0-2FD5-48BF-AA06-EE128D31FECC}"/>
            </a:ext>
          </a:extLst>
        </cdr:cNvPr>
        <cdr:cNvSpPr/>
      </cdr:nvSpPr>
      <cdr:spPr>
        <a:xfrm xmlns:a="http://schemas.openxmlformats.org/drawingml/2006/main">
          <a:off x="2381994" y="2808312"/>
          <a:ext cx="1368152" cy="216024"/>
        </a:xfrm>
        <a:custGeom xmlns:a="http://schemas.openxmlformats.org/drawingml/2006/main">
          <a:avLst/>
          <a:gdLst>
            <a:gd name="connsiteX0" fmla="*/ 0 w 1441450"/>
            <a:gd name="connsiteY0" fmla="*/ 146050 h 146050"/>
            <a:gd name="connsiteX1" fmla="*/ 952500 w 1441450"/>
            <a:gd name="connsiteY1" fmla="*/ 114300 h 146050"/>
            <a:gd name="connsiteX2" fmla="*/ 1441450 w 1441450"/>
            <a:gd name="connsiteY2" fmla="*/ 0 h 146050"/>
          </a:gdLst>
          <a:ahLst/>
          <a:cxnLst>
            <a:cxn ang="0">
              <a:pos x="connsiteX0" y="connsiteY0"/>
            </a:cxn>
            <a:cxn ang="0">
              <a:pos x="connsiteX1" y="connsiteY1"/>
            </a:cxn>
            <a:cxn ang="0">
              <a:pos x="connsiteX2" y="connsiteY2"/>
            </a:cxn>
          </a:cxnLst>
          <a:rect l="l" t="t" r="r" b="b"/>
          <a:pathLst>
            <a:path w="1441450" h="146050">
              <a:moveTo>
                <a:pt x="0" y="146050"/>
              </a:moveTo>
              <a:cubicBezTo>
                <a:pt x="356129" y="142346"/>
                <a:pt x="712258" y="138642"/>
                <a:pt x="952500" y="114300"/>
              </a:cubicBezTo>
              <a:cubicBezTo>
                <a:pt x="1192742" y="89958"/>
                <a:pt x="1317096" y="44979"/>
                <a:pt x="1441450" y="0"/>
              </a:cubicBezTo>
            </a:path>
          </a:pathLst>
        </a:custGeom>
        <a:ln xmlns:a="http://schemas.openxmlformats.org/drawingml/2006/main">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0.42259</cdr:x>
      <cdr:y>0.58369</cdr:y>
    </cdr:from>
    <cdr:to>
      <cdr:x>0.43263</cdr:x>
      <cdr:y>0.63934</cdr:y>
    </cdr:to>
    <cdr:sp macro="" textlink="">
      <cdr:nvSpPr>
        <cdr:cNvPr id="21" name="任意多边形: 形状 20">
          <a:extLst xmlns:a="http://schemas.openxmlformats.org/drawingml/2006/main">
            <a:ext uri="{FF2B5EF4-FFF2-40B4-BE49-F238E27FC236}">
              <a16:creationId xmlns:a16="http://schemas.microsoft.com/office/drawing/2014/main" id="{04149F8B-7E58-40CF-8345-2CEFAC92B23E}"/>
            </a:ext>
          </a:extLst>
        </cdr:cNvPr>
        <cdr:cNvSpPr/>
      </cdr:nvSpPr>
      <cdr:spPr>
        <a:xfrm xmlns:a="http://schemas.openxmlformats.org/drawingml/2006/main">
          <a:off x="3030066" y="2808312"/>
          <a:ext cx="72008" cy="267750"/>
        </a:xfrm>
        <a:custGeom xmlns:a="http://schemas.openxmlformats.org/drawingml/2006/main">
          <a:avLst/>
          <a:gdLst>
            <a:gd name="connsiteX0" fmla="*/ 165100 w 165100"/>
            <a:gd name="connsiteY0" fmla="*/ 254000 h 254000"/>
            <a:gd name="connsiteX1" fmla="*/ 0 w 165100"/>
            <a:gd name="connsiteY1" fmla="*/ 0 h 254000"/>
          </a:gdLst>
          <a:ahLst/>
          <a:cxnLst>
            <a:cxn ang="0">
              <a:pos x="connsiteX0" y="connsiteY0"/>
            </a:cxn>
            <a:cxn ang="0">
              <a:pos x="connsiteX1" y="connsiteY1"/>
            </a:cxn>
          </a:cxnLst>
          <a:rect l="l" t="t" r="r" b="b"/>
          <a:pathLst>
            <a:path w="165100" h="254000">
              <a:moveTo>
                <a:pt x="165100" y="254000"/>
              </a:moveTo>
              <a:lnTo>
                <a:pt x="0" y="0"/>
              </a:lnTo>
            </a:path>
          </a:pathLst>
        </a:custGeom>
        <a:ln xmlns:a="http://schemas.openxmlformats.org/drawingml/2006/main">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0.25187</cdr:x>
      <cdr:y>0.58369</cdr:y>
    </cdr:from>
    <cdr:to>
      <cdr:x>0.42259</cdr:x>
      <cdr:y>0.77825</cdr:y>
    </cdr:to>
    <cdr:sp macro="" textlink="">
      <cdr:nvSpPr>
        <cdr:cNvPr id="23" name="任意多边形: 形状 22">
          <a:extLst xmlns:a="http://schemas.openxmlformats.org/drawingml/2006/main">
            <a:ext uri="{FF2B5EF4-FFF2-40B4-BE49-F238E27FC236}">
              <a16:creationId xmlns:a16="http://schemas.microsoft.com/office/drawing/2014/main" id="{2367CA00-9DB1-4B8C-9268-26FB1EF18342}"/>
            </a:ext>
          </a:extLst>
        </cdr:cNvPr>
        <cdr:cNvSpPr/>
      </cdr:nvSpPr>
      <cdr:spPr>
        <a:xfrm xmlns:a="http://schemas.openxmlformats.org/drawingml/2006/main">
          <a:off x="1805930" y="2808312"/>
          <a:ext cx="1224135" cy="936104"/>
        </a:xfrm>
        <a:custGeom xmlns:a="http://schemas.openxmlformats.org/drawingml/2006/main">
          <a:avLst/>
          <a:gdLst>
            <a:gd name="connsiteX0" fmla="*/ 1212850 w 1212850"/>
            <a:gd name="connsiteY0" fmla="*/ 0 h 850900"/>
            <a:gd name="connsiteX1" fmla="*/ 711200 w 1212850"/>
            <a:gd name="connsiteY1" fmla="*/ 552450 h 850900"/>
            <a:gd name="connsiteX2" fmla="*/ 0 w 1212850"/>
            <a:gd name="connsiteY2" fmla="*/ 850900 h 850900"/>
          </a:gdLst>
          <a:ahLst/>
          <a:cxnLst>
            <a:cxn ang="0">
              <a:pos x="connsiteX0" y="connsiteY0"/>
            </a:cxn>
            <a:cxn ang="0">
              <a:pos x="connsiteX1" y="connsiteY1"/>
            </a:cxn>
            <a:cxn ang="0">
              <a:pos x="connsiteX2" y="connsiteY2"/>
            </a:cxn>
          </a:cxnLst>
          <a:rect l="l" t="t" r="r" b="b"/>
          <a:pathLst>
            <a:path w="1212850" h="850900">
              <a:moveTo>
                <a:pt x="1212850" y="0"/>
              </a:moveTo>
              <a:cubicBezTo>
                <a:pt x="1063096" y="205316"/>
                <a:pt x="913342" y="410633"/>
                <a:pt x="711200" y="552450"/>
              </a:cubicBezTo>
              <a:cubicBezTo>
                <a:pt x="509058" y="694267"/>
                <a:pt x="254529" y="772583"/>
                <a:pt x="0" y="850900"/>
              </a:cubicBezTo>
            </a:path>
          </a:pathLst>
        </a:custGeom>
        <a:ln xmlns:a="http://schemas.openxmlformats.org/drawingml/2006/main">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0.11273</cdr:x>
      <cdr:y>0.10929</cdr:y>
    </cdr:from>
    <cdr:to>
      <cdr:x>0.11927</cdr:x>
      <cdr:y>0.15575</cdr:y>
    </cdr:to>
    <cdr:sp macro="" textlink="">
      <cdr:nvSpPr>
        <cdr:cNvPr id="40" name="等腰三角形 39">
          <a:extLst xmlns:a="http://schemas.openxmlformats.org/drawingml/2006/main">
            <a:ext uri="{FF2B5EF4-FFF2-40B4-BE49-F238E27FC236}">
              <a16:creationId xmlns:a16="http://schemas.microsoft.com/office/drawing/2014/main" id="{0399D978-D1BC-4AC1-AFEA-104FD850E995}"/>
            </a:ext>
          </a:extLst>
        </cdr:cNvPr>
        <cdr:cNvSpPr/>
      </cdr:nvSpPr>
      <cdr:spPr>
        <a:xfrm xmlns:a="http://schemas.openxmlformats.org/drawingml/2006/main" rot="10800000">
          <a:off x="787400" y="508000"/>
          <a:ext cx="45726" cy="215953"/>
        </a:xfrm>
        <a:prstGeom xmlns:a="http://schemas.openxmlformats.org/drawingml/2006/main" prst="triangle">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zh-CN" altLang="en-US" sz="1100">
            <a:solidFill>
              <a:srgbClr val="FF0000"/>
            </a:solidFill>
          </a:endParaRPr>
        </a:p>
      </cdr:txBody>
    </cdr:sp>
  </cdr:relSizeAnchor>
  <cdr:relSizeAnchor xmlns:cdr="http://schemas.openxmlformats.org/drawingml/2006/chartDrawing">
    <cdr:from>
      <cdr:x>0.11273</cdr:x>
      <cdr:y>0.06011</cdr:y>
    </cdr:from>
    <cdr:to>
      <cdr:x>0.11927</cdr:x>
      <cdr:y>0.10792</cdr:y>
    </cdr:to>
    <cdr:sp macro="" textlink="">
      <cdr:nvSpPr>
        <cdr:cNvPr id="41" name="等腰三角形 40">
          <a:extLst xmlns:a="http://schemas.openxmlformats.org/drawingml/2006/main">
            <a:ext uri="{FF2B5EF4-FFF2-40B4-BE49-F238E27FC236}">
              <a16:creationId xmlns:a16="http://schemas.microsoft.com/office/drawing/2014/main" id="{56C4DB1E-FB29-4C5E-9F9A-22197C45466C}"/>
            </a:ext>
          </a:extLst>
        </cdr:cNvPr>
        <cdr:cNvSpPr/>
      </cdr:nvSpPr>
      <cdr:spPr>
        <a:xfrm xmlns:a="http://schemas.openxmlformats.org/drawingml/2006/main">
          <a:off x="787400" y="279400"/>
          <a:ext cx="45726" cy="222256"/>
        </a:xfrm>
        <a:prstGeom xmlns:a="http://schemas.openxmlformats.org/drawingml/2006/main" prst="triangl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zh-CN" altLang="en-US" sz="1100">
            <a:solidFill>
              <a:srgbClr val="FF0000"/>
            </a:solidFill>
          </a:endParaRPr>
        </a:p>
      </cdr:txBody>
    </cdr:sp>
  </cdr:relSizeAnchor>
  <cdr:relSizeAnchor xmlns:cdr="http://schemas.openxmlformats.org/drawingml/2006/chartDrawing">
    <cdr:from>
      <cdr:x>0.09</cdr:x>
      <cdr:y>0</cdr:y>
    </cdr:from>
    <cdr:to>
      <cdr:x>0.1377</cdr:x>
      <cdr:y>0.05876</cdr:y>
    </cdr:to>
    <cdr:sp macro="" textlink="">
      <cdr:nvSpPr>
        <cdr:cNvPr id="42" name="文本框 1">
          <a:extLst xmlns:a="http://schemas.openxmlformats.org/drawingml/2006/main">
            <a:ext uri="{FF2B5EF4-FFF2-40B4-BE49-F238E27FC236}">
              <a16:creationId xmlns:a16="http://schemas.microsoft.com/office/drawing/2014/main" id="{1654EAF3-9E3C-4A33-99FB-C1215CEC91BF}"/>
            </a:ext>
          </a:extLst>
        </cdr:cNvPr>
        <cdr:cNvSpPr txBox="1"/>
      </cdr:nvSpPr>
      <cdr:spPr>
        <a:xfrm xmlns:a="http://schemas.openxmlformats.org/drawingml/2006/main">
          <a:off x="628650" y="0"/>
          <a:ext cx="333177" cy="2731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600" b="1" dirty="0">
              <a:latin typeface="Times New Roman" panose="02020603050405020304" pitchFamily="18" charset="0"/>
              <a:cs typeface="Times New Roman" panose="02020603050405020304" pitchFamily="18" charset="0"/>
            </a:rPr>
            <a:t>N</a:t>
          </a:r>
          <a:endParaRPr lang="zh-CN" altLang="en-US" sz="1600" b="1" dirty="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9736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cs typeface="+mn-cs"/>
              </a:defRPr>
            </a:lvl1pPr>
          </a:lstStyle>
          <a:p>
            <a:pPr>
              <a:defRPr/>
            </a:pPr>
            <a:endParaRPr lang="zh-CN" altLang="en-US"/>
          </a:p>
        </p:txBody>
      </p:sp>
      <p:sp>
        <p:nvSpPr>
          <p:cNvPr id="27651" name="Rectangle 3"/>
          <p:cNvSpPr>
            <a:spLocks noGrp="1" noChangeArrowheads="1"/>
          </p:cNvSpPr>
          <p:nvPr>
            <p:ph type="dt" sz="quarter" idx="1"/>
          </p:nvPr>
        </p:nvSpPr>
        <p:spPr bwMode="auto">
          <a:xfrm>
            <a:off x="3886200" y="0"/>
            <a:ext cx="2971800" cy="497364"/>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cs typeface="+mn-cs"/>
              </a:defRPr>
            </a:lvl1pPr>
          </a:lstStyle>
          <a:p>
            <a:pPr>
              <a:defRPr/>
            </a:pPr>
            <a:endParaRPr lang="en-US" altLang="zh-CN" dirty="0"/>
          </a:p>
        </p:txBody>
      </p:sp>
      <p:sp>
        <p:nvSpPr>
          <p:cNvPr id="27652" name="Rectangle 4"/>
          <p:cNvSpPr>
            <a:spLocks noGrp="1" noChangeArrowheads="1"/>
          </p:cNvSpPr>
          <p:nvPr>
            <p:ph type="ftr" sz="quarter" idx="2"/>
          </p:nvPr>
        </p:nvSpPr>
        <p:spPr bwMode="auto">
          <a:xfrm>
            <a:off x="0" y="9449911"/>
            <a:ext cx="2971800" cy="497364"/>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cs typeface="+mn-cs"/>
              </a:defRPr>
            </a:lvl1pPr>
          </a:lstStyle>
          <a:p>
            <a:pPr>
              <a:defRPr/>
            </a:pPr>
            <a:endParaRPr lang="en-US" altLang="zh-CN" dirty="0"/>
          </a:p>
        </p:txBody>
      </p:sp>
      <p:sp>
        <p:nvSpPr>
          <p:cNvPr id="27653" name="Rectangle 5"/>
          <p:cNvSpPr>
            <a:spLocks noGrp="1" noChangeArrowheads="1"/>
          </p:cNvSpPr>
          <p:nvPr>
            <p:ph type="sldNum" sz="quarter" idx="3"/>
          </p:nvPr>
        </p:nvSpPr>
        <p:spPr bwMode="auto">
          <a:xfrm>
            <a:off x="3886200" y="9449911"/>
            <a:ext cx="2971800" cy="497364"/>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905245C8-4315-48F6-AC56-04DD9980C045}" type="slidenum">
              <a:rPr lang="zh-CN" altLang="en-US"/>
              <a:pPr>
                <a:defRPr/>
              </a:pPr>
              <a:t>‹Nr.›</a:t>
            </a:fld>
            <a:endParaRPr lang="en-US" altLang="zh-CN" dirty="0"/>
          </a:p>
        </p:txBody>
      </p:sp>
    </p:spTree>
    <p:extLst>
      <p:ext uri="{BB962C8B-B14F-4D97-AF65-F5344CB8AC3E}">
        <p14:creationId xmlns:p14="http://schemas.microsoft.com/office/powerpoint/2010/main" val="3514685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cs typeface="+mn-cs"/>
              </a:defRPr>
            </a:lvl1pPr>
          </a:lstStyle>
          <a:p>
            <a:pPr>
              <a:defRPr/>
            </a:pPr>
            <a:endParaRPr lang="zh-CN" altLang="en-US"/>
          </a:p>
        </p:txBody>
      </p:sp>
      <p:sp>
        <p:nvSpPr>
          <p:cNvPr id="4099" name="Rectangle 3"/>
          <p:cNvSpPr>
            <a:spLocks noGrp="1" noChangeArrowheads="1"/>
          </p:cNvSpPr>
          <p:nvPr>
            <p:ph type="dt" idx="1"/>
          </p:nvPr>
        </p:nvSpPr>
        <p:spPr bwMode="auto">
          <a:xfrm>
            <a:off x="388620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cs typeface="+mn-cs"/>
              </a:defRPr>
            </a:lvl1pPr>
          </a:lstStyle>
          <a:p>
            <a:pPr>
              <a:defRPr/>
            </a:pPr>
            <a:endParaRPr lang="en-US" altLang="zh-CN" dirty="0"/>
          </a:p>
        </p:txBody>
      </p:sp>
      <p:sp>
        <p:nvSpPr>
          <p:cNvPr id="88068" name="Rectangle 4"/>
          <p:cNvSpPr>
            <a:spLocks noGrp="1" noRot="1" noChangeAspect="1" noChangeArrowheads="1"/>
          </p:cNvSpPr>
          <p:nvPr>
            <p:ph type="sldImg" idx="2"/>
          </p:nvPr>
        </p:nvSpPr>
        <p:spPr bwMode="auto">
          <a:xfrm>
            <a:off x="114300" y="746125"/>
            <a:ext cx="6629400" cy="3730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724956"/>
            <a:ext cx="50292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单击以编辑母版文本样式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Rectangle 6"/>
          <p:cNvSpPr>
            <a:spLocks noGrp="1" noChangeArrowheads="1"/>
          </p:cNvSpPr>
          <p:nvPr>
            <p:ph type="ftr" sz="quarter" idx="4"/>
          </p:nvPr>
        </p:nvSpPr>
        <p:spPr bwMode="auto">
          <a:xfrm>
            <a:off x="0" y="9449911"/>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cs typeface="+mn-cs"/>
              </a:defRPr>
            </a:lvl1pPr>
          </a:lstStyle>
          <a:p>
            <a:pPr>
              <a:defRPr/>
            </a:pPr>
            <a:endParaRPr lang="en-US" altLang="zh-CN" dirty="0"/>
          </a:p>
        </p:txBody>
      </p:sp>
      <p:sp>
        <p:nvSpPr>
          <p:cNvPr id="4103" name="Rectangle 7"/>
          <p:cNvSpPr>
            <a:spLocks noGrp="1" noChangeArrowheads="1"/>
          </p:cNvSpPr>
          <p:nvPr>
            <p:ph type="sldNum" sz="quarter" idx="5"/>
          </p:nvPr>
        </p:nvSpPr>
        <p:spPr bwMode="auto">
          <a:xfrm>
            <a:off x="3886200" y="9449911"/>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1B78B804-F018-4B35-8155-136B9910FD60}" type="slidenum">
              <a:rPr lang="zh-CN" altLang="en-US"/>
              <a:pPr>
                <a:defRPr/>
              </a:pPr>
              <a:t>‹Nr.›</a:t>
            </a:fld>
            <a:endParaRPr lang="en-US" altLang="zh-CN" dirty="0"/>
          </a:p>
        </p:txBody>
      </p:sp>
    </p:spTree>
    <p:extLst>
      <p:ext uri="{BB962C8B-B14F-4D97-AF65-F5344CB8AC3E}">
        <p14:creationId xmlns:p14="http://schemas.microsoft.com/office/powerpoint/2010/main" val="1775834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69953E4-887F-4A36-ADE5-7A4C8336FE49}" type="slidenum">
              <a:rPr lang="zh-CN" altLang="en-US" smtClean="0"/>
              <a:pPr/>
              <a:t>1</a:t>
            </a:fld>
            <a:endParaRPr lang="en-US" altLang="zh-CN"/>
          </a:p>
        </p:txBody>
      </p:sp>
      <p:sp>
        <p:nvSpPr>
          <p:cNvPr id="89091" name="Rectangle 2"/>
          <p:cNvSpPr>
            <a:spLocks noGrp="1" noRot="1" noChangeAspect="1" noChangeArrowheads="1" noTextEdit="1"/>
          </p:cNvSpPr>
          <p:nvPr>
            <p:ph type="sldImg"/>
          </p:nvPr>
        </p:nvSpPr>
        <p:spPr>
          <a:xfrm>
            <a:off x="114300" y="746125"/>
            <a:ext cx="6629400" cy="3730625"/>
          </a:xfrm>
          <a:ln/>
        </p:spPr>
      </p:sp>
      <p:sp>
        <p:nvSpPr>
          <p:cNvPr id="89092" name="Rectangle 3"/>
          <p:cNvSpPr>
            <a:spLocks noGrp="1" noChangeArrowheads="1"/>
          </p:cNvSpPr>
          <p:nvPr>
            <p:ph type="body" idx="1"/>
          </p:nvPr>
        </p:nvSpPr>
        <p:spPr>
          <a:xfrm>
            <a:off x="685800" y="4724956"/>
            <a:ext cx="5486400" cy="4476274"/>
          </a:xfrm>
          <a:noFill/>
          <a:ln/>
        </p:spPr>
        <p:txBody>
          <a:bodyPr/>
          <a:lstStyle/>
          <a:p>
            <a:endParaRPr lang="zh-CN" altLang="en-US"/>
          </a:p>
        </p:txBody>
      </p:sp>
    </p:spTree>
    <p:extLst>
      <p:ext uri="{BB962C8B-B14F-4D97-AF65-F5344CB8AC3E}">
        <p14:creationId xmlns:p14="http://schemas.microsoft.com/office/powerpoint/2010/main" val="113369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42" name="Rectangle 2"/>
          <p:cNvSpPr>
            <a:spLocks noGrp="1" noRot="1" noChangeArrowheads="1"/>
          </p:cNvSpPr>
          <p:nvPr>
            <p:ph type="ctrTitle"/>
          </p:nvPr>
        </p:nvSpPr>
        <p:spPr>
          <a:xfrm>
            <a:off x="914400" y="2286000"/>
            <a:ext cx="10363200" cy="1143000"/>
          </a:xfrm>
        </p:spPr>
        <p:txBody>
          <a:bodyPr/>
          <a:lstStyle>
            <a:lvl1pPr>
              <a:defRPr/>
            </a:lvl1pPr>
          </a:lstStyle>
          <a:p>
            <a:r>
              <a:rPr lang="zh-CN" altLang="en-US"/>
              <a:t>单击此处编辑母版标题样式</a:t>
            </a:r>
          </a:p>
        </p:txBody>
      </p:sp>
      <p:sp>
        <p:nvSpPr>
          <p:cNvPr id="215043"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8" y="381001"/>
            <a:ext cx="2846916" cy="56419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02167" y="381001"/>
            <a:ext cx="8337551" cy="5641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02167" y="381000"/>
            <a:ext cx="11387667" cy="1143000"/>
          </a:xfrm>
        </p:spPr>
        <p:txBody>
          <a:bodyPr/>
          <a:lstStyle/>
          <a:p>
            <a:r>
              <a:rPr lang="zh-CN" altLang="en-US"/>
              <a:t>单击此处编辑母版标题样式</a:t>
            </a:r>
          </a:p>
        </p:txBody>
      </p:sp>
      <p:sp>
        <p:nvSpPr>
          <p:cNvPr id="3" name="内容占位符 2"/>
          <p:cNvSpPr>
            <a:spLocks noGrp="1"/>
          </p:cNvSpPr>
          <p:nvPr>
            <p:ph sz="half" idx="1"/>
          </p:nvPr>
        </p:nvSpPr>
        <p:spPr>
          <a:xfrm>
            <a:off x="402168" y="1752601"/>
            <a:ext cx="5592233" cy="42703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1" y="1752600"/>
            <a:ext cx="5592233" cy="2058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1" y="3963989"/>
            <a:ext cx="5592233" cy="20589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02167" y="381000"/>
            <a:ext cx="11387667"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02168" y="1752601"/>
            <a:ext cx="5592233" cy="42703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752601"/>
            <a:ext cx="5592233" cy="42703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381001"/>
            <a:ext cx="11387667" cy="56419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4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4151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000">
        <p14:prism isContent="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02168" y="1752601"/>
            <a:ext cx="5592233" cy="427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752601"/>
            <a:ext cx="5592233" cy="427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bwMode="auto">
          <a:xfrm>
            <a:off x="402167" y="381000"/>
            <a:ext cx="1138766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5123" name="Rectangle 3"/>
          <p:cNvSpPr>
            <a:spLocks noGrp="1" noRot="1" noChangeArrowheads="1"/>
          </p:cNvSpPr>
          <p:nvPr>
            <p:ph type="body" idx="1"/>
          </p:nvPr>
        </p:nvSpPr>
        <p:spPr bwMode="auto">
          <a:xfrm>
            <a:off x="402167" y="1752601"/>
            <a:ext cx="11387667" cy="4270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5124" name="Picture 5"/>
          <p:cNvPicPr>
            <a:picLocks noChangeAspect="1" noChangeArrowheads="1"/>
          </p:cNvPicPr>
          <p:nvPr/>
        </p:nvPicPr>
        <p:blipFill>
          <a:blip r:embed="rId17" cstate="print"/>
          <a:srcRect t="12199" r="1688" b="79103"/>
          <a:stretch>
            <a:fillRect/>
          </a:stretch>
        </p:blipFill>
        <p:spPr bwMode="auto">
          <a:xfrm>
            <a:off x="1" y="1"/>
            <a:ext cx="6904567" cy="341313"/>
          </a:xfrm>
          <a:prstGeom prst="rect">
            <a:avLst/>
          </a:prstGeom>
          <a:noFill/>
          <a:ln w="9525">
            <a:noFill/>
            <a:miter lim="800000"/>
            <a:headEnd/>
            <a:tailEnd/>
          </a:ln>
        </p:spPr>
      </p:pic>
      <p:pic>
        <p:nvPicPr>
          <p:cNvPr id="5125" name="Picture 6"/>
          <p:cNvPicPr>
            <a:picLocks noChangeAspect="1" noChangeArrowheads="1"/>
          </p:cNvPicPr>
          <p:nvPr/>
        </p:nvPicPr>
        <p:blipFill>
          <a:blip r:embed="rId17" cstate="print"/>
          <a:srcRect l="60692" t="12199" r="1688" b="79103"/>
          <a:stretch>
            <a:fillRect/>
          </a:stretch>
        </p:blipFill>
        <p:spPr bwMode="auto">
          <a:xfrm>
            <a:off x="6881285" y="1"/>
            <a:ext cx="5327649" cy="341313"/>
          </a:xfrm>
          <a:prstGeom prst="rect">
            <a:avLst/>
          </a:prstGeom>
          <a:noFill/>
          <a:ln w="9525">
            <a:noFill/>
            <a:miter lim="800000"/>
            <a:headEnd/>
            <a:tailEnd/>
          </a:ln>
        </p:spPr>
      </p:pic>
      <p:sp>
        <p:nvSpPr>
          <p:cNvPr id="1030" name="Text Box 7"/>
          <p:cNvSpPr txBox="1">
            <a:spLocks noChangeArrowheads="1"/>
          </p:cNvSpPr>
          <p:nvPr/>
        </p:nvSpPr>
        <p:spPr bwMode="auto">
          <a:xfrm>
            <a:off x="4464051" y="0"/>
            <a:ext cx="7727949" cy="336550"/>
          </a:xfrm>
          <a:prstGeom prst="rect">
            <a:avLst/>
          </a:prstGeom>
          <a:noFill/>
          <a:ln w="9525">
            <a:noFill/>
            <a:miter lim="800000"/>
            <a:headEnd/>
            <a:tailEnd/>
          </a:ln>
        </p:spPr>
        <p:txBody>
          <a:bodyPr>
            <a:spAutoFit/>
          </a:bodyPr>
          <a:lstStyle/>
          <a:p>
            <a:pPr>
              <a:spcBef>
                <a:spcPct val="50000"/>
              </a:spcBef>
              <a:defRPr/>
            </a:pPr>
            <a:r>
              <a:rPr lang="en-US" altLang="zh-CN" sz="1600" b="1" dirty="0">
                <a:solidFill>
                  <a:schemeClr val="bg1"/>
                </a:solidFill>
                <a:latin typeface="Arial" pitchFamily="34" charset="0"/>
              </a:rPr>
              <a:t>Development Research Center, The State Council, PRC</a:t>
            </a:r>
          </a:p>
        </p:txBody>
      </p:sp>
      <p:sp>
        <p:nvSpPr>
          <p:cNvPr id="214024" name="Text Box 8"/>
          <p:cNvSpPr txBox="1">
            <a:spLocks noChangeArrowheads="1"/>
          </p:cNvSpPr>
          <p:nvPr userDrawn="1"/>
        </p:nvSpPr>
        <p:spPr bwMode="auto">
          <a:xfrm>
            <a:off x="0" y="6488668"/>
            <a:ext cx="12190645" cy="369332"/>
          </a:xfrm>
          <a:prstGeom prst="rect">
            <a:avLst/>
          </a:prstGeom>
          <a:blipFill dpi="0" rotWithShape="1">
            <a:blip r:embed="rId18" cstate="print"/>
            <a:srcRect/>
            <a:tile tx="0" ty="0" sx="100000" sy="100000" flip="none" algn="tl"/>
          </a:blipFill>
          <a:ln>
            <a:noFill/>
          </a:ln>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r>
              <a:rPr lang="en-US" altLang="zh-CN" b="1" kern="1200" dirty="0">
                <a:solidFill>
                  <a:srgbClr val="FFFFFF"/>
                </a:solidFill>
                <a:latin typeface="Arial" charset="0"/>
                <a:ea typeface="黑体" charset="0"/>
                <a:cs typeface="黑体" charset="0"/>
              </a:rPr>
              <a:t> </a:t>
            </a:r>
            <a:r>
              <a:rPr lang="en-US" altLang="zh-CN" b="1" i="0" dirty="0">
                <a:solidFill>
                  <a:schemeClr val="bg1"/>
                </a:solidFill>
                <a:effectLst/>
                <a:latin typeface="Lucida Grande"/>
              </a:rPr>
              <a:t>2021  INFORUM World Conference</a:t>
            </a:r>
            <a:r>
              <a:rPr lang="en-US" altLang="zh-CN" b="1" i="0" kern="1200" dirty="0">
                <a:solidFill>
                  <a:schemeClr val="bg1"/>
                </a:solidFill>
                <a:effectLst/>
                <a:latin typeface="Arial" charset="0"/>
                <a:ea typeface="黑体" charset="0"/>
              </a:rPr>
              <a:t>                                                                                            October 13, 2021</a:t>
            </a:r>
            <a:endParaRPr lang="en-US" altLang="zh-CN" b="1" dirty="0">
              <a:solidFill>
                <a:srgbClr val="FFFFFF"/>
              </a:solidFill>
              <a:ea typeface="黑体" charset="0"/>
              <a:cs typeface="黑体" charset="0"/>
            </a:endParaRPr>
          </a:p>
        </p:txBody>
      </p:sp>
    </p:spTree>
  </p:cSld>
  <p:clrMap bg1="lt1" tx1="dk1" bg2="lt2" tx2="dk2" accent1="accent1" accent2="accent2" accent3="accent3" accent4="accent4" accent5="accent5" accent6="accent6" hlink="hlink" folHlink="folHlink"/>
  <p:sldLayoutIdLst>
    <p:sldLayoutId id="2147483908"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9" r:id="rId15"/>
  </p:sldLayoutIdLst>
  <p:txStyles>
    <p:title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kumimoji="1" sz="3200">
          <a:solidFill>
            <a:schemeClr val="tx1"/>
          </a:solidFill>
          <a:latin typeface="+mn-lt"/>
          <a:ea typeface="+mn-ea"/>
          <a:cs typeface="宋体" charset="0"/>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115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191344" y="1340768"/>
            <a:ext cx="11593288" cy="1728143"/>
          </a:xfrm>
        </p:spPr>
        <p:txBody>
          <a:bodyPr/>
          <a:lstStyle/>
          <a:p>
            <a:pPr eaLnBrk="1" hangingPunct="1">
              <a:lnSpc>
                <a:spcPct val="150000"/>
              </a:lnSpc>
            </a:pPr>
            <a:r>
              <a:rPr lang="en-US" altLang="zh-CN" sz="2800" b="1" dirty="0">
                <a:latin typeface="Times New Roman" panose="02020603050405020304" pitchFamily="18" charset="0"/>
                <a:ea typeface="黑体" pitchFamily="49" charset="-122"/>
                <a:cs typeface="Times New Roman" panose="02020603050405020304" pitchFamily="18" charset="0"/>
              </a:rPr>
              <a:t> </a:t>
            </a:r>
            <a:r>
              <a:rPr lang="en-US" altLang="zh-CN" sz="2800" b="1" dirty="0">
                <a:ea typeface="黑体" pitchFamily="49" charset="-122"/>
                <a:cs typeface="Times New Roman" panose="02020603050405020304" pitchFamily="18" charset="0"/>
              </a:rPr>
              <a:t>Evolution of China’s Industrial Spatial Layout (1987 – 2017)</a:t>
            </a:r>
            <a:br>
              <a:rPr lang="en-US" altLang="zh-CN" b="1" dirty="0">
                <a:ea typeface="黑体" pitchFamily="49" charset="-122"/>
              </a:rPr>
            </a:br>
            <a:r>
              <a:rPr lang="en-US" altLang="zh-CN" b="1" dirty="0">
                <a:latin typeface="+mn-lt"/>
                <a:ea typeface="黑体" pitchFamily="49" charset="-122"/>
              </a:rPr>
              <a:t>                    </a:t>
            </a:r>
            <a:r>
              <a:rPr lang="en-US" altLang="zh-CN" sz="2400" b="1" dirty="0">
                <a:latin typeface="+mn-lt"/>
                <a:ea typeface="黑体" pitchFamily="49" charset="-122"/>
              </a:rPr>
              <a:t>-- </a:t>
            </a:r>
            <a:r>
              <a:rPr lang="en-US" altLang="zh-CN" sz="2400" b="1" dirty="0">
                <a:effectLst/>
                <a:latin typeface="+mn-lt"/>
                <a:ea typeface="宋体" panose="02010600030101010101" pitchFamily="2" charset="-122"/>
              </a:rPr>
              <a:t>Based on Regional Input-Output Tables</a:t>
            </a:r>
            <a:endParaRPr kumimoji="0" lang="zh-CN" altLang="en-US" sz="2800" b="1" dirty="0">
              <a:latin typeface="+mn-lt"/>
              <a:ea typeface="黑体" charset="0"/>
              <a:cs typeface="黑体" charset="0"/>
            </a:endParaRPr>
          </a:p>
        </p:txBody>
      </p:sp>
      <p:sp>
        <p:nvSpPr>
          <p:cNvPr id="7171" name="Rectangle 3"/>
          <p:cNvSpPr>
            <a:spLocks noChangeArrowheads="1"/>
          </p:cNvSpPr>
          <p:nvPr/>
        </p:nvSpPr>
        <p:spPr bwMode="auto">
          <a:xfrm>
            <a:off x="1559496" y="4365104"/>
            <a:ext cx="9288512" cy="1354217"/>
          </a:xfrm>
          <a:prstGeom prst="rect">
            <a:avLst/>
          </a:prstGeom>
          <a:noFill/>
          <a:ln w="9525">
            <a:noFill/>
            <a:miter lim="800000"/>
            <a:headEnd/>
            <a:tailEnd/>
          </a:ln>
        </p:spPr>
        <p:txBody>
          <a:bodyPr wrap="square">
            <a:spAutoFit/>
          </a:bodyPr>
          <a:lstStyle/>
          <a:p>
            <a:pPr algn="ctr">
              <a:lnSpc>
                <a:spcPct val="90000"/>
              </a:lnSpc>
              <a:spcBef>
                <a:spcPct val="20000"/>
              </a:spcBef>
              <a:spcAft>
                <a:spcPts val="1200"/>
              </a:spcAft>
              <a:buClr>
                <a:schemeClr val="folHlink"/>
              </a:buClr>
            </a:pPr>
            <a:r>
              <a:rPr lang="en-US" altLang="zh-CN" sz="2000" b="1" dirty="0" err="1">
                <a:solidFill>
                  <a:schemeClr val="tx2"/>
                </a:solidFill>
                <a:ea typeface="黑体" charset="0"/>
                <a:cs typeface="黑体" charset="0"/>
              </a:rPr>
              <a:t>Shantong</a:t>
            </a:r>
            <a:r>
              <a:rPr lang="en-US" altLang="zh-CN" sz="2000" b="1" dirty="0">
                <a:solidFill>
                  <a:schemeClr val="tx2"/>
                </a:solidFill>
                <a:ea typeface="黑体" charset="0"/>
                <a:cs typeface="黑体" charset="0"/>
              </a:rPr>
              <a:t> Li;</a:t>
            </a:r>
            <a:r>
              <a:rPr lang="zh-CN" altLang="en-US" sz="2000" b="1" dirty="0">
                <a:solidFill>
                  <a:schemeClr val="tx2"/>
                </a:solidFill>
                <a:ea typeface="黑体" charset="0"/>
                <a:cs typeface="黑体" charset="0"/>
              </a:rPr>
              <a:t> </a:t>
            </a:r>
            <a:r>
              <a:rPr lang="en-US" altLang="zh-CN" sz="2000" b="1" dirty="0" err="1">
                <a:solidFill>
                  <a:schemeClr val="tx2"/>
                </a:solidFill>
                <a:ea typeface="黑体" charset="0"/>
                <a:cs typeface="黑体" charset="0"/>
              </a:rPr>
              <a:t>Jianwu</a:t>
            </a:r>
            <a:r>
              <a:rPr lang="en-US" altLang="zh-CN" sz="2000" b="1" dirty="0">
                <a:solidFill>
                  <a:schemeClr val="tx2"/>
                </a:solidFill>
                <a:ea typeface="黑体" charset="0"/>
                <a:cs typeface="黑体" charset="0"/>
              </a:rPr>
              <a:t> He;</a:t>
            </a:r>
            <a:r>
              <a:rPr lang="zh-CN" altLang="en-US" sz="2000" b="1" dirty="0">
                <a:solidFill>
                  <a:schemeClr val="tx2"/>
                </a:solidFill>
                <a:ea typeface="黑体" charset="0"/>
                <a:cs typeface="黑体" charset="0"/>
              </a:rPr>
              <a:t> </a:t>
            </a:r>
            <a:r>
              <a:rPr lang="en-US" altLang="zh-CN" sz="2000" b="1" dirty="0">
                <a:solidFill>
                  <a:schemeClr val="tx2"/>
                </a:solidFill>
                <a:ea typeface="黑体" charset="0"/>
                <a:cs typeface="黑体" charset="0"/>
              </a:rPr>
              <a:t>Yi Huang</a:t>
            </a:r>
          </a:p>
          <a:p>
            <a:pPr algn="ctr">
              <a:lnSpc>
                <a:spcPct val="90000"/>
              </a:lnSpc>
              <a:spcBef>
                <a:spcPct val="20000"/>
              </a:spcBef>
              <a:spcAft>
                <a:spcPts val="1200"/>
              </a:spcAft>
              <a:buClr>
                <a:schemeClr val="folHlink"/>
              </a:buClr>
            </a:pPr>
            <a:r>
              <a:rPr lang="en-US" altLang="zh-CN" sz="2000" b="1" dirty="0">
                <a:solidFill>
                  <a:schemeClr val="tx2"/>
                </a:solidFill>
                <a:ea typeface="黑体" charset="0"/>
                <a:cs typeface="黑体" charset="0"/>
              </a:rPr>
              <a:t>Development Research Center of The State Council</a:t>
            </a:r>
          </a:p>
          <a:p>
            <a:pPr algn="ctr">
              <a:lnSpc>
                <a:spcPct val="90000"/>
              </a:lnSpc>
              <a:spcBef>
                <a:spcPct val="20000"/>
              </a:spcBef>
              <a:buClr>
                <a:schemeClr val="folHlink"/>
              </a:buClr>
            </a:pPr>
            <a:r>
              <a:rPr lang="en-US" altLang="zh-CN" sz="2000" b="1" dirty="0">
                <a:solidFill>
                  <a:schemeClr val="tx2"/>
                </a:solidFill>
                <a:ea typeface="黑体" charset="0"/>
              </a:rPr>
              <a:t>Development Strategy and Regional Economic Research Department </a:t>
            </a:r>
          </a:p>
        </p:txBody>
      </p:sp>
      <p:sp>
        <p:nvSpPr>
          <p:cNvPr id="7172" name="Rectangle 4"/>
          <p:cNvSpPr>
            <a:spLocks noChangeArrowheads="1"/>
          </p:cNvSpPr>
          <p:nvPr/>
        </p:nvSpPr>
        <p:spPr bwMode="auto">
          <a:xfrm>
            <a:off x="695400" y="5949280"/>
            <a:ext cx="10801200" cy="590931"/>
          </a:xfrm>
          <a:prstGeom prst="rect">
            <a:avLst/>
          </a:prstGeom>
          <a:noFill/>
          <a:ln w="9525">
            <a:noFill/>
            <a:miter lim="800000"/>
            <a:headEnd/>
            <a:tailEnd/>
          </a:ln>
        </p:spPr>
        <p:txBody>
          <a:bodyPr wrap="square">
            <a:spAutoFit/>
          </a:bodyPr>
          <a:lstStyle/>
          <a:p>
            <a:pPr eaLnBrk="0" hangingPunct="0">
              <a:lnSpc>
                <a:spcPct val="90000"/>
              </a:lnSpc>
            </a:pPr>
            <a:r>
              <a:rPr lang="en-US" altLang="zh-CN" b="1" dirty="0">
                <a:solidFill>
                  <a:srgbClr val="FF9933"/>
                </a:solidFill>
              </a:rPr>
              <a:t>Note</a:t>
            </a:r>
            <a:r>
              <a:rPr lang="zh-CN" altLang="en-US" b="1" dirty="0">
                <a:solidFill>
                  <a:srgbClr val="FF9933"/>
                </a:solidFill>
              </a:rPr>
              <a:t>：</a:t>
            </a:r>
            <a:r>
              <a:rPr lang="en-US" altLang="zh-CN" b="1" dirty="0">
                <a:solidFill>
                  <a:srgbClr val="FF9933"/>
                </a:solidFill>
              </a:rPr>
              <a:t>This report only represents the views of the authors and does not represent the views of the institution where they belong.</a:t>
            </a:r>
            <a:endParaRPr lang="zh-CN" altLang="en-US" b="1" dirty="0">
              <a:solidFill>
                <a:srgbClr val="FF99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1638" y="381000"/>
            <a:ext cx="11671026" cy="671736"/>
          </a:xfrm>
        </p:spPr>
        <p:txBody>
          <a:bodyPr/>
          <a:lstStyle/>
          <a:p>
            <a:r>
              <a:rPr lang="en-US" altLang="zh-CN" sz="3200" b="1" dirty="0">
                <a:ea typeface="黑体" panose="02010609060101010101" pitchFamily="49" charset="-122"/>
                <a:cs typeface="Times New Roman" panose="02020603050405020304" pitchFamily="18" charset="0"/>
              </a:rPr>
              <a:t>Shift of China's three industries gravity centers</a:t>
            </a:r>
            <a:endParaRPr lang="zh-CN" altLang="en-US" sz="3200" b="1" dirty="0">
              <a:ea typeface="黑体" panose="02010609060101010101" pitchFamily="49" charset="-122"/>
            </a:endParaRPr>
          </a:p>
        </p:txBody>
      </p:sp>
      <p:graphicFrame>
        <p:nvGraphicFramePr>
          <p:cNvPr id="6" name="图表 5">
            <a:extLst>
              <a:ext uri="{FF2B5EF4-FFF2-40B4-BE49-F238E27FC236}">
                <a16:creationId xmlns:a16="http://schemas.microsoft.com/office/drawing/2014/main" id="{E8F50175-ECF5-4AEE-A4FD-8ACAFEE160F7}"/>
              </a:ext>
            </a:extLst>
          </p:cNvPr>
          <p:cNvGraphicFramePr/>
          <p:nvPr>
            <p:extLst>
              <p:ext uri="{D42A27DB-BD31-4B8C-83A1-F6EECF244321}">
                <p14:modId xmlns:p14="http://schemas.microsoft.com/office/powerpoint/2010/main" val="4094432133"/>
              </p:ext>
            </p:extLst>
          </p:nvPr>
        </p:nvGraphicFramePr>
        <p:xfrm>
          <a:off x="401638" y="1196752"/>
          <a:ext cx="7566570"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格 7">
            <a:extLst>
              <a:ext uri="{FF2B5EF4-FFF2-40B4-BE49-F238E27FC236}">
                <a16:creationId xmlns:a16="http://schemas.microsoft.com/office/drawing/2014/main" id="{23FA66B1-478D-4F20-A736-B7C37B3AD117}"/>
              </a:ext>
            </a:extLst>
          </p:cNvPr>
          <p:cNvGraphicFramePr>
            <a:graphicFrameLocks noGrp="1"/>
          </p:cNvGraphicFramePr>
          <p:nvPr>
            <p:extLst>
              <p:ext uri="{D42A27DB-BD31-4B8C-83A1-F6EECF244321}">
                <p14:modId xmlns:p14="http://schemas.microsoft.com/office/powerpoint/2010/main" val="3867937844"/>
              </p:ext>
            </p:extLst>
          </p:nvPr>
        </p:nvGraphicFramePr>
        <p:xfrm>
          <a:off x="7715166" y="1231826"/>
          <a:ext cx="4357497" cy="2485207"/>
        </p:xfrm>
        <a:graphic>
          <a:graphicData uri="http://schemas.openxmlformats.org/drawingml/2006/table">
            <a:tbl>
              <a:tblPr/>
              <a:tblGrid>
                <a:gridCol w="2413282">
                  <a:extLst>
                    <a:ext uri="{9D8B030D-6E8A-4147-A177-3AD203B41FA5}">
                      <a16:colId xmlns:a16="http://schemas.microsoft.com/office/drawing/2014/main" val="3078447254"/>
                    </a:ext>
                  </a:extLst>
                </a:gridCol>
                <a:gridCol w="1944215">
                  <a:extLst>
                    <a:ext uri="{9D8B030D-6E8A-4147-A177-3AD203B41FA5}">
                      <a16:colId xmlns:a16="http://schemas.microsoft.com/office/drawing/2014/main" val="813579204"/>
                    </a:ext>
                  </a:extLst>
                </a:gridCol>
              </a:tblGrid>
              <a:tr h="595515">
                <a:tc>
                  <a:txBody>
                    <a:bodyPr/>
                    <a:lstStyle/>
                    <a:p>
                      <a:pPr algn="ctr" fontAlgn="ctr"/>
                      <a:r>
                        <a:rPr lang="en-US" altLang="zh-CN"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The</a:t>
                      </a:r>
                      <a:r>
                        <a:rPr lang="zh-CN" altLang="en-US"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s</a:t>
                      </a:r>
                      <a:r>
                        <a:rPr lang="en-US" altLang="zh-CN" sz="1800" b="1" i="0" kern="1200" dirty="0">
                          <a:solidFill>
                            <a:schemeClr val="tx1"/>
                          </a:solidFill>
                          <a:effectLst/>
                          <a:latin typeface="Times New Roman" panose="02020603050405020304" pitchFamily="18" charset="0"/>
                          <a:ea typeface="+mn-ea"/>
                          <a:cs typeface="Times New Roman" panose="02020603050405020304" pitchFamily="18" charset="0"/>
                        </a:rPr>
                        <a:t>econdary industry</a:t>
                      </a:r>
                      <a:endParaRPr lang="zh-CN" altLang="en-US"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effectLst/>
                          <a:latin typeface="Times New Roman" panose="02020603050405020304" pitchFamily="18" charset="0"/>
                          <a:ea typeface="+mn-ea"/>
                          <a:cs typeface="Times New Roman" panose="02020603050405020304" pitchFamily="18" charset="0"/>
                        </a:rPr>
                        <a:t>Moving direction</a:t>
                      </a:r>
                      <a:endParaRPr lang="zh-CN" altLang="en-US" sz="18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833924"/>
                  </a:ext>
                </a:extLst>
              </a:tr>
              <a:tr h="472423">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1987-1992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640594"/>
                  </a:ext>
                </a:extLst>
              </a:tr>
              <a:tr h="472423">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1992-2002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East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443047"/>
                  </a:ext>
                </a:extLst>
              </a:tr>
              <a:tr h="472423">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2002-2012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610936"/>
                  </a:ext>
                </a:extLst>
              </a:tr>
              <a:tr h="472423">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2012-2017</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419202"/>
                  </a:ext>
                </a:extLst>
              </a:tr>
            </a:tbl>
          </a:graphicData>
        </a:graphic>
      </p:graphicFrame>
      <p:sp>
        <p:nvSpPr>
          <p:cNvPr id="9" name="文本框 8">
            <a:extLst>
              <a:ext uri="{FF2B5EF4-FFF2-40B4-BE49-F238E27FC236}">
                <a16:creationId xmlns:a16="http://schemas.microsoft.com/office/drawing/2014/main" id="{F97A8903-9543-4618-9083-28CE1D81387A}"/>
              </a:ext>
            </a:extLst>
          </p:cNvPr>
          <p:cNvSpPr txBox="1"/>
          <p:nvPr/>
        </p:nvSpPr>
        <p:spPr>
          <a:xfrm>
            <a:off x="7839364" y="4077072"/>
            <a:ext cx="3917784" cy="1938992"/>
          </a:xfrm>
          <a:prstGeom prst="rect">
            <a:avLst/>
          </a:prstGeom>
          <a:noFill/>
        </p:spPr>
        <p:txBody>
          <a:bodyPr wrap="square">
            <a:spAutoFit/>
          </a:bodyPr>
          <a:lstStyle/>
          <a:p>
            <a:pPr marL="285750" indent="-285750" algn="just">
              <a:buClr>
                <a:srgbClr val="FFC000"/>
              </a:buClr>
              <a:buFont typeface="Wingdings" panose="05000000000000000000" pitchFamily="2" charset="2"/>
              <a:buChar char="n"/>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T</a:t>
            </a:r>
            <a:r>
              <a:rPr lang="en-US" altLang="zh-CN" sz="2000" dirty="0">
                <a:effectLst/>
                <a:latin typeface="Times New Roman" panose="02020603050405020304" pitchFamily="18" charset="0"/>
                <a:ea typeface="黑体" panose="02010609060101010101" pitchFamily="49" charset="-122"/>
                <a:cs typeface="Times New Roman" panose="02020603050405020304" pitchFamily="18" charset="0"/>
              </a:rPr>
              <a:t>he gravity centers  of the secondary industry were located to the east side of China’s economic gravity centers, shifting to the southwest, with the largest degree of movement. </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0000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1638" y="381000"/>
            <a:ext cx="11671026" cy="671736"/>
          </a:xfrm>
        </p:spPr>
        <p:txBody>
          <a:bodyPr/>
          <a:lstStyle/>
          <a:p>
            <a:r>
              <a:rPr lang="en-US" altLang="zh-CN" sz="3200" b="1" dirty="0">
                <a:ea typeface="黑体" panose="02010609060101010101" pitchFamily="49" charset="-122"/>
                <a:cs typeface="Times New Roman" panose="02020603050405020304" pitchFamily="18" charset="0"/>
              </a:rPr>
              <a:t>Shift of China's three industries gravity centers </a:t>
            </a:r>
            <a:endParaRPr lang="zh-CN" altLang="en-US" sz="3200" b="1" dirty="0">
              <a:ea typeface="黑体" panose="02010609060101010101" pitchFamily="49" charset="-122"/>
            </a:endParaRPr>
          </a:p>
        </p:txBody>
      </p:sp>
      <p:graphicFrame>
        <p:nvGraphicFramePr>
          <p:cNvPr id="6" name="图表 5">
            <a:extLst>
              <a:ext uri="{FF2B5EF4-FFF2-40B4-BE49-F238E27FC236}">
                <a16:creationId xmlns:a16="http://schemas.microsoft.com/office/drawing/2014/main" id="{E8F50175-ECF5-4AEE-A4FD-8ACAFEE160F7}"/>
              </a:ext>
            </a:extLst>
          </p:cNvPr>
          <p:cNvGraphicFramePr/>
          <p:nvPr>
            <p:extLst>
              <p:ext uri="{D42A27DB-BD31-4B8C-83A1-F6EECF244321}">
                <p14:modId xmlns:p14="http://schemas.microsoft.com/office/powerpoint/2010/main" val="3547511221"/>
              </p:ext>
            </p:extLst>
          </p:nvPr>
        </p:nvGraphicFramePr>
        <p:xfrm>
          <a:off x="401638" y="1196752"/>
          <a:ext cx="7566570"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表格 6">
            <a:extLst>
              <a:ext uri="{FF2B5EF4-FFF2-40B4-BE49-F238E27FC236}">
                <a16:creationId xmlns:a16="http://schemas.microsoft.com/office/drawing/2014/main" id="{BAA38D2C-AFA5-4C4B-8BE3-DABF8C9AC20B}"/>
              </a:ext>
            </a:extLst>
          </p:cNvPr>
          <p:cNvGraphicFramePr>
            <a:graphicFrameLocks noGrp="1"/>
          </p:cNvGraphicFramePr>
          <p:nvPr>
            <p:extLst>
              <p:ext uri="{D42A27DB-BD31-4B8C-83A1-F6EECF244321}">
                <p14:modId xmlns:p14="http://schemas.microsoft.com/office/powerpoint/2010/main" val="1530481316"/>
              </p:ext>
            </p:extLst>
          </p:nvPr>
        </p:nvGraphicFramePr>
        <p:xfrm>
          <a:off x="7601594" y="1157675"/>
          <a:ext cx="4327054" cy="2391408"/>
        </p:xfrm>
        <a:graphic>
          <a:graphicData uri="http://schemas.openxmlformats.org/drawingml/2006/table">
            <a:tbl>
              <a:tblPr/>
              <a:tblGrid>
                <a:gridCol w="2382838">
                  <a:extLst>
                    <a:ext uri="{9D8B030D-6E8A-4147-A177-3AD203B41FA5}">
                      <a16:colId xmlns:a16="http://schemas.microsoft.com/office/drawing/2014/main" val="3078447254"/>
                    </a:ext>
                  </a:extLst>
                </a:gridCol>
                <a:gridCol w="1944216">
                  <a:extLst>
                    <a:ext uri="{9D8B030D-6E8A-4147-A177-3AD203B41FA5}">
                      <a16:colId xmlns:a16="http://schemas.microsoft.com/office/drawing/2014/main" val="813579204"/>
                    </a:ext>
                  </a:extLst>
                </a:gridCol>
              </a:tblGrid>
              <a:tr h="596836">
                <a:tc>
                  <a:txBody>
                    <a:bodyPr/>
                    <a:lstStyle/>
                    <a:p>
                      <a:pPr marL="0" algn="ctr" defTabSz="914400" rtl="0" eaLnBrk="1" fontAlgn="ctr" latinLnBrk="0" hangingPunct="1"/>
                      <a:r>
                        <a:rPr lang="en-US" altLang="zh-CN" sz="1800" b="1" kern="1200" dirty="0">
                          <a:solidFill>
                            <a:schemeClr val="tx1"/>
                          </a:solidFill>
                          <a:effectLst/>
                          <a:latin typeface="Times New Roman" panose="02020603050405020304" pitchFamily="18" charset="0"/>
                          <a:ea typeface="+mn-ea"/>
                          <a:cs typeface="Times New Roman" panose="02020603050405020304" pitchFamily="18" charset="0"/>
                        </a:rPr>
                        <a:t>The tertiary industry</a:t>
                      </a:r>
                      <a:endParaRPr lang="zh-CN" altLang="en-US" sz="1800" b="1" i="0" u="none" strike="noStrike" kern="1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effectLst/>
                          <a:latin typeface="Times New Roman" panose="02020603050405020304" pitchFamily="18" charset="0"/>
                          <a:ea typeface="+mn-ea"/>
                          <a:cs typeface="Times New Roman" panose="02020603050405020304" pitchFamily="18" charset="0"/>
                        </a:rPr>
                        <a:t>Moving direction</a:t>
                      </a:r>
                      <a:endParaRPr lang="zh-CN" altLang="en-US" sz="18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095551"/>
                  </a:ext>
                </a:extLst>
              </a:tr>
              <a:tr h="448643">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1987-1992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10640"/>
                  </a:ext>
                </a:extLst>
              </a:tr>
              <a:tr h="448643">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1992-2002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East and South</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00041"/>
                  </a:ext>
                </a:extLst>
              </a:tr>
              <a:tr h="448643">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2002-2012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485220"/>
                  </a:ext>
                </a:extLst>
              </a:tr>
              <a:tr h="448643">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2012-2017</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090044"/>
                  </a:ext>
                </a:extLst>
              </a:tr>
            </a:tbl>
          </a:graphicData>
        </a:graphic>
      </p:graphicFrame>
      <p:sp>
        <p:nvSpPr>
          <p:cNvPr id="10" name="文本框 9">
            <a:extLst>
              <a:ext uri="{FF2B5EF4-FFF2-40B4-BE49-F238E27FC236}">
                <a16:creationId xmlns:a16="http://schemas.microsoft.com/office/drawing/2014/main" id="{BF574CA4-DFE3-47EB-92E7-362A995E1208}"/>
              </a:ext>
            </a:extLst>
          </p:cNvPr>
          <p:cNvSpPr txBox="1"/>
          <p:nvPr/>
        </p:nvSpPr>
        <p:spPr>
          <a:xfrm>
            <a:off x="7745982" y="3654022"/>
            <a:ext cx="3999731" cy="2308324"/>
          </a:xfrm>
          <a:prstGeom prst="rect">
            <a:avLst/>
          </a:prstGeom>
          <a:noFill/>
        </p:spPr>
        <p:txBody>
          <a:bodyPr wrap="square">
            <a:spAutoFit/>
          </a:bodyPr>
          <a:lstStyle/>
          <a:p>
            <a:pPr marL="285750" indent="-285750" algn="just">
              <a:buClr>
                <a:srgbClr val="FFC000"/>
              </a:buClr>
              <a:buFont typeface="Wingdings" panose="05000000000000000000" pitchFamily="2" charset="2"/>
              <a:buChar char="n"/>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The tertiary industry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was</a:t>
            </a: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 highly consistent with the movement trajectory of China's economic gravity  centers. The overall movement was to the southwest with a relatively large movement and the trajectory lied between the primary industry and the secondary industry.</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7631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1638" y="381000"/>
            <a:ext cx="11671026" cy="671736"/>
          </a:xfrm>
        </p:spPr>
        <p:txBody>
          <a:bodyPr/>
          <a:lstStyle/>
          <a:p>
            <a:r>
              <a:rPr lang="en-US" altLang="zh-CN" sz="3200" b="1" dirty="0">
                <a:ea typeface="黑体" panose="02010609060101010101" pitchFamily="49" charset="-122"/>
                <a:cs typeface="Times New Roman" panose="02020603050405020304" pitchFamily="18" charset="0"/>
              </a:rPr>
              <a:t>Shift of China's three industries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7032104" y="1628800"/>
            <a:ext cx="4752528" cy="4093428"/>
          </a:xfrm>
          <a:prstGeom prst="rect">
            <a:avLst/>
          </a:prstGeom>
          <a:noFill/>
        </p:spPr>
        <p:txBody>
          <a:bodyPr wrap="square">
            <a:spAutoFit/>
          </a:bodyPr>
          <a:lstStyle/>
          <a:p>
            <a:pPr algn="just"/>
            <a:r>
              <a:rPr lang="en-US" altLang="zh-CN" sz="2000" dirty="0">
                <a:effectLst/>
                <a:latin typeface="Times New Roman" panose="02020603050405020304" pitchFamily="18" charset="0"/>
                <a:ea typeface="黑体" panose="02010609060101010101" pitchFamily="49" charset="-122"/>
                <a:cs typeface="Times New Roman" panose="02020603050405020304" pitchFamily="18" charset="0"/>
              </a:rPr>
              <a:t>    The secondary industry plays a very important role in the shift of China’s economic gravity centers. The contribution rates of the secondary industry’s gravity centers were over 46% between 1987 and 1992, and they rose to over 47% between 1992 and 2002. By 2002-2012 Between them reached more than 51%, regardless of the longitude direction or the latitude direction, the contribution of the secondary industry is the first. It was not until the rapid development of the tertiary industry from 2012 to 2017 that it became the main force.</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图表 4">
            <a:extLst>
              <a:ext uri="{FF2B5EF4-FFF2-40B4-BE49-F238E27FC236}">
                <a16:creationId xmlns:a16="http://schemas.microsoft.com/office/drawing/2014/main" id="{C9153C29-7FA8-48A6-B1C9-BF2E08C9886D}"/>
              </a:ext>
            </a:extLst>
          </p:cNvPr>
          <p:cNvGraphicFramePr>
            <a:graphicFrameLocks/>
          </p:cNvGraphicFramePr>
          <p:nvPr>
            <p:extLst>
              <p:ext uri="{D42A27DB-BD31-4B8C-83A1-F6EECF244321}">
                <p14:modId xmlns:p14="http://schemas.microsoft.com/office/powerpoint/2010/main" val="3101599299"/>
              </p:ext>
            </p:extLst>
          </p:nvPr>
        </p:nvGraphicFramePr>
        <p:xfrm>
          <a:off x="401638" y="1036762"/>
          <a:ext cx="6774482" cy="5525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551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335360" y="381000"/>
            <a:ext cx="11593288"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p>
        </p:txBody>
      </p:sp>
      <p:sp>
        <p:nvSpPr>
          <p:cNvPr id="8" name="文本框 7">
            <a:extLst>
              <a:ext uri="{FF2B5EF4-FFF2-40B4-BE49-F238E27FC236}">
                <a16:creationId xmlns:a16="http://schemas.microsoft.com/office/drawing/2014/main" id="{A8817645-AAC7-4073-AE42-EFF0256C31B5}"/>
              </a:ext>
            </a:extLst>
          </p:cNvPr>
          <p:cNvSpPr txBox="1"/>
          <p:nvPr/>
        </p:nvSpPr>
        <p:spPr>
          <a:xfrm>
            <a:off x="767408" y="1196752"/>
            <a:ext cx="10441160" cy="461665"/>
          </a:xfrm>
          <a:prstGeom prst="rect">
            <a:avLst/>
          </a:prstGeom>
          <a:noFill/>
        </p:spPr>
        <p:txBody>
          <a:bodyPr wrap="square">
            <a:spAutoFit/>
          </a:bodyPr>
          <a:lstStyle/>
          <a:p>
            <a:pPr marL="285750" indent="-285750">
              <a:buClr>
                <a:srgbClr val="FF9933"/>
              </a:buClr>
              <a:buFont typeface="Wingdings" panose="05000000000000000000" pitchFamily="2" charset="2"/>
              <a:buChar char="Ø"/>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Mining industry</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Resource-intensive industries</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a:t>
            </a:r>
          </a:p>
        </p:txBody>
      </p:sp>
      <p:graphicFrame>
        <p:nvGraphicFramePr>
          <p:cNvPr id="15" name="图表 14">
            <a:extLst>
              <a:ext uri="{FF2B5EF4-FFF2-40B4-BE49-F238E27FC236}">
                <a16:creationId xmlns:a16="http://schemas.microsoft.com/office/drawing/2014/main" id="{0E83727D-932C-4808-B42A-E6B7C761A856}"/>
              </a:ext>
            </a:extLst>
          </p:cNvPr>
          <p:cNvGraphicFramePr/>
          <p:nvPr>
            <p:extLst>
              <p:ext uri="{D42A27DB-BD31-4B8C-83A1-F6EECF244321}">
                <p14:modId xmlns:p14="http://schemas.microsoft.com/office/powerpoint/2010/main" val="3630118567"/>
              </p:ext>
            </p:extLst>
          </p:nvPr>
        </p:nvGraphicFramePr>
        <p:xfrm>
          <a:off x="1602730" y="1615033"/>
          <a:ext cx="2339975" cy="2159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图表 16">
            <a:extLst>
              <a:ext uri="{FF2B5EF4-FFF2-40B4-BE49-F238E27FC236}">
                <a16:creationId xmlns:a16="http://schemas.microsoft.com/office/drawing/2014/main" id="{7C20FEA7-269F-42ED-92A7-61839E9FEAFB}"/>
              </a:ext>
            </a:extLst>
          </p:cNvPr>
          <p:cNvGraphicFramePr/>
          <p:nvPr>
            <p:extLst>
              <p:ext uri="{D42A27DB-BD31-4B8C-83A1-F6EECF244321}">
                <p14:modId xmlns:p14="http://schemas.microsoft.com/office/powerpoint/2010/main" val="1474948325"/>
              </p:ext>
            </p:extLst>
          </p:nvPr>
        </p:nvGraphicFramePr>
        <p:xfrm>
          <a:off x="3964037" y="1615033"/>
          <a:ext cx="2339975" cy="2159635"/>
        </p:xfrm>
        <a:graphic>
          <a:graphicData uri="http://schemas.openxmlformats.org/drawingml/2006/chart">
            <c:chart xmlns:c="http://schemas.openxmlformats.org/drawingml/2006/chart" xmlns:r="http://schemas.openxmlformats.org/officeDocument/2006/relationships" r:id="rId3"/>
          </a:graphicData>
        </a:graphic>
      </p:graphicFrame>
      <p:sp>
        <p:nvSpPr>
          <p:cNvPr id="18" name="文本框 17">
            <a:extLst>
              <a:ext uri="{FF2B5EF4-FFF2-40B4-BE49-F238E27FC236}">
                <a16:creationId xmlns:a16="http://schemas.microsoft.com/office/drawing/2014/main" id="{818C63E6-C6BB-47FE-9406-9C2EB69576E7}"/>
              </a:ext>
            </a:extLst>
          </p:cNvPr>
          <p:cNvSpPr txBox="1"/>
          <p:nvPr/>
        </p:nvSpPr>
        <p:spPr>
          <a:xfrm>
            <a:off x="1718120" y="3686979"/>
            <a:ext cx="5025952" cy="338554"/>
          </a:xfrm>
          <a:prstGeom prst="rect">
            <a:avLst/>
          </a:prstGeom>
          <a:noFill/>
        </p:spPr>
        <p:txBody>
          <a:bodyPr wrap="square">
            <a:spAutoFit/>
          </a:bodyPr>
          <a:lstStyle/>
          <a:p>
            <a:r>
              <a:rPr lang="en-US" altLang="zh-CN" sz="1600" kern="100" dirty="0">
                <a:effectLst/>
                <a:latin typeface="Times New Roman" panose="02020603050405020304" pitchFamily="18" charset="0"/>
                <a:ea typeface="黑体" panose="02010609060101010101" pitchFamily="49" charset="-122"/>
                <a:cs typeface="Times New Roman" panose="02020603050405020304" pitchFamily="18" charset="0"/>
              </a:rPr>
              <a:t>Coal Mining Industry      Oil and Gas </a:t>
            </a:r>
            <a:r>
              <a:rPr lang="en-US" altLang="zh-CN" sz="1600" kern="100" dirty="0">
                <a:latin typeface="Times New Roman" panose="02020603050405020304" pitchFamily="18" charset="0"/>
                <a:ea typeface="黑体" panose="02010609060101010101" pitchFamily="49" charset="-122"/>
                <a:cs typeface="Times New Roman" panose="02020603050405020304" pitchFamily="18" charset="0"/>
              </a:rPr>
              <a:t>E</a:t>
            </a:r>
            <a:r>
              <a:rPr lang="en-US" altLang="zh-CN" sz="1600" kern="100" dirty="0">
                <a:effectLst/>
                <a:latin typeface="Times New Roman" panose="02020603050405020304" pitchFamily="18" charset="0"/>
                <a:ea typeface="黑体" panose="02010609060101010101" pitchFamily="49" charset="-122"/>
                <a:cs typeface="Times New Roman" panose="02020603050405020304" pitchFamily="18" charset="0"/>
              </a:rPr>
              <a:t>xtraction </a:t>
            </a:r>
            <a:r>
              <a:rPr lang="en-US" altLang="zh-CN" sz="1600" kern="100" dirty="0">
                <a:latin typeface="Times New Roman" panose="02020603050405020304" pitchFamily="18" charset="0"/>
                <a:ea typeface="黑体" panose="02010609060101010101" pitchFamily="49" charset="-122"/>
                <a:cs typeface="Times New Roman" panose="02020603050405020304" pitchFamily="18" charset="0"/>
              </a:rPr>
              <a:t>I</a:t>
            </a:r>
            <a:r>
              <a:rPr lang="en-US" altLang="zh-CN" sz="1600" kern="100" dirty="0">
                <a:effectLst/>
                <a:latin typeface="Times New Roman" panose="02020603050405020304" pitchFamily="18" charset="0"/>
                <a:ea typeface="黑体" panose="02010609060101010101" pitchFamily="49" charset="-122"/>
                <a:cs typeface="Times New Roman" panose="02020603050405020304" pitchFamily="18" charset="0"/>
              </a:rPr>
              <a:t>ndustry</a:t>
            </a:r>
            <a:endParaRPr lang="zh-CN" altLang="en-US" sz="16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9" name="图表 18">
            <a:extLst>
              <a:ext uri="{FF2B5EF4-FFF2-40B4-BE49-F238E27FC236}">
                <a16:creationId xmlns:a16="http://schemas.microsoft.com/office/drawing/2014/main" id="{F4A545AC-E87C-4B75-8445-D21014A99A91}"/>
              </a:ext>
            </a:extLst>
          </p:cNvPr>
          <p:cNvGraphicFramePr/>
          <p:nvPr>
            <p:extLst>
              <p:ext uri="{D42A27DB-BD31-4B8C-83A1-F6EECF244321}">
                <p14:modId xmlns:p14="http://schemas.microsoft.com/office/powerpoint/2010/main" val="3477422521"/>
              </p:ext>
            </p:extLst>
          </p:nvPr>
        </p:nvGraphicFramePr>
        <p:xfrm>
          <a:off x="1602729" y="4010578"/>
          <a:ext cx="2339975" cy="2159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图表 19">
            <a:extLst>
              <a:ext uri="{FF2B5EF4-FFF2-40B4-BE49-F238E27FC236}">
                <a16:creationId xmlns:a16="http://schemas.microsoft.com/office/drawing/2014/main" id="{B465E3A3-4AC2-4E26-981D-602B7BD2F39F}"/>
              </a:ext>
            </a:extLst>
          </p:cNvPr>
          <p:cNvGraphicFramePr/>
          <p:nvPr>
            <p:extLst>
              <p:ext uri="{D42A27DB-BD31-4B8C-83A1-F6EECF244321}">
                <p14:modId xmlns:p14="http://schemas.microsoft.com/office/powerpoint/2010/main" val="2969880240"/>
              </p:ext>
            </p:extLst>
          </p:nvPr>
        </p:nvGraphicFramePr>
        <p:xfrm>
          <a:off x="3964037" y="4010578"/>
          <a:ext cx="2339975" cy="2159635"/>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AE11D94C-0B88-438C-8ADA-98BFC95C1695}"/>
              </a:ext>
            </a:extLst>
          </p:cNvPr>
          <p:cNvSpPr txBox="1"/>
          <p:nvPr/>
        </p:nvSpPr>
        <p:spPr>
          <a:xfrm>
            <a:off x="1055440" y="6089225"/>
            <a:ext cx="6119812" cy="417422"/>
          </a:xfrm>
          <a:prstGeom prst="rect">
            <a:avLst/>
          </a:prstGeom>
          <a:noFill/>
        </p:spPr>
        <p:txBody>
          <a:bodyPr wrap="square">
            <a:spAutoFit/>
          </a:bodyPr>
          <a:lstStyle/>
          <a:p>
            <a:pPr indent="533400" algn="just">
              <a:lnSpc>
                <a:spcPct val="150000"/>
              </a:lnSpc>
            </a:pPr>
            <a:r>
              <a:rPr lang="en-US" altLang="zh-CN" sz="1600" kern="100" dirty="0">
                <a:effectLst/>
                <a:latin typeface="Times New Roman" panose="02020603050405020304" pitchFamily="18" charset="0"/>
                <a:ea typeface="黑体" panose="02010609060101010101" pitchFamily="49" charset="-122"/>
                <a:cs typeface="Times New Roman" panose="02020603050405020304" pitchFamily="18" charset="0"/>
              </a:rPr>
              <a:t>  Metal Mining Industry       Non-metallic Mining </a:t>
            </a:r>
            <a:r>
              <a:rPr lang="en-US" altLang="zh-CN" sz="1600" kern="100" dirty="0">
                <a:latin typeface="Times New Roman" panose="02020603050405020304" pitchFamily="18" charset="0"/>
                <a:ea typeface="黑体" panose="02010609060101010101" pitchFamily="49" charset="-122"/>
                <a:cs typeface="Times New Roman" panose="02020603050405020304" pitchFamily="18" charset="0"/>
              </a:rPr>
              <a:t>I</a:t>
            </a:r>
            <a:r>
              <a:rPr lang="en-US" altLang="zh-CN" sz="1600" kern="100" dirty="0">
                <a:effectLst/>
                <a:latin typeface="Times New Roman" panose="02020603050405020304" pitchFamily="18" charset="0"/>
                <a:ea typeface="黑体" panose="02010609060101010101" pitchFamily="49" charset="-122"/>
                <a:cs typeface="Times New Roman" panose="02020603050405020304" pitchFamily="18" charset="0"/>
              </a:rPr>
              <a:t>ndustry</a:t>
            </a:r>
            <a:endParaRPr lang="zh-CN" altLang="zh-CN" sz="1600" kern="100" dirty="0">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文本框 22">
            <a:extLst>
              <a:ext uri="{FF2B5EF4-FFF2-40B4-BE49-F238E27FC236}">
                <a16:creationId xmlns:a16="http://schemas.microsoft.com/office/drawing/2014/main" id="{51E2C3CA-3D3B-4343-AE88-C23E936CC92D}"/>
              </a:ext>
            </a:extLst>
          </p:cNvPr>
          <p:cNvSpPr txBox="1"/>
          <p:nvPr/>
        </p:nvSpPr>
        <p:spPr>
          <a:xfrm>
            <a:off x="7320136" y="2276872"/>
            <a:ext cx="4608512" cy="2195794"/>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l"/>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Natural resources</a:t>
            </a:r>
          </a:p>
          <a:p>
            <a:pPr marL="342900" indent="-342900">
              <a:lnSpc>
                <a:spcPct val="200000"/>
              </a:lnSpc>
              <a:buClr>
                <a:srgbClr val="FF9933"/>
              </a:buClr>
              <a:buFont typeface="Wingdings" panose="05000000000000000000" pitchFamily="2" charset="2"/>
              <a:buChar char="l"/>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Policy</a:t>
            </a:r>
          </a:p>
          <a:p>
            <a:pPr marL="342900" indent="-342900">
              <a:lnSpc>
                <a:spcPct val="200000"/>
              </a:lnSpc>
              <a:buClr>
                <a:srgbClr val="FF9933"/>
              </a:buClr>
              <a:buFont typeface="Wingdings" panose="05000000000000000000" pitchFamily="2" charset="2"/>
              <a:buChar char="l"/>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Dependence of Foreign trade</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 name="对话气泡: 椭圆形 25">
            <a:extLst>
              <a:ext uri="{FF2B5EF4-FFF2-40B4-BE49-F238E27FC236}">
                <a16:creationId xmlns:a16="http://schemas.microsoft.com/office/drawing/2014/main" id="{209F148E-E54A-46B5-B7C0-462DCA0B81E2}"/>
              </a:ext>
            </a:extLst>
          </p:cNvPr>
          <p:cNvSpPr/>
          <p:nvPr/>
        </p:nvSpPr>
        <p:spPr bwMode="auto">
          <a:xfrm>
            <a:off x="0" y="1623287"/>
            <a:ext cx="3096344" cy="987643"/>
          </a:xfrm>
          <a:prstGeom prst="wedgeEllipseCallout">
            <a:avLst>
              <a:gd name="adj1" fmla="val 52877"/>
              <a:gd name="adj2" fmla="val 30964"/>
            </a:avLst>
          </a:prstGeom>
          <a:solidFill>
            <a:schemeClr val="accent6">
              <a:lumMod val="10000"/>
              <a:lumOff val="9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Stable in the middle reaches of the Yellow River in northern China</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3240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63549" y="335710"/>
            <a:ext cx="12319097"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419114" y="1007446"/>
            <a:ext cx="7170197" cy="461665"/>
          </a:xfrm>
          <a:prstGeom prst="rect">
            <a:avLst/>
          </a:prstGeom>
          <a:noFill/>
        </p:spPr>
        <p:txBody>
          <a:bodyPr wrap="square">
            <a:spAutoFit/>
          </a:bodyPr>
          <a:lstStyle/>
          <a:p>
            <a:pPr marL="285750" indent="-285750">
              <a:buClr>
                <a:srgbClr val="FF9933"/>
              </a:buClr>
              <a:buFont typeface="Wingdings" panose="05000000000000000000" pitchFamily="2" charset="2"/>
              <a:buChar char="Ø"/>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Manufacture industry (according to factor intensity) </a:t>
            </a:r>
          </a:p>
        </p:txBody>
      </p:sp>
      <p:graphicFrame>
        <p:nvGraphicFramePr>
          <p:cNvPr id="2" name="表格 1">
            <a:extLst>
              <a:ext uri="{FF2B5EF4-FFF2-40B4-BE49-F238E27FC236}">
                <a16:creationId xmlns:a16="http://schemas.microsoft.com/office/drawing/2014/main" id="{ED4716C9-7D14-402D-B575-4E2F94D6D23E}"/>
              </a:ext>
            </a:extLst>
          </p:cNvPr>
          <p:cNvGraphicFramePr>
            <a:graphicFrameLocks noGrp="1"/>
          </p:cNvGraphicFramePr>
          <p:nvPr>
            <p:extLst>
              <p:ext uri="{D42A27DB-BD31-4B8C-83A1-F6EECF244321}">
                <p14:modId xmlns:p14="http://schemas.microsoft.com/office/powerpoint/2010/main" val="699321460"/>
              </p:ext>
            </p:extLst>
          </p:nvPr>
        </p:nvGraphicFramePr>
        <p:xfrm>
          <a:off x="7896200" y="908720"/>
          <a:ext cx="4052459" cy="5499322"/>
        </p:xfrm>
        <a:graphic>
          <a:graphicData uri="http://schemas.openxmlformats.org/drawingml/2006/table">
            <a:tbl>
              <a:tblPr firstRow="1" firstCol="1" bandRow="1"/>
              <a:tblGrid>
                <a:gridCol w="1296144">
                  <a:extLst>
                    <a:ext uri="{9D8B030D-6E8A-4147-A177-3AD203B41FA5}">
                      <a16:colId xmlns:a16="http://schemas.microsoft.com/office/drawing/2014/main" val="1239986534"/>
                    </a:ext>
                  </a:extLst>
                </a:gridCol>
                <a:gridCol w="1152128">
                  <a:extLst>
                    <a:ext uri="{9D8B030D-6E8A-4147-A177-3AD203B41FA5}">
                      <a16:colId xmlns:a16="http://schemas.microsoft.com/office/drawing/2014/main" val="3586560337"/>
                    </a:ext>
                  </a:extLst>
                </a:gridCol>
                <a:gridCol w="1604187">
                  <a:extLst>
                    <a:ext uri="{9D8B030D-6E8A-4147-A177-3AD203B41FA5}">
                      <a16:colId xmlns:a16="http://schemas.microsoft.com/office/drawing/2014/main" val="913702274"/>
                    </a:ext>
                  </a:extLst>
                </a:gridCol>
              </a:tblGrid>
              <a:tr h="289438">
                <a:tc>
                  <a:txBody>
                    <a:bodyPr/>
                    <a:lstStyle/>
                    <a:p>
                      <a:pPr algn="ctr">
                        <a:lnSpc>
                          <a:spcPct val="150000"/>
                        </a:lnSpc>
                      </a:pPr>
                      <a:r>
                        <a:rPr lang="en-US" altLang="zh-CN" sz="1200" b="1"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Classification</a:t>
                      </a:r>
                      <a:endParaRPr lang="zh-CN" sz="1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200" b="1"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Period</a:t>
                      </a:r>
                      <a:endParaRPr lang="zh-CN" sz="1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200" b="1"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Moving direction</a:t>
                      </a:r>
                      <a:endParaRPr lang="zh-CN" sz="12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770656"/>
                  </a:ext>
                </a:extLst>
              </a:tr>
              <a:tr h="289438">
                <a:tc rowSpan="6">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Labor-intensive</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1987-1992</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0535041"/>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1992-1997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East</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15221849"/>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1997-2002</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East and North</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402204773"/>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2002-2007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South</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86984545"/>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2007-2012</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North</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43366969"/>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2012-2017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South</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99785"/>
                  </a:ext>
                </a:extLst>
              </a:tr>
              <a:tr h="289438">
                <a:tc rowSpan="6">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Capital- intensive</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1987-1992</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South</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12965702"/>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1992-1997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98423222"/>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1997-2002</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South</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29910714"/>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2002-2007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North</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71586669"/>
                  </a:ext>
                </a:extLst>
              </a:tr>
              <a:tr h="289438">
                <a:tc vMerge="1">
                  <a:txBody>
                    <a:bodyPr/>
                    <a:lstStyle/>
                    <a:p>
                      <a:endParaRPr lang="zh-CN" altLang="en-US"/>
                    </a:p>
                  </a:txBody>
                  <a:tcPr/>
                </a:tc>
                <a:tc>
                  <a:txBody>
                    <a:bodyPr/>
                    <a:lstStyle/>
                    <a:p>
                      <a:pPr algn="l">
                        <a:lnSpc>
                          <a:spcPct val="150000"/>
                        </a:lnSpc>
                      </a:pPr>
                      <a:r>
                        <a:rPr lang="en-US" sz="1200" ker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2007-2012</a:t>
                      </a:r>
                      <a:endParaRPr lang="zh-CN" sz="1200" kern="10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South</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83934369"/>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2012-2017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South</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610651"/>
                  </a:ext>
                </a:extLst>
              </a:tr>
              <a:tr h="289438">
                <a:tc rowSpan="6">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Technology-intensive</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1987-1992</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94821625"/>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1992-1997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East</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96599967"/>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1997-2002</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East</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66373665"/>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2002-2007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East</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03106413"/>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2007-2012</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89263966"/>
                  </a:ext>
                </a:extLst>
              </a:tr>
              <a:tr h="289438">
                <a:tc vMerge="1">
                  <a:txBody>
                    <a:bodyPr/>
                    <a:lstStyle/>
                    <a:p>
                      <a:endParaRPr lang="zh-CN" altLang="en-US"/>
                    </a:p>
                  </a:txBody>
                  <a:tcPr/>
                </a:tc>
                <a:tc>
                  <a:txBody>
                    <a:bodyPr/>
                    <a:lstStyle/>
                    <a:p>
                      <a:pPr algn="l">
                        <a:lnSpc>
                          <a:spcPct val="150000"/>
                        </a:lnSpc>
                      </a:pPr>
                      <a:r>
                        <a:rPr lang="en-US"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2012-2017</a:t>
                      </a:r>
                      <a:endParaRPr 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altLang="zh-CN" sz="12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South</a:t>
                      </a:r>
                      <a:endParaRPr lang="zh-CN" altLang="zh-CN" sz="1200"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376389"/>
                  </a:ext>
                </a:extLst>
              </a:tr>
            </a:tbl>
          </a:graphicData>
        </a:graphic>
      </p:graphicFrame>
      <p:graphicFrame>
        <p:nvGraphicFramePr>
          <p:cNvPr id="10" name="图表 9">
            <a:extLst>
              <a:ext uri="{FF2B5EF4-FFF2-40B4-BE49-F238E27FC236}">
                <a16:creationId xmlns:a16="http://schemas.microsoft.com/office/drawing/2014/main" id="{687A8B4D-1D32-45B3-8A60-C30CB84C2C85}"/>
              </a:ext>
            </a:extLst>
          </p:cNvPr>
          <p:cNvGraphicFramePr>
            <a:graphicFrameLocks/>
          </p:cNvGraphicFramePr>
          <p:nvPr>
            <p:extLst>
              <p:ext uri="{D42A27DB-BD31-4B8C-83A1-F6EECF244321}">
                <p14:modId xmlns:p14="http://schemas.microsoft.com/office/powerpoint/2010/main" val="3730848345"/>
              </p:ext>
            </p:extLst>
          </p:nvPr>
        </p:nvGraphicFramePr>
        <p:xfrm>
          <a:off x="191344" y="1622922"/>
          <a:ext cx="7397967" cy="4811308"/>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图片 4">
            <a:extLst>
              <a:ext uri="{FF2B5EF4-FFF2-40B4-BE49-F238E27FC236}">
                <a16:creationId xmlns:a16="http://schemas.microsoft.com/office/drawing/2014/main" id="{FD989835-2928-483C-B72F-46ADBE8A9AB5}"/>
              </a:ext>
            </a:extLst>
          </p:cNvPr>
          <p:cNvPicPr>
            <a:picLocks noChangeAspect="1"/>
          </p:cNvPicPr>
          <p:nvPr/>
        </p:nvPicPr>
        <p:blipFill>
          <a:blip r:embed="rId3"/>
          <a:stretch>
            <a:fillRect/>
          </a:stretch>
        </p:blipFill>
        <p:spPr>
          <a:xfrm>
            <a:off x="2188711" y="5526360"/>
            <a:ext cx="5400600" cy="324194"/>
          </a:xfrm>
          <a:prstGeom prst="rect">
            <a:avLst/>
          </a:prstGeom>
        </p:spPr>
      </p:pic>
    </p:spTree>
    <p:extLst>
      <p:ext uri="{BB962C8B-B14F-4D97-AF65-F5344CB8AC3E}">
        <p14:creationId xmlns:p14="http://schemas.microsoft.com/office/powerpoint/2010/main" val="429436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318471" y="381000"/>
            <a:ext cx="11642108"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84759" y="1044005"/>
            <a:ext cx="11496600" cy="461665"/>
          </a:xfrm>
          <a:prstGeom prst="rect">
            <a:avLst/>
          </a:prstGeom>
          <a:noFill/>
        </p:spPr>
        <p:txBody>
          <a:bodyPr wrap="square">
            <a:spAutoFit/>
          </a:bodyPr>
          <a:lstStyle/>
          <a:p>
            <a:pPr marL="285750" indent="-285750">
              <a:buClr>
                <a:srgbClr val="FF9933"/>
              </a:buClr>
              <a:buFont typeface="Wingdings" panose="05000000000000000000" pitchFamily="2" charset="2"/>
              <a:buChar char="Ø"/>
            </a:pPr>
            <a:r>
              <a:rPr lang="en-US" altLang="zh-CN" sz="2400" dirty="0">
                <a:effectLst/>
                <a:latin typeface="Times New Roman" panose="02020603050405020304" pitchFamily="18" charset="0"/>
                <a:ea typeface="黑体" panose="02010609060101010101" pitchFamily="49" charset="-122"/>
                <a:cs typeface="Times New Roman" panose="02020603050405020304" pitchFamily="18" charset="0"/>
              </a:rPr>
              <a:t>The trajectory of gravity centers of various manufacture sectors from 1987 to 2017</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7" name="图表 6">
            <a:extLst>
              <a:ext uri="{FF2B5EF4-FFF2-40B4-BE49-F238E27FC236}">
                <a16:creationId xmlns:a16="http://schemas.microsoft.com/office/drawing/2014/main" id="{FAF8EDDF-0DBD-4A23-9F7B-44955D9342DA}"/>
              </a:ext>
            </a:extLst>
          </p:cNvPr>
          <p:cNvGraphicFramePr/>
          <p:nvPr>
            <p:extLst>
              <p:ext uri="{D42A27DB-BD31-4B8C-83A1-F6EECF244321}">
                <p14:modId xmlns:p14="http://schemas.microsoft.com/office/powerpoint/2010/main" val="1334888431"/>
              </p:ext>
            </p:extLst>
          </p:nvPr>
        </p:nvGraphicFramePr>
        <p:xfrm>
          <a:off x="318471" y="1510246"/>
          <a:ext cx="6779394" cy="4971330"/>
        </p:xfrm>
        <a:graphic>
          <a:graphicData uri="http://schemas.openxmlformats.org/drawingml/2006/chart">
            <c:chart xmlns:c="http://schemas.openxmlformats.org/drawingml/2006/chart" xmlns:r="http://schemas.openxmlformats.org/officeDocument/2006/relationships" r:id="rId2"/>
          </a:graphicData>
        </a:graphic>
      </p:graphicFrame>
      <p:pic>
        <p:nvPicPr>
          <p:cNvPr id="3" name="图片 2">
            <a:extLst>
              <a:ext uri="{FF2B5EF4-FFF2-40B4-BE49-F238E27FC236}">
                <a16:creationId xmlns:a16="http://schemas.microsoft.com/office/drawing/2014/main" id="{D1AC3DDA-7ECB-496E-BB3D-CEFC202A5C18}"/>
              </a:ext>
            </a:extLst>
          </p:cNvPr>
          <p:cNvPicPr>
            <a:picLocks noChangeAspect="1"/>
          </p:cNvPicPr>
          <p:nvPr/>
        </p:nvPicPr>
        <p:blipFill>
          <a:blip r:embed="rId3"/>
          <a:stretch>
            <a:fillRect/>
          </a:stretch>
        </p:blipFill>
        <p:spPr>
          <a:xfrm>
            <a:off x="7206552" y="1505670"/>
            <a:ext cx="390525" cy="4724400"/>
          </a:xfrm>
          <a:prstGeom prst="rect">
            <a:avLst/>
          </a:prstGeom>
        </p:spPr>
      </p:pic>
      <p:sp>
        <p:nvSpPr>
          <p:cNvPr id="11" name="文本框 10">
            <a:extLst>
              <a:ext uri="{FF2B5EF4-FFF2-40B4-BE49-F238E27FC236}">
                <a16:creationId xmlns:a16="http://schemas.microsoft.com/office/drawing/2014/main" id="{CCACD50E-ECC3-4895-9BAD-67727208DDB1}"/>
              </a:ext>
            </a:extLst>
          </p:cNvPr>
          <p:cNvSpPr txBox="1"/>
          <p:nvPr/>
        </p:nvSpPr>
        <p:spPr>
          <a:xfrm>
            <a:off x="7597077" y="1539965"/>
            <a:ext cx="4001416"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Food manufacturing and tobacco processing industry</a:t>
            </a:r>
            <a:endParaRPr lang="zh-CN" altLang="en-US" sz="14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103E1FB7-D4E7-48A5-BB22-16EB112782BC}"/>
              </a:ext>
            </a:extLst>
          </p:cNvPr>
          <p:cNvSpPr txBox="1"/>
          <p:nvPr/>
        </p:nvSpPr>
        <p:spPr>
          <a:xfrm>
            <a:off x="7597077" y="1826418"/>
            <a:ext cx="1313436"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Textile industry</a:t>
            </a:r>
            <a:endParaRPr lang="zh-CN" altLang="en-US" sz="1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2CE69C7F-FD7F-4461-BD69-31BE6E650B61}"/>
              </a:ext>
            </a:extLst>
          </p:cNvPr>
          <p:cNvSpPr txBox="1"/>
          <p:nvPr/>
        </p:nvSpPr>
        <p:spPr>
          <a:xfrm>
            <a:off x="7597077" y="2150437"/>
            <a:ext cx="3689664"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Clothing, leather, down and its products industry</a:t>
            </a:r>
            <a:endParaRPr lang="zh-CN" altLang="en-US" sz="14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DE36D9BB-172A-41C0-96DF-D07373E5E351}"/>
              </a:ext>
            </a:extLst>
          </p:cNvPr>
          <p:cNvSpPr txBox="1"/>
          <p:nvPr/>
        </p:nvSpPr>
        <p:spPr>
          <a:xfrm>
            <a:off x="7597077" y="2436890"/>
            <a:ext cx="3689664"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Wood processing and furniture manufacturing </a:t>
            </a:r>
          </a:p>
        </p:txBody>
      </p:sp>
      <p:sp>
        <p:nvSpPr>
          <p:cNvPr id="19" name="文本框 18">
            <a:extLst>
              <a:ext uri="{FF2B5EF4-FFF2-40B4-BE49-F238E27FC236}">
                <a16:creationId xmlns:a16="http://schemas.microsoft.com/office/drawing/2014/main" id="{51C0CC4C-BF54-416A-80DD-BEE78510ED91}"/>
              </a:ext>
            </a:extLst>
          </p:cNvPr>
          <p:cNvSpPr txBox="1"/>
          <p:nvPr/>
        </p:nvSpPr>
        <p:spPr>
          <a:xfrm>
            <a:off x="7475162" y="2752189"/>
            <a:ext cx="4828112" cy="276999"/>
          </a:xfrm>
          <a:prstGeom prst="rect">
            <a:avLst/>
          </a:prstGeom>
          <a:noFill/>
        </p:spPr>
        <p:txBody>
          <a:bodyPr wrap="square">
            <a:spAutoFit/>
          </a:bodyPr>
          <a:lstStyle/>
          <a:p>
            <a:r>
              <a:rPr lang="zh-CN" altLang="en-US" sz="1200" dirty="0">
                <a:latin typeface="Times New Roman" panose="02020603050405020304" pitchFamily="18" charset="0"/>
                <a:cs typeface="Times New Roman" panose="02020603050405020304" pitchFamily="18" charset="0"/>
              </a:rPr>
              <a:t>Papermaking, printing and cultural and educational supplies manufacturing</a:t>
            </a:r>
          </a:p>
        </p:txBody>
      </p:sp>
      <p:sp>
        <p:nvSpPr>
          <p:cNvPr id="21" name="文本框 20">
            <a:extLst>
              <a:ext uri="{FF2B5EF4-FFF2-40B4-BE49-F238E27FC236}">
                <a16:creationId xmlns:a16="http://schemas.microsoft.com/office/drawing/2014/main" id="{72198EC8-9F3E-498B-930C-D1A2C9878B9A}"/>
              </a:ext>
            </a:extLst>
          </p:cNvPr>
          <p:cNvSpPr txBox="1"/>
          <p:nvPr/>
        </p:nvSpPr>
        <p:spPr>
          <a:xfrm>
            <a:off x="7597077" y="3010119"/>
            <a:ext cx="2308110"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Other manufacturing</a:t>
            </a:r>
          </a:p>
        </p:txBody>
      </p:sp>
      <p:graphicFrame>
        <p:nvGraphicFramePr>
          <p:cNvPr id="22" name="表格 21">
            <a:extLst>
              <a:ext uri="{FF2B5EF4-FFF2-40B4-BE49-F238E27FC236}">
                <a16:creationId xmlns:a16="http://schemas.microsoft.com/office/drawing/2014/main" id="{7BFBE377-005D-4119-8B5C-D5BB4F86AFD7}"/>
              </a:ext>
            </a:extLst>
          </p:cNvPr>
          <p:cNvGraphicFramePr>
            <a:graphicFrameLocks noGrp="1"/>
          </p:cNvGraphicFramePr>
          <p:nvPr>
            <p:extLst>
              <p:ext uri="{D42A27DB-BD31-4B8C-83A1-F6EECF244321}">
                <p14:modId xmlns:p14="http://schemas.microsoft.com/office/powerpoint/2010/main" val="3768802205"/>
              </p:ext>
            </p:extLst>
          </p:nvPr>
        </p:nvGraphicFramePr>
        <p:xfrm>
          <a:off x="7631677" y="3350875"/>
          <a:ext cx="4328902" cy="189230"/>
        </p:xfrm>
        <a:graphic>
          <a:graphicData uri="http://schemas.openxmlformats.org/drawingml/2006/table">
            <a:tbl>
              <a:tblPr>
                <a:tableStyleId>{5C22544A-7EE6-4342-B048-85BDC9FD1C3A}</a:tableStyleId>
              </a:tblPr>
              <a:tblGrid>
                <a:gridCol w="4328902">
                  <a:extLst>
                    <a:ext uri="{9D8B030D-6E8A-4147-A177-3AD203B41FA5}">
                      <a16:colId xmlns:a16="http://schemas.microsoft.com/office/drawing/2014/main" val="3361002625"/>
                    </a:ext>
                  </a:extLst>
                </a:gridCol>
              </a:tblGrid>
              <a:tr h="0">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Petroleum processing, coking and nuclear fuel processing industry</a:t>
                      </a:r>
                      <a:endParaRPr lang="en-US" sz="12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350" marR="6350" marT="6350" marB="0" anchor="ctr">
                    <a:noFill/>
                  </a:tcPr>
                </a:tc>
                <a:extLst>
                  <a:ext uri="{0D108BD9-81ED-4DB2-BD59-A6C34878D82A}">
                    <a16:rowId xmlns:a16="http://schemas.microsoft.com/office/drawing/2014/main" val="120463048"/>
                  </a:ext>
                </a:extLst>
              </a:tr>
            </a:tbl>
          </a:graphicData>
        </a:graphic>
      </p:graphicFrame>
      <p:sp>
        <p:nvSpPr>
          <p:cNvPr id="26" name="文本框 25">
            <a:extLst>
              <a:ext uri="{FF2B5EF4-FFF2-40B4-BE49-F238E27FC236}">
                <a16:creationId xmlns:a16="http://schemas.microsoft.com/office/drawing/2014/main" id="{02909D9F-C236-49CF-A5FE-52FAB4027487}"/>
              </a:ext>
            </a:extLst>
          </p:cNvPr>
          <p:cNvSpPr txBox="1"/>
          <p:nvPr/>
        </p:nvSpPr>
        <p:spPr>
          <a:xfrm>
            <a:off x="7558556" y="3606523"/>
            <a:ext cx="2449840" cy="307777"/>
          </a:xfrm>
          <a:prstGeom prst="rect">
            <a:avLst/>
          </a:prstGeom>
          <a:noFill/>
        </p:spPr>
        <p:txBody>
          <a:bodyPr wrap="square">
            <a:spAutoFit/>
          </a:bodyPr>
          <a:lstStyle/>
          <a:p>
            <a:r>
              <a:rPr lang="zh-CN" altLang="en-US" sz="1400">
                <a:latin typeface="Times New Roman" panose="02020603050405020304" pitchFamily="18" charset="0"/>
                <a:cs typeface="Times New Roman" panose="02020603050405020304" pitchFamily="18" charset="0"/>
              </a:rPr>
              <a:t>Chemical industry</a:t>
            </a:r>
            <a:endParaRPr lang="zh-CN" altLang="en-US" sz="1400"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758FE5C6-C553-4D4A-8378-F3C7846E8DE9}"/>
              </a:ext>
            </a:extLst>
          </p:cNvPr>
          <p:cNvSpPr txBox="1"/>
          <p:nvPr/>
        </p:nvSpPr>
        <p:spPr>
          <a:xfrm>
            <a:off x="7597077" y="3914300"/>
            <a:ext cx="4293700"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Non-metallic mineral products industry</a:t>
            </a:r>
          </a:p>
        </p:txBody>
      </p:sp>
      <p:sp>
        <p:nvSpPr>
          <p:cNvPr id="30" name="文本框 29">
            <a:extLst>
              <a:ext uri="{FF2B5EF4-FFF2-40B4-BE49-F238E27FC236}">
                <a16:creationId xmlns:a16="http://schemas.microsoft.com/office/drawing/2014/main" id="{F8145F22-2C6B-46DE-9E42-8CAF20308950}"/>
              </a:ext>
            </a:extLst>
          </p:cNvPr>
          <p:cNvSpPr txBox="1"/>
          <p:nvPr/>
        </p:nvSpPr>
        <p:spPr>
          <a:xfrm>
            <a:off x="7597077" y="4222077"/>
            <a:ext cx="4475587"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Metal smelting and rolling processing industry</a:t>
            </a:r>
          </a:p>
        </p:txBody>
      </p:sp>
      <p:sp>
        <p:nvSpPr>
          <p:cNvPr id="32" name="文本框 31">
            <a:extLst>
              <a:ext uri="{FF2B5EF4-FFF2-40B4-BE49-F238E27FC236}">
                <a16:creationId xmlns:a16="http://schemas.microsoft.com/office/drawing/2014/main" id="{571A5848-BA40-4ED0-A3C0-B5F4D4533DE2}"/>
              </a:ext>
            </a:extLst>
          </p:cNvPr>
          <p:cNvSpPr txBox="1"/>
          <p:nvPr/>
        </p:nvSpPr>
        <p:spPr>
          <a:xfrm>
            <a:off x="7597077" y="4501246"/>
            <a:ext cx="3457952"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Metal products industry</a:t>
            </a:r>
          </a:p>
        </p:txBody>
      </p:sp>
      <p:sp>
        <p:nvSpPr>
          <p:cNvPr id="34" name="文本框 33">
            <a:extLst>
              <a:ext uri="{FF2B5EF4-FFF2-40B4-BE49-F238E27FC236}">
                <a16:creationId xmlns:a16="http://schemas.microsoft.com/office/drawing/2014/main" id="{AED498DD-099D-4976-B98E-836B337FE937}"/>
              </a:ext>
            </a:extLst>
          </p:cNvPr>
          <p:cNvSpPr txBox="1"/>
          <p:nvPr/>
        </p:nvSpPr>
        <p:spPr>
          <a:xfrm>
            <a:off x="7582394" y="4799412"/>
            <a:ext cx="4104456"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General and special equipment manufacturing industry</a:t>
            </a:r>
          </a:p>
        </p:txBody>
      </p:sp>
      <p:sp>
        <p:nvSpPr>
          <p:cNvPr id="36" name="文本框 35">
            <a:extLst>
              <a:ext uri="{FF2B5EF4-FFF2-40B4-BE49-F238E27FC236}">
                <a16:creationId xmlns:a16="http://schemas.microsoft.com/office/drawing/2014/main" id="{393C9479-BADF-43AD-86FB-EB66381D4D9F}"/>
              </a:ext>
            </a:extLst>
          </p:cNvPr>
          <p:cNvSpPr txBox="1"/>
          <p:nvPr/>
        </p:nvSpPr>
        <p:spPr>
          <a:xfrm>
            <a:off x="7558556" y="5079474"/>
            <a:ext cx="4779684"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Transportation equipment manufacturing</a:t>
            </a:r>
          </a:p>
        </p:txBody>
      </p:sp>
      <p:sp>
        <p:nvSpPr>
          <p:cNvPr id="38" name="文本框 37">
            <a:extLst>
              <a:ext uri="{FF2B5EF4-FFF2-40B4-BE49-F238E27FC236}">
                <a16:creationId xmlns:a16="http://schemas.microsoft.com/office/drawing/2014/main" id="{7F99C84D-7B91-473E-9C7D-95FA9F04742D}"/>
              </a:ext>
            </a:extLst>
          </p:cNvPr>
          <p:cNvSpPr txBox="1"/>
          <p:nvPr/>
        </p:nvSpPr>
        <p:spPr>
          <a:xfrm>
            <a:off x="7550924" y="5374710"/>
            <a:ext cx="3945676"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Electrical machinery and equipment manufacturing </a:t>
            </a:r>
          </a:p>
        </p:txBody>
      </p:sp>
      <p:sp>
        <p:nvSpPr>
          <p:cNvPr id="40" name="文本框 39">
            <a:extLst>
              <a:ext uri="{FF2B5EF4-FFF2-40B4-BE49-F238E27FC236}">
                <a16:creationId xmlns:a16="http://schemas.microsoft.com/office/drawing/2014/main" id="{2A88154A-38B8-4F6A-BF08-A692B84F05EA}"/>
              </a:ext>
            </a:extLst>
          </p:cNvPr>
          <p:cNvSpPr txBox="1"/>
          <p:nvPr/>
        </p:nvSpPr>
        <p:spPr>
          <a:xfrm>
            <a:off x="7544365" y="5694135"/>
            <a:ext cx="4528300" cy="461665"/>
          </a:xfrm>
          <a:prstGeom prst="rect">
            <a:avLst/>
          </a:prstGeom>
          <a:noFill/>
        </p:spPr>
        <p:txBody>
          <a:bodyPr wrap="square">
            <a:spAutoFit/>
          </a:bodyPr>
          <a:lstStyle/>
          <a:p>
            <a:r>
              <a:rPr lang="zh-CN" altLang="en-US" sz="1200" dirty="0">
                <a:latin typeface="Times New Roman" panose="02020603050405020304" pitchFamily="18" charset="0"/>
                <a:cs typeface="Times New Roman" panose="02020603050405020304" pitchFamily="18" charset="0"/>
              </a:rPr>
              <a:t>Communication equipment, computer and other electronic equipment manufacturing</a:t>
            </a:r>
          </a:p>
        </p:txBody>
      </p:sp>
      <p:sp>
        <p:nvSpPr>
          <p:cNvPr id="42" name="文本框 41">
            <a:extLst>
              <a:ext uri="{FF2B5EF4-FFF2-40B4-BE49-F238E27FC236}">
                <a16:creationId xmlns:a16="http://schemas.microsoft.com/office/drawing/2014/main" id="{99D23FC4-7100-4B9C-9738-E883C6E7C2B7}"/>
              </a:ext>
            </a:extLst>
          </p:cNvPr>
          <p:cNvSpPr txBox="1"/>
          <p:nvPr/>
        </p:nvSpPr>
        <p:spPr>
          <a:xfrm>
            <a:off x="7528068" y="6096297"/>
            <a:ext cx="4501809" cy="276999"/>
          </a:xfrm>
          <a:prstGeom prst="rect">
            <a:avLst/>
          </a:prstGeom>
          <a:noFill/>
        </p:spPr>
        <p:txBody>
          <a:bodyPr wrap="square">
            <a:spAutoFit/>
          </a:bodyPr>
          <a:lstStyle/>
          <a:p>
            <a:r>
              <a:rPr lang="zh-CN" altLang="en-US" sz="1200" dirty="0">
                <a:latin typeface="Times New Roman" panose="02020603050405020304" pitchFamily="18" charset="0"/>
                <a:cs typeface="Times New Roman" panose="02020603050405020304" pitchFamily="18" charset="0"/>
              </a:rPr>
              <a:t>Instruments and meters, cultural and office machinery manufacturing </a:t>
            </a:r>
          </a:p>
        </p:txBody>
      </p:sp>
    </p:spTree>
    <p:extLst>
      <p:ext uri="{BB962C8B-B14F-4D97-AF65-F5344CB8AC3E}">
        <p14:creationId xmlns:p14="http://schemas.microsoft.com/office/powerpoint/2010/main" val="27424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263352" y="381000"/>
            <a:ext cx="11449272"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479376" y="940694"/>
            <a:ext cx="4757514" cy="718466"/>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Labor-intensive manufacturing</a:t>
            </a:r>
          </a:p>
        </p:txBody>
      </p:sp>
      <p:sp>
        <p:nvSpPr>
          <p:cNvPr id="6" name="文本框 5">
            <a:extLst>
              <a:ext uri="{FF2B5EF4-FFF2-40B4-BE49-F238E27FC236}">
                <a16:creationId xmlns:a16="http://schemas.microsoft.com/office/drawing/2014/main" id="{0CD847E1-B1E3-462D-BAAD-9F2264EFCF53}"/>
              </a:ext>
            </a:extLst>
          </p:cNvPr>
          <p:cNvSpPr txBox="1"/>
          <p:nvPr/>
        </p:nvSpPr>
        <p:spPr>
          <a:xfrm>
            <a:off x="407368" y="1916832"/>
            <a:ext cx="3997449" cy="4191981"/>
          </a:xfrm>
          <a:prstGeom prst="rect">
            <a:avLst/>
          </a:prstGeom>
          <a:noFill/>
        </p:spPr>
        <p:txBody>
          <a:bodyPr wrap="square">
            <a:spAutoFit/>
          </a:bodyPr>
          <a:lstStyle/>
          <a:p>
            <a:pPr marL="180000" marR="0" lvl="0" indent="0" algn="just" defTabSz="914400" rtl="0" eaLnBrk="1" fontAlgn="base" latinLnBrk="0" hangingPunct="1">
              <a:lnSpc>
                <a:spcPct val="150000"/>
              </a:lnSpc>
              <a:spcBef>
                <a:spcPct val="0"/>
              </a:spcBef>
              <a:spcAft>
                <a:spcPct val="0"/>
              </a:spcAft>
              <a:buClr>
                <a:srgbClr val="FF9933"/>
              </a:buClr>
              <a:buSzTx/>
              <a:buFontTx/>
              <a:buNone/>
              <a:tabLst/>
              <a:defRPr/>
            </a:pPr>
            <a:r>
              <a:rPr lang="en-US" altLang="zh-CN" sz="2000" b="0" i="0" dirty="0">
                <a:solidFill>
                  <a:srgbClr val="000000"/>
                </a:solidFill>
                <a:effectLst/>
                <a:latin typeface="Times New Roman" panose="02020603050405020304" pitchFamily="18" charset="0"/>
                <a:cs typeface="Times New Roman" panose="02020603050405020304" pitchFamily="18" charset="0"/>
              </a:rPr>
              <a:t>China's labor-intensive industries are mainly concentrated in the eastern coastal areas. Among them, </a:t>
            </a:r>
            <a:r>
              <a:rPr lang="en-US" altLang="zh-CN" sz="2000" i="0" dirty="0">
                <a:solidFill>
                  <a:srgbClr val="FF0000"/>
                </a:solidFill>
                <a:effectLst/>
                <a:latin typeface="Times New Roman" panose="02020603050405020304" pitchFamily="18" charset="0"/>
                <a:cs typeface="Times New Roman" panose="02020603050405020304" pitchFamily="18" charset="0"/>
              </a:rPr>
              <a:t>“Clothing, leather, down and its products industry" </a:t>
            </a:r>
            <a:r>
              <a:rPr lang="en-US" altLang="zh-CN" sz="2000" i="0" dirty="0">
                <a:solidFill>
                  <a:srgbClr val="000000"/>
                </a:solidFill>
                <a:effectLst/>
                <a:latin typeface="Times New Roman" panose="02020603050405020304" pitchFamily="18" charset="0"/>
                <a:cs typeface="Times New Roman" panose="02020603050405020304" pitchFamily="18" charset="0"/>
              </a:rPr>
              <a:t>and </a:t>
            </a:r>
            <a:r>
              <a:rPr lang="en-US" altLang="zh-CN" sz="2000" i="0" dirty="0">
                <a:solidFill>
                  <a:srgbClr val="FF0000"/>
                </a:solidFill>
                <a:effectLst/>
                <a:latin typeface="Times New Roman" panose="02020603050405020304" pitchFamily="18" charset="0"/>
                <a:cs typeface="Times New Roman" panose="02020603050405020304" pitchFamily="18" charset="0"/>
              </a:rPr>
              <a:t>" Textile industry" </a:t>
            </a:r>
            <a:r>
              <a:rPr lang="en-US" altLang="zh-CN" sz="2000" b="0" i="0" dirty="0">
                <a:solidFill>
                  <a:srgbClr val="000000"/>
                </a:solidFill>
                <a:effectLst/>
                <a:latin typeface="Times New Roman" panose="02020603050405020304" pitchFamily="18" charset="0"/>
                <a:cs typeface="Times New Roman" panose="02020603050405020304" pitchFamily="18" charset="0"/>
              </a:rPr>
              <a:t>are highly concentrated. In contrast, </a:t>
            </a:r>
            <a:r>
              <a:rPr lang="en-US" altLang="zh-CN" sz="2000" i="0" dirty="0">
                <a:solidFill>
                  <a:srgbClr val="FF0000"/>
                </a:solidFill>
                <a:effectLst/>
                <a:latin typeface="Times New Roman" panose="02020603050405020304" pitchFamily="18" charset="0"/>
                <a:cs typeface="Times New Roman" panose="02020603050405020304" pitchFamily="18" charset="0"/>
              </a:rPr>
              <a:t>“Food manufacturing and tobacco processing industry" </a:t>
            </a:r>
            <a:r>
              <a:rPr lang="en-US" altLang="zh-CN" sz="2000" b="0" i="0" dirty="0">
                <a:solidFill>
                  <a:srgbClr val="000000"/>
                </a:solidFill>
                <a:effectLst/>
                <a:latin typeface="Times New Roman" panose="02020603050405020304" pitchFamily="18" charset="0"/>
                <a:cs typeface="Times New Roman" panose="02020603050405020304" pitchFamily="18" charset="0"/>
              </a:rPr>
              <a:t>has the most even distribution.</a:t>
            </a:r>
            <a:endPar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9" name="图表 8">
            <a:extLst>
              <a:ext uri="{FF2B5EF4-FFF2-40B4-BE49-F238E27FC236}">
                <a16:creationId xmlns:a16="http://schemas.microsoft.com/office/drawing/2014/main" id="{08EE2198-8A6D-4ABE-BB4D-36CC3D65D528}"/>
              </a:ext>
            </a:extLst>
          </p:cNvPr>
          <p:cNvGraphicFramePr>
            <a:graphicFrameLocks/>
          </p:cNvGraphicFramePr>
          <p:nvPr>
            <p:extLst>
              <p:ext uri="{D42A27DB-BD31-4B8C-83A1-F6EECF244321}">
                <p14:modId xmlns:p14="http://schemas.microsoft.com/office/powerpoint/2010/main" val="3954692973"/>
              </p:ext>
            </p:extLst>
          </p:nvPr>
        </p:nvGraphicFramePr>
        <p:xfrm>
          <a:off x="4578424" y="1581311"/>
          <a:ext cx="7278216" cy="4527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417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79376" y="381000"/>
            <a:ext cx="11305256"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23392" y="748461"/>
            <a:ext cx="7709842" cy="830997"/>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Labor-intensive manufacture sectors</a:t>
            </a:r>
          </a:p>
        </p:txBody>
      </p:sp>
      <p:graphicFrame>
        <p:nvGraphicFramePr>
          <p:cNvPr id="11" name="图表 10">
            <a:extLst>
              <a:ext uri="{FF2B5EF4-FFF2-40B4-BE49-F238E27FC236}">
                <a16:creationId xmlns:a16="http://schemas.microsoft.com/office/drawing/2014/main" id="{2480D27C-5DC2-4451-8956-3F961BFA7CE0}"/>
              </a:ext>
            </a:extLst>
          </p:cNvPr>
          <p:cNvGraphicFramePr>
            <a:graphicFrameLocks/>
          </p:cNvGraphicFramePr>
          <p:nvPr>
            <p:extLst>
              <p:ext uri="{D42A27DB-BD31-4B8C-83A1-F6EECF244321}">
                <p14:modId xmlns:p14="http://schemas.microsoft.com/office/powerpoint/2010/main" val="3269184351"/>
              </p:ext>
            </p:extLst>
          </p:nvPr>
        </p:nvGraphicFramePr>
        <p:xfrm>
          <a:off x="0" y="1556792"/>
          <a:ext cx="4079776"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图表 17">
            <a:extLst>
              <a:ext uri="{FF2B5EF4-FFF2-40B4-BE49-F238E27FC236}">
                <a16:creationId xmlns:a16="http://schemas.microsoft.com/office/drawing/2014/main" id="{EEBD3CF5-17FC-410C-B53E-DE8DED3F6DC0}"/>
              </a:ext>
            </a:extLst>
          </p:cNvPr>
          <p:cNvGraphicFramePr>
            <a:graphicFrameLocks/>
          </p:cNvGraphicFramePr>
          <p:nvPr>
            <p:extLst>
              <p:ext uri="{D42A27DB-BD31-4B8C-83A1-F6EECF244321}">
                <p14:modId xmlns:p14="http://schemas.microsoft.com/office/powerpoint/2010/main" val="3497157864"/>
              </p:ext>
            </p:extLst>
          </p:nvPr>
        </p:nvGraphicFramePr>
        <p:xfrm>
          <a:off x="4444801" y="1556792"/>
          <a:ext cx="3449837"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a:extLst>
              <a:ext uri="{FF2B5EF4-FFF2-40B4-BE49-F238E27FC236}">
                <a16:creationId xmlns:a16="http://schemas.microsoft.com/office/drawing/2014/main" id="{BF81218A-06DE-4545-A764-18D23923D976}"/>
              </a:ext>
            </a:extLst>
          </p:cNvPr>
          <p:cNvGraphicFramePr>
            <a:graphicFrameLocks/>
          </p:cNvGraphicFramePr>
          <p:nvPr>
            <p:extLst>
              <p:ext uri="{D42A27DB-BD31-4B8C-83A1-F6EECF244321}">
                <p14:modId xmlns:p14="http://schemas.microsoft.com/office/powerpoint/2010/main" val="3212176109"/>
              </p:ext>
            </p:extLst>
          </p:nvPr>
        </p:nvGraphicFramePr>
        <p:xfrm>
          <a:off x="7896200" y="1556792"/>
          <a:ext cx="3744416"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图表 19">
            <a:extLst>
              <a:ext uri="{FF2B5EF4-FFF2-40B4-BE49-F238E27FC236}">
                <a16:creationId xmlns:a16="http://schemas.microsoft.com/office/drawing/2014/main" id="{5DD2ED68-FAEF-43C6-8EB1-70C8C500CE10}"/>
              </a:ext>
            </a:extLst>
          </p:cNvPr>
          <p:cNvGraphicFramePr>
            <a:graphicFrameLocks/>
          </p:cNvGraphicFramePr>
          <p:nvPr>
            <p:extLst>
              <p:ext uri="{D42A27DB-BD31-4B8C-83A1-F6EECF244321}">
                <p14:modId xmlns:p14="http://schemas.microsoft.com/office/powerpoint/2010/main" val="2164246477"/>
              </p:ext>
            </p:extLst>
          </p:nvPr>
        </p:nvGraphicFramePr>
        <p:xfrm>
          <a:off x="-1562" y="3936015"/>
          <a:ext cx="4153345"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图表 20">
            <a:extLst>
              <a:ext uri="{FF2B5EF4-FFF2-40B4-BE49-F238E27FC236}">
                <a16:creationId xmlns:a16="http://schemas.microsoft.com/office/drawing/2014/main" id="{E5F04193-6B10-4E8A-9237-549CE35A7714}"/>
              </a:ext>
            </a:extLst>
          </p:cNvPr>
          <p:cNvGraphicFramePr>
            <a:graphicFrameLocks/>
          </p:cNvGraphicFramePr>
          <p:nvPr>
            <p:extLst>
              <p:ext uri="{D42A27DB-BD31-4B8C-83A1-F6EECF244321}">
                <p14:modId xmlns:p14="http://schemas.microsoft.com/office/powerpoint/2010/main" val="1967663885"/>
              </p:ext>
            </p:extLst>
          </p:nvPr>
        </p:nvGraphicFramePr>
        <p:xfrm>
          <a:off x="4511824" y="3936015"/>
          <a:ext cx="3747837" cy="25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图表 21">
            <a:extLst>
              <a:ext uri="{FF2B5EF4-FFF2-40B4-BE49-F238E27FC236}">
                <a16:creationId xmlns:a16="http://schemas.microsoft.com/office/drawing/2014/main" id="{6FDE64E0-694D-4DEC-9989-B75CCBEEEB7D}"/>
              </a:ext>
            </a:extLst>
          </p:cNvPr>
          <p:cNvGraphicFramePr>
            <a:graphicFrameLocks/>
          </p:cNvGraphicFramePr>
          <p:nvPr>
            <p:extLst>
              <p:ext uri="{D42A27DB-BD31-4B8C-83A1-F6EECF244321}">
                <p14:modId xmlns:p14="http://schemas.microsoft.com/office/powerpoint/2010/main" val="3102014642"/>
              </p:ext>
            </p:extLst>
          </p:nvPr>
        </p:nvGraphicFramePr>
        <p:xfrm>
          <a:off x="8259663" y="3957000"/>
          <a:ext cx="3380952" cy="252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910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0" y="381000"/>
            <a:ext cx="12192000"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72232" y="836712"/>
            <a:ext cx="5279751" cy="718466"/>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Labor-intensive manufacturing</a:t>
            </a:r>
          </a:p>
        </p:txBody>
      </p:sp>
      <p:sp>
        <p:nvSpPr>
          <p:cNvPr id="9" name="文本框 8">
            <a:extLst>
              <a:ext uri="{FF2B5EF4-FFF2-40B4-BE49-F238E27FC236}">
                <a16:creationId xmlns:a16="http://schemas.microsoft.com/office/drawing/2014/main" id="{618FFF88-C5F8-4E1B-A17F-F062D490BD74}"/>
              </a:ext>
            </a:extLst>
          </p:cNvPr>
          <p:cNvSpPr txBox="1"/>
          <p:nvPr/>
        </p:nvSpPr>
        <p:spPr>
          <a:xfrm>
            <a:off x="335736" y="1700808"/>
            <a:ext cx="11232493" cy="4610236"/>
          </a:xfrm>
          <a:prstGeom prst="rect">
            <a:avLst/>
          </a:prstGeom>
          <a:noFill/>
        </p:spPr>
        <p:txBody>
          <a:bodyPr wrap="square">
            <a:spAutoFit/>
          </a:bodyPr>
          <a:lstStyle/>
          <a:p>
            <a:pPr marL="465750" marR="0" lvl="0" indent="-285750" algn="just" defTabSz="914400" rtl="0" eaLnBrk="1" fontAlgn="base" latinLnBrk="0" hangingPunct="1">
              <a:lnSpc>
                <a:spcPct val="150000"/>
              </a:lnSpc>
              <a:spcBef>
                <a:spcPct val="0"/>
              </a:spcBef>
              <a:spcAft>
                <a:spcPct val="0"/>
              </a:spcAft>
              <a:buClr>
                <a:srgbClr val="FF9933"/>
              </a:buClr>
              <a:buSzTx/>
              <a:buFont typeface="Wingdings" panose="05000000000000000000" pitchFamily="2" charset="2"/>
              <a:buChar char="Ø"/>
              <a:tabLst/>
              <a:defRPr/>
            </a:pPr>
            <a:r>
              <a:rPr lang="en-US" altLang="zh-CN"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"Food manufacturing and tobacco processing industry" </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is closely related to the development of agriculture. The processing and manufacturing of various foods cannot be separated from the use of agricultural products as raw materials. The shift of gravity centers is relatively small and the industrial distribution is relatively even.</a:t>
            </a:r>
          </a:p>
          <a:p>
            <a:pPr marL="465750" marR="0" lvl="0" indent="-285750" algn="just" defTabSz="914400" rtl="0" eaLnBrk="1" fontAlgn="base" latinLnBrk="0" hangingPunct="1">
              <a:lnSpc>
                <a:spcPct val="150000"/>
              </a:lnSpc>
              <a:spcBef>
                <a:spcPct val="0"/>
              </a:spcBef>
              <a:spcAft>
                <a:spcPct val="0"/>
              </a:spcAft>
              <a:buClr>
                <a:srgbClr val="FF9933"/>
              </a:buClr>
              <a:buSzTx/>
              <a:buFont typeface="Wingdings" panose="05000000000000000000" pitchFamily="2" charset="2"/>
              <a:buChar char="Ø"/>
              <a:tabLst/>
              <a:defRPr/>
            </a:pPr>
            <a:r>
              <a:rPr kumimoji="0" lang="en-US" altLang="zh-CN" i="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The trajectory of the overall gravity centers of the </a:t>
            </a:r>
            <a:r>
              <a:rPr kumimoji="0" lang="en-US" altLang="zh-CN"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Textile industry" </a:t>
            </a:r>
            <a:r>
              <a:rPr kumimoji="0" lang="en-US" altLang="zh-CN" i="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moved toward the direction of  southeast, and the shift to the south was larger and the moving speed was slower. After China joined WTO in 2001, the geographical advantages of coastal areas have prompted labor-intensive industries to gather in coastal areas. In recent years, as labor costs have risen, the textile industry has gradually deviated from the traditional manual-dependent production method and turned more into machinery. With the increase in mechanization, the increase in labor productivity has led to a decline in the proportion of labor costs in production costs. In 2017, the export dependence of this sector has reached 51.2%, and a large number of exports have also driven the textile industry's gravity centers to move toward the direction of southeast.</a:t>
            </a:r>
            <a:r>
              <a:rPr kumimoji="0" lang="en-US" altLang="zh-CN"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p>
        </p:txBody>
      </p:sp>
    </p:spTree>
    <p:extLst>
      <p:ext uri="{BB962C8B-B14F-4D97-AF65-F5344CB8AC3E}">
        <p14:creationId xmlns:p14="http://schemas.microsoft.com/office/powerpoint/2010/main" val="82645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0" y="381000"/>
            <a:ext cx="12192000"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 shift</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72232" y="836712"/>
            <a:ext cx="6215856" cy="718466"/>
          </a:xfrm>
          <a:prstGeom prst="rect">
            <a:avLst/>
          </a:prstGeom>
          <a:noFill/>
        </p:spPr>
        <p:txBody>
          <a:bodyPr wrap="square" anchor="ctr">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mj-lt"/>
                <a:ea typeface="黑体" panose="02010609060101010101" pitchFamily="49" charset="-122"/>
                <a:cs typeface="Times New Roman" panose="02020603050405020304" pitchFamily="18" charset="0"/>
              </a:rPr>
              <a:t>Labor-intensive manufacture sectors</a:t>
            </a:r>
          </a:p>
        </p:txBody>
      </p:sp>
      <p:sp>
        <p:nvSpPr>
          <p:cNvPr id="9" name="文本框 8">
            <a:extLst>
              <a:ext uri="{FF2B5EF4-FFF2-40B4-BE49-F238E27FC236}">
                <a16:creationId xmlns:a16="http://schemas.microsoft.com/office/drawing/2014/main" id="{618FFF88-C5F8-4E1B-A17F-F062D490BD74}"/>
              </a:ext>
            </a:extLst>
          </p:cNvPr>
          <p:cNvSpPr txBox="1"/>
          <p:nvPr/>
        </p:nvSpPr>
        <p:spPr>
          <a:xfrm>
            <a:off x="551383" y="1700808"/>
            <a:ext cx="10801200" cy="5059527"/>
          </a:xfrm>
          <a:prstGeom prst="rect">
            <a:avLst/>
          </a:prstGeom>
          <a:noFill/>
        </p:spPr>
        <p:txBody>
          <a:bodyPr wrap="square">
            <a:spAutoFit/>
          </a:bodyPr>
          <a:lstStyle/>
          <a:p>
            <a:pPr marL="465750" marR="0" lvl="0" indent="-285750" algn="just" defTabSz="914400" rtl="0" eaLnBrk="1" fontAlgn="base" latinLnBrk="0" hangingPunct="1">
              <a:lnSpc>
                <a:spcPct val="150000"/>
              </a:lnSpc>
              <a:spcBef>
                <a:spcPct val="0"/>
              </a:spcBef>
              <a:spcAft>
                <a:spcPct val="0"/>
              </a:spcAft>
              <a:buClr>
                <a:srgbClr val="FF9933"/>
              </a:buClr>
              <a:buSzTx/>
              <a:buFont typeface="Wingdings" panose="05000000000000000000" pitchFamily="2" charset="2"/>
              <a:buChar char="Ø"/>
              <a:tabLst/>
              <a:defRPr/>
            </a:pPr>
            <a:r>
              <a:rPr kumimoji="0" lang="en-US" altLang="zh-CN" sz="2000" i="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The overall gravity centers of  </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“Clothing, leather, down and its products industry" </a:t>
            </a:r>
            <a:r>
              <a:rPr kumimoji="0" lang="en-US" altLang="zh-CN" sz="2000" i="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moved toward the direction of southeast, and the moving range was greater than that of the "textile industry", indicating that the clothing industry in the eastern coastal areas was more prosperous. This sector was still a traditional labor-intensive industry and relied on a large number of labors gathered in the eastern region. At the same time, with the deepening of globalization, foreign investment and exports, coupled with the operation and promotion of brands, the export dependence of this sector </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reached </a:t>
            </a:r>
            <a:r>
              <a:rPr kumimoji="0" lang="en-US" altLang="zh-CN" sz="2000" i="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41.7% in 2017. </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T</a:t>
            </a:r>
            <a:r>
              <a:rPr kumimoji="0" lang="en-US" altLang="zh-CN" sz="2000" i="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he export-oriented industrial characteristics and the geographical advantage of the eastern coastal area have attracted a large amount of foreign investment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to </a:t>
            </a:r>
            <a:r>
              <a:rPr kumimoji="0" lang="en-US" altLang="zh-CN" sz="2000" i="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participate in international trade actively, which promoted the continuous shift of the department toward the direction of southeast. </a:t>
            </a:r>
          </a:p>
          <a:p>
            <a:pPr marL="180000" marR="0" lvl="0" algn="just" defTabSz="914400" rtl="0" eaLnBrk="1" fontAlgn="base" latinLnBrk="0" hangingPunct="1">
              <a:lnSpc>
                <a:spcPct val="150000"/>
              </a:lnSpc>
              <a:spcBef>
                <a:spcPct val="0"/>
              </a:spcBef>
              <a:spcAft>
                <a:spcPct val="0"/>
              </a:spcAft>
              <a:buClr>
                <a:srgbClr val="FF9933"/>
              </a:buClr>
              <a:buSzTx/>
              <a:tabLst/>
              <a:defRPr/>
            </a:pPr>
            <a:endParaRPr lang="en-US" altLang="zh-CN"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1518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mn-lt"/>
                <a:ea typeface="黑体" panose="02010609060101010101" pitchFamily="49" charset="-122"/>
                <a:cs typeface="Times New Roman" panose="02020603050405020304" pitchFamily="18" charset="0"/>
              </a:rPr>
              <a:t>Contents</a:t>
            </a:r>
            <a:endParaRPr lang="zh-CN" altLang="en-US" b="1" dirty="0">
              <a:latin typeface="+mn-lt"/>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252949" y="1340768"/>
            <a:ext cx="11387668" cy="4682208"/>
          </a:xfrm>
        </p:spPr>
        <p:txBody>
          <a:bodyPr/>
          <a:lstStyle/>
          <a:p>
            <a:pPr>
              <a:lnSpc>
                <a:spcPct val="150000"/>
              </a:lnSpc>
            </a:pPr>
            <a:r>
              <a:rPr lang="en-US" altLang="zh-CN" sz="2800" b="1" dirty="0">
                <a:latin typeface="+mj-lt"/>
                <a:ea typeface="黑体" panose="02010609060101010101" pitchFamily="49" charset="-122"/>
                <a:cs typeface="Times New Roman" panose="02020603050405020304" pitchFamily="18" charset="0"/>
              </a:rPr>
              <a:t>Background</a:t>
            </a:r>
          </a:p>
          <a:p>
            <a:pPr>
              <a:lnSpc>
                <a:spcPct val="150000"/>
              </a:lnSpc>
            </a:pPr>
            <a:r>
              <a:rPr lang="en-US" altLang="zh-CN" sz="2800" b="1" dirty="0">
                <a:latin typeface="+mj-lt"/>
                <a:ea typeface="黑体" panose="02010609060101010101" pitchFamily="49" charset="-122"/>
                <a:cs typeface="Times New Roman" panose="02020603050405020304" pitchFamily="18" charset="0"/>
              </a:rPr>
              <a:t>Model and Data</a:t>
            </a:r>
          </a:p>
          <a:p>
            <a:pPr>
              <a:lnSpc>
                <a:spcPct val="150000"/>
              </a:lnSpc>
            </a:pPr>
            <a:r>
              <a:rPr lang="en-US" altLang="zh-CN" sz="2800" b="1" dirty="0">
                <a:latin typeface="+mj-lt"/>
                <a:ea typeface="黑体" panose="02010609060101010101" pitchFamily="49" charset="-122"/>
                <a:cs typeface="Times New Roman" panose="02020603050405020304" pitchFamily="18" charset="0"/>
              </a:rPr>
              <a:t>Shift of China’s economic gravity centers</a:t>
            </a:r>
          </a:p>
          <a:p>
            <a:pPr>
              <a:lnSpc>
                <a:spcPct val="150000"/>
              </a:lnSpc>
            </a:pPr>
            <a:r>
              <a:rPr lang="en-US" altLang="zh-CN" sz="2800" b="1" dirty="0">
                <a:ea typeface="黑体" panose="02010609060101010101" pitchFamily="49" charset="-122"/>
                <a:cs typeface="Times New Roman" panose="02020603050405020304" pitchFamily="18" charset="0"/>
              </a:rPr>
              <a:t>Shift </a:t>
            </a:r>
            <a:r>
              <a:rPr lang="en-US" altLang="zh-CN" sz="2800" b="1" dirty="0">
                <a:latin typeface="+mj-lt"/>
                <a:ea typeface="黑体" panose="02010609060101010101" pitchFamily="49" charset="-122"/>
                <a:cs typeface="Times New Roman" panose="02020603050405020304" pitchFamily="18" charset="0"/>
              </a:rPr>
              <a:t>of China's three industries gravity centers</a:t>
            </a:r>
          </a:p>
          <a:p>
            <a:pPr>
              <a:lnSpc>
                <a:spcPct val="150000"/>
              </a:lnSpc>
            </a:pPr>
            <a:r>
              <a:rPr lang="en-US" altLang="zh-CN" sz="2800" b="1" dirty="0">
                <a:ea typeface="黑体" panose="02010609060101010101" pitchFamily="49" charset="-122"/>
                <a:cs typeface="Times New Roman" panose="02020603050405020304" pitchFamily="18" charset="0"/>
              </a:rPr>
              <a:t>Shift</a:t>
            </a:r>
            <a:r>
              <a:rPr lang="en-US" altLang="zh-CN" sz="2800" b="1" dirty="0">
                <a:latin typeface="+mj-lt"/>
                <a:ea typeface="黑体" panose="02010609060101010101" pitchFamily="49" charset="-122"/>
                <a:cs typeface="Times New Roman" panose="02020603050405020304" pitchFamily="18" charset="0"/>
              </a:rPr>
              <a:t> of China's secondary industry gravity centers</a:t>
            </a:r>
            <a:endParaRPr lang="zh-CN" altLang="en-US" sz="2800" dirty="0">
              <a:latin typeface="+mj-lt"/>
              <a:cs typeface="Times New Roman" panose="02020603050405020304" pitchFamily="18" charset="0"/>
            </a:endParaRPr>
          </a:p>
        </p:txBody>
      </p:sp>
    </p:spTree>
    <p:extLst>
      <p:ext uri="{BB962C8B-B14F-4D97-AF65-F5344CB8AC3E}">
        <p14:creationId xmlns:p14="http://schemas.microsoft.com/office/powerpoint/2010/main" val="3006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263352" y="381000"/>
            <a:ext cx="11665296"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18406" y="959987"/>
            <a:ext cx="5477594" cy="830997"/>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Capital-intensive manufacturing </a:t>
            </a:r>
          </a:p>
        </p:txBody>
      </p:sp>
      <p:sp>
        <p:nvSpPr>
          <p:cNvPr id="6" name="文本框 5">
            <a:extLst>
              <a:ext uri="{FF2B5EF4-FFF2-40B4-BE49-F238E27FC236}">
                <a16:creationId xmlns:a16="http://schemas.microsoft.com/office/drawing/2014/main" id="{0CD847E1-B1E3-462D-BAAD-9F2264EFCF53}"/>
              </a:ext>
            </a:extLst>
          </p:cNvPr>
          <p:cNvSpPr txBox="1"/>
          <p:nvPr/>
        </p:nvSpPr>
        <p:spPr>
          <a:xfrm>
            <a:off x="-31204" y="1718606"/>
            <a:ext cx="4871864" cy="4247317"/>
          </a:xfrm>
          <a:prstGeom prst="rect">
            <a:avLst/>
          </a:prstGeom>
          <a:noFill/>
        </p:spPr>
        <p:txBody>
          <a:bodyPr wrap="square">
            <a:spAutoFit/>
          </a:bodyPr>
          <a:lstStyle/>
          <a:p>
            <a:pPr marL="180000" marR="0" lvl="0" indent="0" algn="just" defTabSz="914400" rtl="0" eaLnBrk="1" fontAlgn="base" latinLnBrk="0" hangingPunct="1">
              <a:spcBef>
                <a:spcPct val="0"/>
              </a:spcBef>
              <a:spcAft>
                <a:spcPct val="0"/>
              </a:spcAft>
              <a:buClr>
                <a:srgbClr val="FF9933"/>
              </a:buClr>
              <a:buSzTx/>
              <a:buFontTx/>
              <a:buNone/>
              <a:tabLst/>
              <a:defRPr/>
            </a:pP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Compared with other manufacturing sectors, China's capital-intensive manufacturing </a:t>
            </a:r>
            <a:r>
              <a:rPr lang="en-US" altLang="zh-CN"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s located in the north, and the overall trend </a:t>
            </a:r>
            <a:r>
              <a:rPr lang="en-US" altLang="zh-CN"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s shifting from east to west. Except for</a:t>
            </a:r>
            <a:r>
              <a:rPr kumimoji="0" lang="en-US" altLang="zh-CN"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“Metal products industry"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which has increased in agglomeration since 2007, other sectors are evenly distributed. There is a strong correlation between the spatial distribution of this type of manufacturing sector and the distribution of resources. Among them</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“Petroleum processing, coking and nuclear fuel processing industry" </a:t>
            </a:r>
            <a:r>
              <a:rPr kumimoji="0" lang="en-US" altLang="zh-CN" i="0" u="none" strike="noStrike" kern="1200" cap="none" spc="0" normalizeH="0" baseline="0" noProof="0" dirty="0">
                <a:ln>
                  <a:noFill/>
                </a:ln>
                <a:effectLst/>
                <a:uLnTx/>
                <a:uFillTx/>
                <a:latin typeface="Times New Roman" panose="02020603050405020304" pitchFamily="18" charset="0"/>
                <a:ea typeface="黑体" panose="02010609060101010101" pitchFamily="49" charset="-122"/>
                <a:cs typeface="Times New Roman" panose="02020603050405020304" pitchFamily="18" charset="0"/>
              </a:rPr>
              <a:t>is</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mainly distributed in large oilfields. The trajectory of gravity centers has a large range of movement, spanning 3.44 longitudes and 2.55 latitudes, and the moving speed is extremely fast.</a:t>
            </a:r>
          </a:p>
        </p:txBody>
      </p:sp>
      <p:graphicFrame>
        <p:nvGraphicFramePr>
          <p:cNvPr id="7" name="图表 6">
            <a:extLst>
              <a:ext uri="{FF2B5EF4-FFF2-40B4-BE49-F238E27FC236}">
                <a16:creationId xmlns:a16="http://schemas.microsoft.com/office/drawing/2014/main" id="{043B0FE5-E1DB-477A-B45E-AD3E13926768}"/>
              </a:ext>
            </a:extLst>
          </p:cNvPr>
          <p:cNvGraphicFramePr>
            <a:graphicFrameLocks/>
          </p:cNvGraphicFramePr>
          <p:nvPr>
            <p:extLst>
              <p:ext uri="{D42A27DB-BD31-4B8C-83A1-F6EECF244321}">
                <p14:modId xmlns:p14="http://schemas.microsoft.com/office/powerpoint/2010/main" val="1015885459"/>
              </p:ext>
            </p:extLst>
          </p:nvPr>
        </p:nvGraphicFramePr>
        <p:xfrm>
          <a:off x="4871864" y="1367750"/>
          <a:ext cx="7188696"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177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263352" y="381000"/>
            <a:ext cx="11665296"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18406" y="959987"/>
            <a:ext cx="5045546" cy="830997"/>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Capital-intensive manufacturing </a:t>
            </a:r>
          </a:p>
        </p:txBody>
      </p:sp>
      <p:graphicFrame>
        <p:nvGraphicFramePr>
          <p:cNvPr id="16" name="图表 15">
            <a:extLst>
              <a:ext uri="{FF2B5EF4-FFF2-40B4-BE49-F238E27FC236}">
                <a16:creationId xmlns:a16="http://schemas.microsoft.com/office/drawing/2014/main" id="{A3D22500-88C9-43DB-9A78-A8BC198747E4}"/>
              </a:ext>
            </a:extLst>
          </p:cNvPr>
          <p:cNvGraphicFramePr>
            <a:graphicFrameLocks/>
          </p:cNvGraphicFramePr>
          <p:nvPr>
            <p:extLst>
              <p:ext uri="{D42A27DB-BD31-4B8C-83A1-F6EECF244321}">
                <p14:modId xmlns:p14="http://schemas.microsoft.com/office/powerpoint/2010/main" val="305492346"/>
              </p:ext>
            </p:extLst>
          </p:nvPr>
        </p:nvGraphicFramePr>
        <p:xfrm>
          <a:off x="119336" y="1678453"/>
          <a:ext cx="4176462"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图表 16">
            <a:extLst>
              <a:ext uri="{FF2B5EF4-FFF2-40B4-BE49-F238E27FC236}">
                <a16:creationId xmlns:a16="http://schemas.microsoft.com/office/drawing/2014/main" id="{42048707-3663-4BDA-B547-C916EEDFAD83}"/>
              </a:ext>
            </a:extLst>
          </p:cNvPr>
          <p:cNvGraphicFramePr>
            <a:graphicFrameLocks/>
          </p:cNvGraphicFramePr>
          <p:nvPr>
            <p:extLst>
              <p:ext uri="{D42A27DB-BD31-4B8C-83A1-F6EECF244321}">
                <p14:modId xmlns:p14="http://schemas.microsoft.com/office/powerpoint/2010/main" val="3869891385"/>
              </p:ext>
            </p:extLst>
          </p:nvPr>
        </p:nvGraphicFramePr>
        <p:xfrm>
          <a:off x="4295799" y="1678453"/>
          <a:ext cx="3734007"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图表 17">
            <a:extLst>
              <a:ext uri="{FF2B5EF4-FFF2-40B4-BE49-F238E27FC236}">
                <a16:creationId xmlns:a16="http://schemas.microsoft.com/office/drawing/2014/main" id="{35B01E34-5762-4D61-89E2-5D4E08647480}"/>
              </a:ext>
            </a:extLst>
          </p:cNvPr>
          <p:cNvGraphicFramePr>
            <a:graphicFrameLocks/>
          </p:cNvGraphicFramePr>
          <p:nvPr>
            <p:extLst>
              <p:ext uri="{D42A27DB-BD31-4B8C-83A1-F6EECF244321}">
                <p14:modId xmlns:p14="http://schemas.microsoft.com/office/powerpoint/2010/main" val="2215326105"/>
              </p:ext>
            </p:extLst>
          </p:nvPr>
        </p:nvGraphicFramePr>
        <p:xfrm>
          <a:off x="8029807" y="1678453"/>
          <a:ext cx="3826832"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图表 18">
            <a:extLst>
              <a:ext uri="{FF2B5EF4-FFF2-40B4-BE49-F238E27FC236}">
                <a16:creationId xmlns:a16="http://schemas.microsoft.com/office/drawing/2014/main" id="{2C64420E-AB0E-4395-B3E8-8BCA03A283D7}"/>
              </a:ext>
            </a:extLst>
          </p:cNvPr>
          <p:cNvGraphicFramePr>
            <a:graphicFrameLocks/>
          </p:cNvGraphicFramePr>
          <p:nvPr>
            <p:extLst>
              <p:ext uri="{D42A27DB-BD31-4B8C-83A1-F6EECF244321}">
                <p14:modId xmlns:p14="http://schemas.microsoft.com/office/powerpoint/2010/main" val="3593447577"/>
              </p:ext>
            </p:extLst>
          </p:nvPr>
        </p:nvGraphicFramePr>
        <p:xfrm>
          <a:off x="1487488" y="3995885"/>
          <a:ext cx="4176464"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图表 19">
            <a:extLst>
              <a:ext uri="{FF2B5EF4-FFF2-40B4-BE49-F238E27FC236}">
                <a16:creationId xmlns:a16="http://schemas.microsoft.com/office/drawing/2014/main" id="{027A0516-07DC-476C-A931-7992FEED9194}"/>
              </a:ext>
            </a:extLst>
          </p:cNvPr>
          <p:cNvGraphicFramePr>
            <a:graphicFrameLocks/>
          </p:cNvGraphicFramePr>
          <p:nvPr>
            <p:extLst>
              <p:ext uri="{D42A27DB-BD31-4B8C-83A1-F6EECF244321}">
                <p14:modId xmlns:p14="http://schemas.microsoft.com/office/powerpoint/2010/main" val="1076486825"/>
              </p:ext>
            </p:extLst>
          </p:nvPr>
        </p:nvGraphicFramePr>
        <p:xfrm>
          <a:off x="5893350" y="4003495"/>
          <a:ext cx="3371001" cy="25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84329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263352" y="381000"/>
            <a:ext cx="11521280"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72232" y="836712"/>
            <a:ext cx="5567783" cy="830997"/>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Capital-intensive manufacturing </a:t>
            </a:r>
          </a:p>
        </p:txBody>
      </p:sp>
      <p:sp>
        <p:nvSpPr>
          <p:cNvPr id="9" name="文本框 8">
            <a:extLst>
              <a:ext uri="{FF2B5EF4-FFF2-40B4-BE49-F238E27FC236}">
                <a16:creationId xmlns:a16="http://schemas.microsoft.com/office/drawing/2014/main" id="{618FFF88-C5F8-4E1B-A17F-F062D490BD74}"/>
              </a:ext>
            </a:extLst>
          </p:cNvPr>
          <p:cNvSpPr txBox="1"/>
          <p:nvPr/>
        </p:nvSpPr>
        <p:spPr>
          <a:xfrm>
            <a:off x="551384" y="1753316"/>
            <a:ext cx="11089232" cy="3351367"/>
          </a:xfrm>
          <a:prstGeom prst="rect">
            <a:avLst/>
          </a:prstGeom>
          <a:noFill/>
        </p:spPr>
        <p:txBody>
          <a:bodyPr wrap="square">
            <a:spAutoFit/>
          </a:bodyPr>
          <a:lstStyle/>
          <a:p>
            <a:pPr marL="465750" indent="-285750" algn="just">
              <a:lnSpc>
                <a:spcPct val="150000"/>
              </a:lnSpc>
              <a:buClr>
                <a:srgbClr val="FF9933"/>
              </a:buClr>
              <a:buFont typeface="Wingdings" panose="05000000000000000000" pitchFamily="2" charset="2"/>
              <a:buChar char="Ø"/>
              <a:defRPr/>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According to traditional resource endowment factors, the geographical distribution of resource-intensive industries depends on resource endowment. In order to minimize transportation costs, most resource-intensive industries are concentrated in raw material production areas. However, due to the influence of circular causality, the industrial layout caused by historical accidental factors may bring about "path dependence.“ In China, due to a large number of resource-intensive industries such as oil and steel in the central and western inland areas during the “Third-line" construction period, the historical pattern of resource-intensive industries has been formed, which determines the layout of China's resource-intensive industries.</a:t>
            </a:r>
          </a:p>
          <a:p>
            <a:pPr marL="180000" marR="0" lvl="0" algn="just" defTabSz="914400" rtl="0" eaLnBrk="1" fontAlgn="base" latinLnBrk="0" hangingPunct="1">
              <a:lnSpc>
                <a:spcPct val="150000"/>
              </a:lnSpc>
              <a:spcBef>
                <a:spcPct val="0"/>
              </a:spcBef>
              <a:spcAft>
                <a:spcPct val="0"/>
              </a:spcAft>
              <a:buClr>
                <a:srgbClr val="FF9933"/>
              </a:buClr>
              <a:buSzTx/>
              <a:tabLst/>
              <a:defRPr/>
            </a:pPr>
            <a:endParaRPr lang="en-US" altLang="zh-CN"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8097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7368" y="381000"/>
            <a:ext cx="11449272"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72232" y="836712"/>
            <a:ext cx="5567783" cy="830997"/>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Capital-intensive manufacturing </a:t>
            </a:r>
          </a:p>
        </p:txBody>
      </p:sp>
      <p:sp>
        <p:nvSpPr>
          <p:cNvPr id="9" name="文本框 8">
            <a:extLst>
              <a:ext uri="{FF2B5EF4-FFF2-40B4-BE49-F238E27FC236}">
                <a16:creationId xmlns:a16="http://schemas.microsoft.com/office/drawing/2014/main" id="{618FFF88-C5F8-4E1B-A17F-F062D490BD74}"/>
              </a:ext>
            </a:extLst>
          </p:cNvPr>
          <p:cNvSpPr txBox="1"/>
          <p:nvPr/>
        </p:nvSpPr>
        <p:spPr>
          <a:xfrm>
            <a:off x="551384" y="1534980"/>
            <a:ext cx="11089232" cy="4613058"/>
          </a:xfrm>
          <a:prstGeom prst="rect">
            <a:avLst/>
          </a:prstGeom>
          <a:noFill/>
        </p:spPr>
        <p:txBody>
          <a:bodyPr wrap="square">
            <a:spAutoFit/>
          </a:bodyPr>
          <a:lstStyle/>
          <a:p>
            <a:pPr marL="465750" indent="-285750" algn="just">
              <a:lnSpc>
                <a:spcPct val="150000"/>
              </a:lnSpc>
              <a:buClr>
                <a:srgbClr val="FF9933"/>
              </a:buClr>
              <a:buFont typeface="Wingdings" panose="05000000000000000000" pitchFamily="2" charset="2"/>
              <a:buChar char="Ø"/>
              <a:defRPr/>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After China’s accession to WTO, industrial structure has changed. It has shifted from serving domestic market to international markets. It has become increasingly dependent on international markets. The dependence on imports of raw materials such as oil, natural gas, and metal ores has increased. In addition, development of urbanization and convenience of transportation conditions have also promoted the development of the iron and steel industry and industrial layout tends to be scattered. </a:t>
            </a:r>
          </a:p>
          <a:p>
            <a:pPr marL="465750" indent="-285750" algn="just">
              <a:lnSpc>
                <a:spcPct val="150000"/>
              </a:lnSpc>
              <a:buClr>
                <a:srgbClr val="FF9933"/>
              </a:buClr>
              <a:buFont typeface="Wingdings" panose="05000000000000000000" pitchFamily="2" charset="2"/>
              <a:buChar char="Ø"/>
              <a:defRPr/>
            </a:pP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As China's status in globalization continues to improve, China's resource-based products must not only meet domestic needs, but also provide a large number of services for international markets. Government policy support is particularly important for development of resource-intensive industries. Coastal opening policies and industrial encouragement policies have guided Guangxi, Guangdong and other coastal areas to invest heavily, build large-scale and high-quality steel, oil refining, and petrochemical enterprises, and guide the transfer of resource-intensive industries. </a:t>
            </a:r>
          </a:p>
        </p:txBody>
      </p:sp>
    </p:spTree>
    <p:extLst>
      <p:ext uri="{BB962C8B-B14F-4D97-AF65-F5344CB8AC3E}">
        <p14:creationId xmlns:p14="http://schemas.microsoft.com/office/powerpoint/2010/main" val="262594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0" y="381000"/>
            <a:ext cx="11784632" cy="671736"/>
          </a:xfrm>
        </p:spPr>
        <p:txBody>
          <a:bodyPr/>
          <a:lstStyle/>
          <a:p>
            <a:r>
              <a:rPr lang="en-US" altLang="zh-CN" sz="3200" b="1" dirty="0">
                <a:ea typeface="黑体" panose="02010609060101010101" pitchFamily="49" charset="-122"/>
                <a:cs typeface="Times New Roman" panose="02020603050405020304" pitchFamily="18" charset="0"/>
              </a:rPr>
              <a:t>Shift </a:t>
            </a: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of China's secondary industry gravity centers</a:t>
            </a:r>
            <a:endParaRPr lang="zh-CN" altLang="en-US" sz="3200" b="1"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18406" y="959987"/>
            <a:ext cx="5477594" cy="718466"/>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Technology-intensive manufacturing</a:t>
            </a:r>
          </a:p>
        </p:txBody>
      </p:sp>
      <p:sp>
        <p:nvSpPr>
          <p:cNvPr id="6" name="文本框 5">
            <a:extLst>
              <a:ext uri="{FF2B5EF4-FFF2-40B4-BE49-F238E27FC236}">
                <a16:creationId xmlns:a16="http://schemas.microsoft.com/office/drawing/2014/main" id="{0CD847E1-B1E3-462D-BAAD-9F2264EFCF53}"/>
              </a:ext>
            </a:extLst>
          </p:cNvPr>
          <p:cNvSpPr txBox="1"/>
          <p:nvPr/>
        </p:nvSpPr>
        <p:spPr>
          <a:xfrm>
            <a:off x="22126" y="1678453"/>
            <a:ext cx="4896544" cy="4801314"/>
          </a:xfrm>
          <a:prstGeom prst="rect">
            <a:avLst/>
          </a:prstGeom>
          <a:noFill/>
        </p:spPr>
        <p:txBody>
          <a:bodyPr wrap="square">
            <a:spAutoFit/>
          </a:bodyPr>
          <a:lstStyle/>
          <a:p>
            <a:pPr marL="180000" marR="0" lvl="0" indent="0" algn="just" defTabSz="914400" rtl="0" eaLnBrk="1" fontAlgn="base" latinLnBrk="0" hangingPunct="1">
              <a:spcBef>
                <a:spcPct val="0"/>
              </a:spcBef>
              <a:spcAft>
                <a:spcPct val="0"/>
              </a:spcAft>
              <a:buClr>
                <a:srgbClr val="FF9933"/>
              </a:buClr>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From 1987 to 2017, the technology-intensive manufacturing sectors were concentrated in the eastern coastal areas, and the overall trend was shifting from north to south. Except for the "instrument, culture, and office machinery manufacturing industries" that moved </a:t>
            </a:r>
            <a:r>
              <a:rPr lang="en-US" altLang="zh-CN" sz="1800" dirty="0">
                <a:solidFill>
                  <a:srgbClr val="000000"/>
                </a:solidFill>
                <a:effectLst/>
                <a:latin typeface="Times New Roman" panose="02020603050405020304" pitchFamily="18" charset="0"/>
                <a:ea typeface="宋体" panose="02010600030101010101" pitchFamily="2" charset="-122"/>
              </a:rPr>
              <a:t>toward the direction of</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southeast, all other industries moved </a:t>
            </a:r>
            <a:r>
              <a:rPr lang="en-US" altLang="zh-CN" sz="1800" dirty="0">
                <a:solidFill>
                  <a:srgbClr val="000000"/>
                </a:solidFill>
                <a:effectLst/>
                <a:latin typeface="Times New Roman" panose="02020603050405020304" pitchFamily="18" charset="0"/>
                <a:ea typeface="宋体" panose="02010600030101010101" pitchFamily="2" charset="-122"/>
              </a:rPr>
              <a:t>toward the direction of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southwest, and this type of manufacturing all showed an "S"-shaped change curve, that is, first shifted to the southeast, and then moved </a:t>
            </a:r>
            <a:r>
              <a:rPr lang="en-US" altLang="zh-CN" sz="1800" dirty="0">
                <a:solidFill>
                  <a:srgbClr val="000000"/>
                </a:solidFill>
                <a:effectLst/>
                <a:latin typeface="Times New Roman" panose="02020603050405020304" pitchFamily="18" charset="0"/>
                <a:ea typeface="宋体" panose="02010600030101010101" pitchFamily="2" charset="-122"/>
              </a:rPr>
              <a:t>toward the direction of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southwest. Among them, the </a:t>
            </a:r>
            <a:r>
              <a:rPr kumimoji="0" lang="en-US" altLang="zh-CN" sz="180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lang="en-US" altLang="zh-CN" i="0" dirty="0">
                <a:solidFill>
                  <a:srgbClr val="FF0000"/>
                </a:solidFill>
                <a:effectLst/>
                <a:latin typeface="Times New Roman" panose="02020603050405020304" pitchFamily="18" charset="0"/>
                <a:cs typeface="Times New Roman" panose="02020603050405020304" pitchFamily="18" charset="0"/>
              </a:rPr>
              <a:t> Instruments and meters, cultural and office machinery manufacturing </a:t>
            </a:r>
            <a:r>
              <a:rPr kumimoji="0" lang="en-US" altLang="zh-CN" sz="1800"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and </a:t>
            </a:r>
            <a:r>
              <a:rPr kumimoji="0" lang="en-US" altLang="zh-CN" sz="180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"manufacturing of communication equipment, computers and other electronic equipment"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moved at a faster speed with a </a:t>
            </a:r>
            <a:r>
              <a:rPr kumimoji="0" lang="en-US" altLang="zh-CN" b="0" i="0" u="none" strike="noStrike" kern="1200" cap="none" spc="0" normalizeH="0" baseline="0" noProof="0" dirty="0" err="1">
                <a:ln>
                  <a:noFill/>
                </a:ln>
                <a:solidFill>
                  <a:srgbClr val="000000"/>
                </a:solidFill>
                <a:uLnTx/>
                <a:uFillTx/>
                <a:latin typeface="Times New Roman" panose="02020603050405020304" pitchFamily="18" charset="0"/>
                <a:ea typeface="黑体" panose="02010609060101010101" pitchFamily="49" charset="-122"/>
                <a:cs typeface="Times New Roman" panose="02020603050405020304" pitchFamily="18" charset="0"/>
              </a:rPr>
              <a:t>bigg</a:t>
            </a: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er degree of movement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 </a:t>
            </a:r>
          </a:p>
        </p:txBody>
      </p:sp>
      <p:graphicFrame>
        <p:nvGraphicFramePr>
          <p:cNvPr id="9" name="图表 8">
            <a:extLst>
              <a:ext uri="{FF2B5EF4-FFF2-40B4-BE49-F238E27FC236}">
                <a16:creationId xmlns:a16="http://schemas.microsoft.com/office/drawing/2014/main" id="{EEF9B277-3398-4177-8AE6-C6BF9FA759AC}"/>
              </a:ext>
            </a:extLst>
          </p:cNvPr>
          <p:cNvGraphicFramePr>
            <a:graphicFrameLocks/>
          </p:cNvGraphicFramePr>
          <p:nvPr>
            <p:extLst>
              <p:ext uri="{D42A27DB-BD31-4B8C-83A1-F6EECF244321}">
                <p14:modId xmlns:p14="http://schemas.microsoft.com/office/powerpoint/2010/main" val="3879005442"/>
              </p:ext>
            </p:extLst>
          </p:nvPr>
        </p:nvGraphicFramePr>
        <p:xfrm>
          <a:off x="4918670" y="1754712"/>
          <a:ext cx="7153994" cy="4554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807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335360" y="381000"/>
            <a:ext cx="11521280"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18406" y="959987"/>
            <a:ext cx="5765626" cy="718466"/>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Technology-intensive manufacturing</a:t>
            </a:r>
          </a:p>
        </p:txBody>
      </p:sp>
      <p:sp>
        <p:nvSpPr>
          <p:cNvPr id="17" name="文本框 16">
            <a:extLst>
              <a:ext uri="{FF2B5EF4-FFF2-40B4-BE49-F238E27FC236}">
                <a16:creationId xmlns:a16="http://schemas.microsoft.com/office/drawing/2014/main" id="{7DA504E8-304A-47D7-B931-6012B967F754}"/>
              </a:ext>
            </a:extLst>
          </p:cNvPr>
          <p:cNvSpPr txBox="1"/>
          <p:nvPr/>
        </p:nvSpPr>
        <p:spPr>
          <a:xfrm>
            <a:off x="9399790" y="2015479"/>
            <a:ext cx="2546574" cy="3366563"/>
          </a:xfrm>
          <a:prstGeom prst="rect">
            <a:avLst/>
          </a:prstGeom>
          <a:noFill/>
        </p:spPr>
        <p:txBody>
          <a:bodyPr wrap="square">
            <a:spAutoFit/>
          </a:bodyPr>
          <a:lstStyle/>
          <a:p>
            <a:pPr marL="180000" marR="0" lvl="0" indent="0" algn="just" defTabSz="914400" rtl="0" eaLnBrk="1" fontAlgn="base" latinLnBrk="0" hangingPunct="1">
              <a:lnSpc>
                <a:spcPct val="150000"/>
              </a:lnSpc>
              <a:spcBef>
                <a:spcPct val="0"/>
              </a:spcBef>
              <a:spcAft>
                <a:spcPct val="0"/>
              </a:spcAft>
              <a:buClr>
                <a:srgbClr val="FF9933"/>
              </a:buClr>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The picture on the left shows the industrial concentration of technology-intensive manufacturing sectors in the east, central, west and northeast from 1987 to 2017.</a:t>
            </a: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0" name="图表 9">
            <a:extLst>
              <a:ext uri="{FF2B5EF4-FFF2-40B4-BE49-F238E27FC236}">
                <a16:creationId xmlns:a16="http://schemas.microsoft.com/office/drawing/2014/main" id="{2C4A5182-B4CF-48A3-8796-75F136898E5A}"/>
              </a:ext>
            </a:extLst>
          </p:cNvPr>
          <p:cNvGraphicFramePr>
            <a:graphicFrameLocks/>
          </p:cNvGraphicFramePr>
          <p:nvPr>
            <p:extLst>
              <p:ext uri="{D42A27DB-BD31-4B8C-83A1-F6EECF244321}">
                <p14:modId xmlns:p14="http://schemas.microsoft.com/office/powerpoint/2010/main" val="1235976236"/>
              </p:ext>
            </p:extLst>
          </p:nvPr>
        </p:nvGraphicFramePr>
        <p:xfrm>
          <a:off x="197921" y="1678453"/>
          <a:ext cx="324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11">
            <a:extLst>
              <a:ext uri="{FF2B5EF4-FFF2-40B4-BE49-F238E27FC236}">
                <a16:creationId xmlns:a16="http://schemas.microsoft.com/office/drawing/2014/main" id="{D81F8DAA-8C13-48D0-9EA6-EE882B0504A1}"/>
              </a:ext>
            </a:extLst>
          </p:cNvPr>
          <p:cNvGraphicFramePr>
            <a:graphicFrameLocks/>
          </p:cNvGraphicFramePr>
          <p:nvPr>
            <p:extLst>
              <p:ext uri="{D42A27DB-BD31-4B8C-83A1-F6EECF244321}">
                <p14:modId xmlns:p14="http://schemas.microsoft.com/office/powerpoint/2010/main" val="770065254"/>
              </p:ext>
            </p:extLst>
          </p:nvPr>
        </p:nvGraphicFramePr>
        <p:xfrm>
          <a:off x="3282965" y="1678453"/>
          <a:ext cx="324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a:extLst>
              <a:ext uri="{FF2B5EF4-FFF2-40B4-BE49-F238E27FC236}">
                <a16:creationId xmlns:a16="http://schemas.microsoft.com/office/drawing/2014/main" id="{1224B0C9-8389-4A70-88BF-ACE5FA922AED}"/>
              </a:ext>
            </a:extLst>
          </p:cNvPr>
          <p:cNvGraphicFramePr>
            <a:graphicFrameLocks/>
          </p:cNvGraphicFramePr>
          <p:nvPr>
            <p:extLst>
              <p:ext uri="{D42A27DB-BD31-4B8C-83A1-F6EECF244321}">
                <p14:modId xmlns:p14="http://schemas.microsoft.com/office/powerpoint/2010/main" val="950577734"/>
              </p:ext>
            </p:extLst>
          </p:nvPr>
        </p:nvGraphicFramePr>
        <p:xfrm>
          <a:off x="6314746" y="1678453"/>
          <a:ext cx="324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图表 13">
            <a:extLst>
              <a:ext uri="{FF2B5EF4-FFF2-40B4-BE49-F238E27FC236}">
                <a16:creationId xmlns:a16="http://schemas.microsoft.com/office/drawing/2014/main" id="{368E01A9-D3F1-4CD5-8848-E4850874D6AD}"/>
              </a:ext>
            </a:extLst>
          </p:cNvPr>
          <p:cNvGraphicFramePr>
            <a:graphicFrameLocks/>
          </p:cNvGraphicFramePr>
          <p:nvPr>
            <p:extLst>
              <p:ext uri="{D42A27DB-BD31-4B8C-83A1-F6EECF244321}">
                <p14:modId xmlns:p14="http://schemas.microsoft.com/office/powerpoint/2010/main" val="2429609447"/>
              </p:ext>
            </p:extLst>
          </p:nvPr>
        </p:nvGraphicFramePr>
        <p:xfrm>
          <a:off x="1199456" y="4062425"/>
          <a:ext cx="324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图表 14">
            <a:extLst>
              <a:ext uri="{FF2B5EF4-FFF2-40B4-BE49-F238E27FC236}">
                <a16:creationId xmlns:a16="http://schemas.microsoft.com/office/drawing/2014/main" id="{663C983B-776E-42B8-8563-1AAEAE3CDB33}"/>
              </a:ext>
            </a:extLst>
          </p:cNvPr>
          <p:cNvGraphicFramePr>
            <a:graphicFrameLocks/>
          </p:cNvGraphicFramePr>
          <p:nvPr>
            <p:extLst>
              <p:ext uri="{D42A27DB-BD31-4B8C-83A1-F6EECF244321}">
                <p14:modId xmlns:p14="http://schemas.microsoft.com/office/powerpoint/2010/main" val="721187985"/>
              </p:ext>
            </p:extLst>
          </p:nvPr>
        </p:nvGraphicFramePr>
        <p:xfrm>
          <a:off x="4647543" y="4045632"/>
          <a:ext cx="3240000" cy="25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24094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335360" y="381000"/>
            <a:ext cx="11449272"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72232" y="836712"/>
            <a:ext cx="5423768" cy="718466"/>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Technology-intensive manufacturing</a:t>
            </a:r>
          </a:p>
        </p:txBody>
      </p:sp>
      <p:sp>
        <p:nvSpPr>
          <p:cNvPr id="5" name="文本框 4">
            <a:extLst>
              <a:ext uri="{FF2B5EF4-FFF2-40B4-BE49-F238E27FC236}">
                <a16:creationId xmlns:a16="http://schemas.microsoft.com/office/drawing/2014/main" id="{E60B4D7F-5202-47C1-8147-2B239F44FD9E}"/>
              </a:ext>
            </a:extLst>
          </p:cNvPr>
          <p:cNvSpPr txBox="1"/>
          <p:nvPr/>
        </p:nvSpPr>
        <p:spPr>
          <a:xfrm>
            <a:off x="551384" y="1700808"/>
            <a:ext cx="11089232" cy="3228063"/>
          </a:xfrm>
          <a:prstGeom prst="rect">
            <a:avLst/>
          </a:prstGeom>
          <a:noFill/>
        </p:spPr>
        <p:txBody>
          <a:bodyPr wrap="square">
            <a:spAutoFit/>
          </a:bodyPr>
          <a:lstStyle/>
          <a:p>
            <a:pPr marL="465750" indent="-285750" algn="just">
              <a:lnSpc>
                <a:spcPct val="200000"/>
              </a:lnSpc>
              <a:buClr>
                <a:srgbClr val="FF9933"/>
              </a:buClr>
              <a:buFont typeface="Wingdings" panose="05000000000000000000" pitchFamily="2" charset="2"/>
              <a:buChar char="Ø"/>
              <a:defRPr/>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Technology-intensive industries are important strategic industries of the country, which are related to improvement of country's technological level and industrial competitiveness. Different types of technology-intensive industries are at different stages of the industrial life cycle, which will lead to differences in the spatial layout of the industry. In particular, industries in the innovation period will be more likely to gather in a certain area to resist risks and when the industry matures, it will Spread to areas with lower labor costs</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endParaRPr>
          </a:p>
          <a:p>
            <a:pPr marL="465750" indent="-285750" algn="just">
              <a:lnSpc>
                <a:spcPct val="150000"/>
              </a:lnSpc>
              <a:buClr>
                <a:srgbClr val="FF9933"/>
              </a:buClr>
              <a:buFont typeface="Wingdings" panose="05000000000000000000" pitchFamily="2" charset="2"/>
              <a:buChar char="Ø"/>
              <a:defRPr/>
            </a:pPr>
            <a:endPar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52298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7368" y="381000"/>
            <a:ext cx="11305256" cy="671736"/>
          </a:xfrm>
        </p:spPr>
        <p:txBody>
          <a:bodyPr/>
          <a:lstStyle/>
          <a:p>
            <a:r>
              <a:rPr lang="en-US" altLang="zh-CN" sz="3200" b="1" dirty="0">
                <a:ea typeface="黑体" panose="02010609060101010101" pitchFamily="49" charset="-122"/>
                <a:cs typeface="Times New Roman" panose="02020603050405020304" pitchFamily="18" charset="0"/>
              </a:rPr>
              <a:t>Shift of China's secondary industry gravity centers</a:t>
            </a:r>
            <a:endParaRPr lang="zh-CN" altLang="en-US" sz="3200" b="1" dirty="0">
              <a:ea typeface="黑体" panose="02010609060101010101" pitchFamily="49" charset="-122"/>
            </a:endParaRPr>
          </a:p>
        </p:txBody>
      </p:sp>
      <p:sp>
        <p:nvSpPr>
          <p:cNvPr id="8" name="文本框 7">
            <a:extLst>
              <a:ext uri="{FF2B5EF4-FFF2-40B4-BE49-F238E27FC236}">
                <a16:creationId xmlns:a16="http://schemas.microsoft.com/office/drawing/2014/main" id="{A8817645-AAC7-4073-AE42-EFF0256C31B5}"/>
              </a:ext>
            </a:extLst>
          </p:cNvPr>
          <p:cNvSpPr txBox="1"/>
          <p:nvPr/>
        </p:nvSpPr>
        <p:spPr>
          <a:xfrm>
            <a:off x="672232" y="836712"/>
            <a:ext cx="5351759" cy="718466"/>
          </a:xfrm>
          <a:prstGeom prst="rect">
            <a:avLst/>
          </a:prstGeom>
          <a:noFill/>
        </p:spPr>
        <p:txBody>
          <a:bodyPr wrap="square">
            <a:spAutoFit/>
          </a:bodyPr>
          <a:lstStyle/>
          <a:p>
            <a:pPr marL="342900" indent="-342900">
              <a:lnSpc>
                <a:spcPct val="200000"/>
              </a:lnSpc>
              <a:buClr>
                <a:srgbClr val="FF9933"/>
              </a:buClr>
              <a:buFont typeface="Wingdings" panose="05000000000000000000" pitchFamily="2" charset="2"/>
              <a:buChar char="u"/>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Technology-intensive manufacturing</a:t>
            </a:r>
          </a:p>
        </p:txBody>
      </p:sp>
      <p:sp>
        <p:nvSpPr>
          <p:cNvPr id="5" name="文本框 4">
            <a:extLst>
              <a:ext uri="{FF2B5EF4-FFF2-40B4-BE49-F238E27FC236}">
                <a16:creationId xmlns:a16="http://schemas.microsoft.com/office/drawing/2014/main" id="{E60B4D7F-5202-47C1-8147-2B239F44FD9E}"/>
              </a:ext>
            </a:extLst>
          </p:cNvPr>
          <p:cNvSpPr txBox="1"/>
          <p:nvPr/>
        </p:nvSpPr>
        <p:spPr>
          <a:xfrm>
            <a:off x="551384" y="1534980"/>
            <a:ext cx="10729192" cy="5028556"/>
          </a:xfrm>
          <a:prstGeom prst="rect">
            <a:avLst/>
          </a:prstGeom>
          <a:noFill/>
        </p:spPr>
        <p:txBody>
          <a:bodyPr wrap="square">
            <a:spAutoFit/>
          </a:bodyPr>
          <a:lstStyle/>
          <a:p>
            <a:pPr marL="465750" indent="-285750" algn="just">
              <a:lnSpc>
                <a:spcPct val="150000"/>
              </a:lnSpc>
              <a:buClr>
                <a:srgbClr val="FF9933"/>
              </a:buClr>
              <a:buFont typeface="Wingdings" panose="05000000000000000000" pitchFamily="2" charset="2"/>
              <a:buChar char="Ø"/>
              <a:defRPr/>
            </a:pP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"Communication equipment, computer and other electronic equipment manufacturing"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is a highly geographically concentrated industry. From 2012 to 2017, the gravity centers quickly moved toward the direction of southwest, indicating that this industry has developed rapidly in recent years and has gradually matured. The coastal areas have shifted to the central and western regions. In addition, the use of chips, machine tools and other advanced </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equipments</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in technology-intensive industries are heavily dependent on imports. In 2017, import dependence of the sector reached 57.7% and export dependence reached 32.3%, which prompted the sector to move toward the direction of southwest to a certain extent . </a:t>
            </a:r>
          </a:p>
          <a:p>
            <a:pPr marL="465750" indent="-285750" algn="just">
              <a:lnSpc>
                <a:spcPct val="150000"/>
              </a:lnSpc>
              <a:buClr>
                <a:srgbClr val="FF9933"/>
              </a:buClr>
              <a:buFont typeface="Wingdings" panose="05000000000000000000" pitchFamily="2" charset="2"/>
              <a:buChar char="Ø"/>
              <a:defRPr/>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i="0" dirty="0">
                <a:solidFill>
                  <a:srgbClr val="FF0000"/>
                </a:solidFill>
                <a:effectLst/>
                <a:latin typeface="Times New Roman" panose="02020603050405020304" pitchFamily="18" charset="0"/>
                <a:cs typeface="Times New Roman" panose="02020603050405020304" pitchFamily="18" charset="0"/>
              </a:rPr>
              <a:t>Instruments and meters, cultural and office machinery manufacturing</a:t>
            </a: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 is also a highly geographically concentrated industry. Unlike other technology-intensive manufacturing industries, the gravity centers shifted to southeast from 2012 to 2017 and the degree of concentration increased. It shows that the industry is still in the fast-growing innovation stage, which depends on the R&amp;D capabilities and foreign investment level of coastal areas.</a:t>
            </a:r>
          </a:p>
        </p:txBody>
      </p:sp>
    </p:spTree>
    <p:extLst>
      <p:ext uri="{BB962C8B-B14F-4D97-AF65-F5344CB8AC3E}">
        <p14:creationId xmlns:p14="http://schemas.microsoft.com/office/powerpoint/2010/main" val="16846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2167" y="2646040"/>
            <a:ext cx="11387667" cy="1143000"/>
          </a:xfrm>
        </p:spPr>
        <p:txBody>
          <a:bodyPr/>
          <a:lstStyle/>
          <a:p>
            <a:r>
              <a:rPr lang="en-US" altLang="zh-CN" b="1" dirty="0">
                <a:latin typeface="Heiti SC Light"/>
                <a:ea typeface="Heiti SC Light"/>
                <a:cs typeface="Heiti SC Light"/>
              </a:rPr>
              <a:t>Thanks</a:t>
            </a:r>
            <a:r>
              <a:rPr kumimoji="1" lang="zh-CN" altLang="en-US" b="1" dirty="0">
                <a:latin typeface="Heiti SC Light"/>
                <a:ea typeface="Heiti SC Light"/>
                <a:cs typeface="Heiti SC Light"/>
              </a:rPr>
              <a:t>！</a:t>
            </a:r>
          </a:p>
        </p:txBody>
      </p:sp>
    </p:spTree>
    <p:extLst>
      <p:ext uri="{BB962C8B-B14F-4D97-AF65-F5344CB8AC3E}">
        <p14:creationId xmlns:p14="http://schemas.microsoft.com/office/powerpoint/2010/main" val="150175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25626" y="381000"/>
            <a:ext cx="8446839" cy="527720"/>
          </a:xfrm>
        </p:spPr>
        <p:txBody>
          <a:bodyPr/>
          <a:lstStyle/>
          <a:p>
            <a:pPr marL="0" indent="0">
              <a:lnSpc>
                <a:spcPct val="150000"/>
              </a:lnSpc>
              <a:buNone/>
            </a:pPr>
            <a:r>
              <a:rPr lang="en-US" altLang="zh-CN" sz="3200" b="1" dirty="0">
                <a:ea typeface="黑体" panose="02010609060101010101" pitchFamily="49" charset="-122"/>
                <a:cs typeface="Times New Roman" panose="02020603050405020304" pitchFamily="18" charset="0"/>
              </a:rPr>
              <a:t>Background</a:t>
            </a:r>
          </a:p>
        </p:txBody>
      </p:sp>
      <p:sp>
        <p:nvSpPr>
          <p:cNvPr id="3" name="内容占位符 2"/>
          <p:cNvSpPr>
            <a:spLocks noGrp="1"/>
          </p:cNvSpPr>
          <p:nvPr>
            <p:ph sz="quarter" idx="1"/>
          </p:nvPr>
        </p:nvSpPr>
        <p:spPr>
          <a:xfrm>
            <a:off x="119336" y="980728"/>
            <a:ext cx="11665296" cy="3888432"/>
          </a:xfrm>
        </p:spPr>
        <p:txBody>
          <a:bodyPr>
            <a:normAutofit lnSpcReduction="10000"/>
          </a:bodyPr>
          <a:lstStyle/>
          <a:p>
            <a:pPr algn="just">
              <a:lnSpc>
                <a:spcPct val="150000"/>
              </a:lnSpc>
              <a:buSzPct val="90000"/>
              <a:buFont typeface="Wingdings" panose="05000000000000000000" pitchFamily="2" charset="2"/>
              <a:buChar char="l"/>
            </a:pPr>
            <a:r>
              <a:rPr lang="en-US" altLang="zh-CN" sz="2600" b="1" dirty="0">
                <a:ea typeface="黑体" panose="02010609060101010101" pitchFamily="49" charset="-122"/>
                <a:cs typeface="Times New Roman" panose="02020603050405020304" pitchFamily="18" charset="0"/>
              </a:rPr>
              <a:t>The spatial layout of industries is a key issue for the coordinated regional development in China, and it is related to the overall situation of the country's economy, society, environment and security.</a:t>
            </a:r>
          </a:p>
          <a:p>
            <a:pPr marL="720000" algn="just">
              <a:lnSpc>
                <a:spcPct val="150000"/>
              </a:lnSpc>
              <a:spcBef>
                <a:spcPts val="600"/>
              </a:spcBef>
              <a:buFont typeface="+mj-lt"/>
              <a:buAutoNum type="arabicPeriod"/>
            </a:pPr>
            <a:r>
              <a:rPr lang="en-US" altLang="zh-CN" sz="2200" dirty="0">
                <a:ea typeface="黑体" panose="02010609060101010101" pitchFamily="49" charset="-122"/>
                <a:cs typeface="Times New Roman" panose="02020603050405020304" pitchFamily="18" charset="0"/>
              </a:rPr>
              <a:t>Reasonable industrial spatial layout can fully take advantage of different regions and promote coordinated regional development</a:t>
            </a:r>
            <a:r>
              <a:rPr lang="zh-CN" altLang="en-US" sz="2200" dirty="0">
                <a:ea typeface="黑体" panose="02010609060101010101" pitchFamily="49" charset="-122"/>
                <a:cs typeface="Times New Roman" panose="02020603050405020304" pitchFamily="18" charset="0"/>
              </a:rPr>
              <a:t>；</a:t>
            </a:r>
            <a:endParaRPr lang="en-US" altLang="zh-CN" sz="2200" dirty="0">
              <a:ea typeface="黑体" panose="02010609060101010101" pitchFamily="49" charset="-122"/>
              <a:cs typeface="Times New Roman" panose="02020603050405020304" pitchFamily="18" charset="0"/>
            </a:endParaRPr>
          </a:p>
          <a:p>
            <a:pPr marL="720000" algn="just">
              <a:lnSpc>
                <a:spcPct val="150000"/>
              </a:lnSpc>
              <a:spcBef>
                <a:spcPts val="600"/>
              </a:spcBef>
              <a:buFont typeface="+mj-lt"/>
              <a:buAutoNum type="arabicPeriod"/>
            </a:pPr>
            <a:r>
              <a:rPr lang="en-US" altLang="zh-CN" sz="2200" dirty="0">
                <a:ea typeface="黑体" panose="02010609060101010101" pitchFamily="49" charset="-122"/>
                <a:cs typeface="Times New Roman" panose="02020603050405020304" pitchFamily="18" charset="0"/>
              </a:rPr>
              <a:t>The basic logic of the evolution of the industrial layout and spatial structure in China is as follows: </a:t>
            </a:r>
          </a:p>
        </p:txBody>
      </p:sp>
      <p:pic>
        <p:nvPicPr>
          <p:cNvPr id="13" name="图片 12">
            <a:extLst>
              <a:ext uri="{FF2B5EF4-FFF2-40B4-BE49-F238E27FC236}">
                <a16:creationId xmlns:a16="http://schemas.microsoft.com/office/drawing/2014/main" id="{8375E7F6-1FB2-4156-B2EB-EEAFFD45CA91}"/>
              </a:ext>
            </a:extLst>
          </p:cNvPr>
          <p:cNvPicPr>
            <a:picLocks noChangeAspect="1"/>
          </p:cNvPicPr>
          <p:nvPr/>
        </p:nvPicPr>
        <p:blipFill>
          <a:blip r:embed="rId2"/>
          <a:stretch>
            <a:fillRect/>
          </a:stretch>
        </p:blipFill>
        <p:spPr>
          <a:xfrm>
            <a:off x="352425" y="4941168"/>
            <a:ext cx="11487150" cy="781050"/>
          </a:xfrm>
          <a:prstGeom prst="rect">
            <a:avLst/>
          </a:prstGeom>
        </p:spPr>
      </p:pic>
    </p:spTree>
    <p:extLst>
      <p:ext uri="{BB962C8B-B14F-4D97-AF65-F5344CB8AC3E}">
        <p14:creationId xmlns:p14="http://schemas.microsoft.com/office/powerpoint/2010/main" val="336819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25626" y="381000"/>
            <a:ext cx="8446839" cy="527720"/>
          </a:xfrm>
        </p:spPr>
        <p:txBody>
          <a:bodyPr/>
          <a:lstStyle/>
          <a:p>
            <a:pPr marL="0" indent="0">
              <a:lnSpc>
                <a:spcPct val="150000"/>
              </a:lnSpc>
              <a:buNone/>
            </a:pPr>
            <a:r>
              <a:rPr lang="en-US" altLang="zh-CN" sz="3200" b="1" dirty="0">
                <a:ea typeface="黑体" panose="02010609060101010101" pitchFamily="49" charset="-122"/>
                <a:cs typeface="Times New Roman" panose="02020603050405020304" pitchFamily="18" charset="0"/>
              </a:rPr>
              <a:t>Background</a:t>
            </a:r>
          </a:p>
        </p:txBody>
      </p:sp>
      <p:sp>
        <p:nvSpPr>
          <p:cNvPr id="3" name="内容占位符 2"/>
          <p:cNvSpPr>
            <a:spLocks noGrp="1"/>
          </p:cNvSpPr>
          <p:nvPr>
            <p:ph sz="quarter" idx="1"/>
          </p:nvPr>
        </p:nvSpPr>
        <p:spPr>
          <a:xfrm>
            <a:off x="119336" y="1268760"/>
            <a:ext cx="11588750" cy="5112568"/>
          </a:xfrm>
        </p:spPr>
        <p:txBody>
          <a:bodyPr>
            <a:normAutofit fontScale="92500"/>
          </a:bodyPr>
          <a:lstStyle/>
          <a:p>
            <a:pPr>
              <a:lnSpc>
                <a:spcPct val="150000"/>
              </a:lnSpc>
              <a:buFont typeface="Wingdings" pitchFamily="2" charset="2"/>
              <a:buChar char="l"/>
            </a:pPr>
            <a:r>
              <a:rPr lang="en-US" altLang="zh-CN" sz="2600" b="1" dirty="0">
                <a:latin typeface="Times New Roman" panose="02020603050405020304" pitchFamily="18" charset="0"/>
                <a:ea typeface="黑体" panose="02010609060101010101" pitchFamily="49" charset="-122"/>
                <a:cs typeface="Times New Roman" panose="02020603050405020304" pitchFamily="18" charset="0"/>
              </a:rPr>
              <a:t>Use the gravity center model to study the significance of industrial spatial layout</a:t>
            </a:r>
          </a:p>
          <a:p>
            <a:pPr marL="720000" algn="just">
              <a:lnSpc>
                <a:spcPct val="150000"/>
              </a:lnSpc>
              <a:spcBef>
                <a:spcPts val="600"/>
              </a:spcBef>
              <a:buFont typeface="+mj-lt"/>
              <a:buAutoNum type="arabicPeriod"/>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The shift of the industrial gravity centers reflects the evolution and equilibrium degree of China's regional economic development and industrial development, thereby it can help us to reveal the relationship and laws between industrial development and economic development;</a:t>
            </a:r>
          </a:p>
          <a:p>
            <a:pPr marL="720000" algn="just">
              <a:lnSpc>
                <a:spcPct val="150000"/>
              </a:lnSpc>
              <a:spcBef>
                <a:spcPts val="600"/>
              </a:spcBef>
              <a:buFont typeface="+mj-lt"/>
              <a:buAutoNum type="arabicPeriod"/>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Through the analysis of the industrial gravity centers and economic gravity centers, we can deeply grasp the changes in the equilibrium of China's regional development;</a:t>
            </a:r>
          </a:p>
          <a:p>
            <a:pPr marL="720000" algn="just">
              <a:lnSpc>
                <a:spcPct val="150000"/>
              </a:lnSpc>
              <a:spcBef>
                <a:spcPts val="600"/>
              </a:spcBef>
              <a:buFont typeface="+mj-lt"/>
              <a:buAutoNum type="arabicPeriod"/>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It can provide comprehensive and overall information of the industrial spatial layout to decision makers as the good reference for industrial policy and regional policy.</a:t>
            </a:r>
          </a:p>
          <a:p>
            <a:pPr marL="720000">
              <a:lnSpc>
                <a:spcPct val="150000"/>
              </a:lnSpc>
              <a:spcBef>
                <a:spcPts val="600"/>
              </a:spcBef>
              <a:buFont typeface="+mj-lt"/>
              <a:buAutoNum type="arabicPeriod"/>
            </a:pPr>
            <a:endParaRPr lang="en-US" altLang="zh-CN" sz="21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8836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2167" y="1196753"/>
            <a:ext cx="11387667" cy="671736"/>
          </a:xfrm>
        </p:spPr>
        <p:txBody>
          <a:bodyPr/>
          <a:lstStyle/>
          <a:p>
            <a:pPr>
              <a:lnSpc>
                <a:spcPct val="150000"/>
              </a:lnSpc>
              <a:buFont typeface="Wingdings" pitchFamily="2" charset="2"/>
              <a:buChar char="l"/>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The Gravity Center Model </a:t>
            </a:r>
          </a:p>
        </p:txBody>
      </p:sp>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1638" y="381000"/>
            <a:ext cx="11388725" cy="671736"/>
          </a:xfrm>
        </p:spPr>
        <p:txBody>
          <a:bodyPr/>
          <a:lstStyle/>
          <a:p>
            <a:r>
              <a:rPr lang="en-US" altLang="zh-CN" sz="3200" b="1" dirty="0">
                <a:ea typeface="黑体" panose="02010609060101010101" pitchFamily="49" charset="-122"/>
                <a:cs typeface="Times New Roman" panose="02020603050405020304" pitchFamily="18" charset="0"/>
              </a:rPr>
              <a:t>Model and Data</a:t>
            </a:r>
          </a:p>
        </p:txBody>
      </p:sp>
      <p:pic>
        <p:nvPicPr>
          <p:cNvPr id="5" name="图片 4">
            <a:extLst>
              <a:ext uri="{FF2B5EF4-FFF2-40B4-BE49-F238E27FC236}">
                <a16:creationId xmlns:a16="http://schemas.microsoft.com/office/drawing/2014/main" id="{64E0AD6C-497E-407B-A83F-945CDB3F519E}"/>
              </a:ext>
            </a:extLst>
          </p:cNvPr>
          <p:cNvPicPr>
            <a:picLocks noChangeAspect="1"/>
          </p:cNvPicPr>
          <p:nvPr/>
        </p:nvPicPr>
        <p:blipFill>
          <a:blip r:embed="rId2"/>
          <a:stretch>
            <a:fillRect/>
          </a:stretch>
        </p:blipFill>
        <p:spPr>
          <a:xfrm>
            <a:off x="695400" y="2208659"/>
            <a:ext cx="4781550" cy="1076325"/>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7420573-FC5B-4076-9C2F-C5600969EB30}"/>
                  </a:ext>
                </a:extLst>
              </p:cNvPr>
              <p:cNvSpPr txBox="1"/>
              <p:nvPr/>
            </p:nvSpPr>
            <p:spPr>
              <a:xfrm>
                <a:off x="191344" y="3453704"/>
                <a:ext cx="5472607" cy="2246769"/>
              </a:xfrm>
              <a:prstGeom prst="rect">
                <a:avLst/>
              </a:prstGeom>
              <a:noFill/>
            </p:spPr>
            <p:txBody>
              <a:bodyPr wrap="square" rtlCol="0">
                <a:spAutoFit/>
              </a:bodyPr>
              <a:lstStyle/>
              <a:p>
                <a:pPr algn="just"/>
                <a14:m>
                  <m:oMath xmlns:m="http://schemas.openxmlformats.org/officeDocument/2006/math">
                    <m:r>
                      <a:rPr lang="en-US" altLang="zh-CN" sz="2000" b="1" i="1" smtClean="0">
                        <a:latin typeface="Cambria Math" panose="02040503050406030204" pitchFamily="18" charset="0"/>
                        <a:ea typeface="KaiTi" panose="02010609060101010101" pitchFamily="49" charset="-122"/>
                      </a:rPr>
                      <m:t>          </m:t>
                    </m:r>
                    <m:acc>
                      <m:accPr>
                        <m:chr m:val="̅"/>
                        <m:ctrlPr>
                          <a:rPr lang="zh-CN" altLang="en-US" sz="2000" b="1" i="1" smtClean="0">
                            <a:latin typeface="Cambria Math" panose="02040503050406030204" pitchFamily="18" charset="0"/>
                            <a:ea typeface="KaiTi" panose="02010609060101010101" pitchFamily="49" charset="-122"/>
                          </a:rPr>
                        </m:ctrlPr>
                      </m:accPr>
                      <m:e>
                        <m:r>
                          <a:rPr lang="en-US" altLang="zh-CN" sz="2000" b="1" i="1" smtClean="0">
                            <a:latin typeface="Cambria Math" panose="02040503050406030204" pitchFamily="18" charset="0"/>
                            <a:ea typeface="KaiTi" panose="02010609060101010101" pitchFamily="49" charset="-122"/>
                          </a:rPr>
                          <m:t>𝑿</m:t>
                        </m:r>
                      </m:e>
                    </m:acc>
                    <m:r>
                      <a:rPr lang="en-US" altLang="zh-CN" sz="2000" b="1" i="0" smtClean="0">
                        <a:latin typeface="Cambria Math" panose="02040503050406030204" pitchFamily="18" charset="0"/>
                        <a:ea typeface="KaiTi" panose="02010609060101010101" pitchFamily="49" charset="-122"/>
                      </a:rPr>
                      <m:t> </m:t>
                    </m:r>
                    <m:r>
                      <a:rPr lang="en-US" altLang="zh-CN" sz="2000" b="1" i="0" smtClean="0">
                        <a:latin typeface="Cambria Math" panose="02040503050406030204" pitchFamily="18" charset="0"/>
                        <a:ea typeface="KaiTi" panose="02010609060101010101" pitchFamily="49" charset="-122"/>
                      </a:rPr>
                      <m:t>𝐚𝐧𝐝</m:t>
                    </m:r>
                    <m:r>
                      <a:rPr lang="en-US" altLang="zh-CN" sz="2000" b="1" i="0" smtClean="0">
                        <a:latin typeface="Cambria Math" panose="02040503050406030204" pitchFamily="18" charset="0"/>
                        <a:ea typeface="KaiTi" panose="02010609060101010101" pitchFamily="49" charset="-122"/>
                      </a:rPr>
                      <m:t> </m:t>
                    </m:r>
                    <m:acc>
                      <m:accPr>
                        <m:chr m:val="̅"/>
                        <m:ctrlPr>
                          <a:rPr lang="zh-CN" altLang="en-US" sz="2000" b="1" i="1" smtClean="0">
                            <a:latin typeface="Cambria Math" panose="02040503050406030204" pitchFamily="18" charset="0"/>
                            <a:ea typeface="KaiTi" panose="02010609060101010101" pitchFamily="49" charset="-122"/>
                          </a:rPr>
                        </m:ctrlPr>
                      </m:accPr>
                      <m:e>
                        <m:r>
                          <a:rPr lang="en-US" altLang="zh-CN" sz="2000" b="1" i="1" smtClean="0">
                            <a:latin typeface="Cambria Math" panose="02040503050406030204" pitchFamily="18" charset="0"/>
                            <a:ea typeface="KaiTi" panose="02010609060101010101" pitchFamily="49" charset="-122"/>
                          </a:rPr>
                          <m:t>𝒀</m:t>
                        </m:r>
                      </m:e>
                    </m:acc>
                  </m:oMath>
                </a14:m>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 are the longitude and latitude of gravity centers of value added of specific sectors</a:t>
                </a:r>
                <a14:m>
                  <m:oMath xmlns:m="http://schemas.openxmlformats.org/officeDocument/2006/math">
                    <m:r>
                      <a:rPr lang="zh-CN" altLang="en-US" sz="2000" b="1" i="1" dirty="0">
                        <a:latin typeface="Cambria Math" panose="02040503050406030204" pitchFamily="18" charset="0"/>
                        <a:ea typeface="KaiTi" panose="02010609060101010101" pitchFamily="49" charset="-122"/>
                      </a:rPr>
                      <m:t>；</m:t>
                    </m:r>
                    <m:sSub>
                      <m:sSubPr>
                        <m:ctrlPr>
                          <a:rPr lang="en-US" altLang="zh-CN" sz="2000" b="1" i="1" smtClean="0">
                            <a:latin typeface="Cambria Math" panose="02040503050406030204" pitchFamily="18" charset="0"/>
                            <a:ea typeface="KaiTi" panose="02010609060101010101" pitchFamily="49" charset="-122"/>
                          </a:rPr>
                        </m:ctrlPr>
                      </m:sSubPr>
                      <m:e>
                        <m:r>
                          <a:rPr lang="en-US" altLang="zh-CN" sz="2000" b="1" i="1" smtClean="0">
                            <a:latin typeface="Cambria Math" panose="02040503050406030204" pitchFamily="18" charset="0"/>
                            <a:ea typeface="KaiTi" panose="02010609060101010101" pitchFamily="49" charset="-122"/>
                          </a:rPr>
                          <m:t>𝑿</m:t>
                        </m:r>
                      </m:e>
                      <m:sub>
                        <m:r>
                          <a:rPr lang="en-US" altLang="zh-CN" sz="2000" b="1" i="1" smtClean="0">
                            <a:latin typeface="Cambria Math" panose="02040503050406030204" pitchFamily="18" charset="0"/>
                            <a:ea typeface="KaiTi" panose="02010609060101010101" pitchFamily="49" charset="-122"/>
                          </a:rPr>
                          <m:t>𝒊</m:t>
                        </m:r>
                      </m:sub>
                    </m:sSub>
                    <m:r>
                      <a:rPr lang="en-US" altLang="zh-CN" sz="2000" b="1" i="0" smtClean="0">
                        <a:latin typeface="Cambria Math" panose="02040503050406030204" pitchFamily="18" charset="0"/>
                        <a:ea typeface="KaiTi" panose="02010609060101010101" pitchFamily="49" charset="-122"/>
                      </a:rPr>
                      <m:t> </m:t>
                    </m:r>
                    <m:r>
                      <a:rPr lang="en-US" altLang="zh-CN" sz="2000" b="1" i="0" smtClean="0">
                        <a:latin typeface="Cambria Math" panose="02040503050406030204" pitchFamily="18" charset="0"/>
                        <a:ea typeface="KaiTi" panose="02010609060101010101" pitchFamily="49" charset="-122"/>
                      </a:rPr>
                      <m:t>𝐚𝐧𝐝</m:t>
                    </m:r>
                    <m:r>
                      <a:rPr lang="en-US" altLang="zh-CN" sz="2000" b="1" i="0" smtClean="0">
                        <a:latin typeface="Cambria Math" panose="02040503050406030204" pitchFamily="18" charset="0"/>
                        <a:ea typeface="KaiTi" panose="02010609060101010101" pitchFamily="49" charset="-122"/>
                      </a:rPr>
                      <m:t> </m:t>
                    </m:r>
                    <m:sSub>
                      <m:sSubPr>
                        <m:ctrlPr>
                          <a:rPr lang="en-US" altLang="zh-CN" sz="2000" b="1" i="1">
                            <a:latin typeface="Cambria Math" panose="02040503050406030204" pitchFamily="18" charset="0"/>
                            <a:ea typeface="KaiTi" panose="02010609060101010101" pitchFamily="49" charset="-122"/>
                          </a:rPr>
                        </m:ctrlPr>
                      </m:sSubPr>
                      <m:e>
                        <m:r>
                          <a:rPr lang="en-US" altLang="zh-CN" sz="2000" b="1" i="1" smtClean="0">
                            <a:latin typeface="Cambria Math" panose="02040503050406030204" pitchFamily="18" charset="0"/>
                            <a:ea typeface="KaiTi" panose="02010609060101010101" pitchFamily="49" charset="-122"/>
                          </a:rPr>
                          <m:t>𝒀</m:t>
                        </m:r>
                      </m:e>
                      <m:sub>
                        <m:r>
                          <a:rPr lang="en-US" altLang="zh-CN" sz="2000" b="1" i="1" smtClean="0">
                            <a:latin typeface="Cambria Math" panose="02040503050406030204" pitchFamily="18" charset="0"/>
                            <a:ea typeface="KaiTi" panose="02010609060101010101" pitchFamily="49" charset="-122"/>
                          </a:rPr>
                          <m:t>𝒊</m:t>
                        </m:r>
                      </m:sub>
                    </m:sSub>
                    <m:r>
                      <a:rPr lang="en-US" altLang="zh-CN" sz="2000" b="1" i="1" smtClean="0">
                        <a:latin typeface="Cambria Math" panose="02040503050406030204" pitchFamily="18" charset="0"/>
                        <a:ea typeface="KaiTi" panose="02010609060101010101" pitchFamily="49" charset="-122"/>
                      </a:rPr>
                      <m:t> </m:t>
                    </m:r>
                  </m:oMath>
                </a14:m>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are the longitude and latitude of province </a:t>
                </a:r>
                <a:r>
                  <a:rPr lang="en-US" altLang="zh-CN" sz="2000" b="1" dirty="0" err="1">
                    <a:latin typeface="Times New Roman" panose="02020603050405020304" pitchFamily="18" charset="0"/>
                    <a:ea typeface="KaiTi" panose="02010609060101010101" pitchFamily="49" charset="-122"/>
                    <a:cs typeface="Times New Roman" panose="02020603050405020304" pitchFamily="18" charset="0"/>
                  </a:rPr>
                  <a:t>i</a:t>
                </a:r>
                <a:r>
                  <a:rPr lang="zh-CN" altLang="en-US" sz="2000" b="1"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the geographic coordinates of the provincial capital city are used here instead</a:t>
                </a:r>
                <a14:m>
                  <m:oMath xmlns:m="http://schemas.openxmlformats.org/officeDocument/2006/math">
                    <m:r>
                      <a:rPr lang="zh-CN" altLang="en-US" sz="2000" b="1" i="1" dirty="0">
                        <a:latin typeface="Cambria Math" panose="02040503050406030204" pitchFamily="18" charset="0"/>
                        <a:ea typeface="KaiTi" panose="02010609060101010101" pitchFamily="49" charset="-122"/>
                      </a:rPr>
                      <m:t>；</m:t>
                    </m:r>
                    <m:sSub>
                      <m:sSubPr>
                        <m:ctrlPr>
                          <a:rPr lang="en-US" altLang="zh-CN" sz="2000" b="1" i="1" smtClean="0">
                            <a:latin typeface="Cambria Math" panose="02040503050406030204" pitchFamily="18" charset="0"/>
                            <a:ea typeface="KaiTi" panose="02010609060101010101" pitchFamily="49" charset="-122"/>
                          </a:rPr>
                        </m:ctrlPr>
                      </m:sSubPr>
                      <m:e>
                        <m:r>
                          <a:rPr lang="en-US" altLang="zh-CN" sz="2000" b="1" i="1" smtClean="0">
                            <a:latin typeface="Cambria Math" panose="02040503050406030204" pitchFamily="18" charset="0"/>
                            <a:ea typeface="KaiTi" panose="02010609060101010101" pitchFamily="49" charset="-122"/>
                          </a:rPr>
                          <m:t>𝑴</m:t>
                        </m:r>
                      </m:e>
                      <m:sub>
                        <m:r>
                          <a:rPr lang="en-US" altLang="zh-CN" sz="2000" b="1" i="1" smtClean="0">
                            <a:latin typeface="Cambria Math" panose="02040503050406030204" pitchFamily="18" charset="0"/>
                            <a:ea typeface="KaiTi" panose="02010609060101010101" pitchFamily="49" charset="-122"/>
                          </a:rPr>
                          <m:t>𝒊</m:t>
                        </m:r>
                      </m:sub>
                    </m:sSub>
                  </m:oMath>
                </a14:m>
                <a:r>
                  <a:rPr lang="zh-CN" altLang="en-US" sz="2000" b="1"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stands added value of specific sectors of province </a:t>
                </a:r>
                <a:r>
                  <a:rPr lang="en-US" altLang="zh-CN" sz="2000" b="1" dirty="0" err="1">
                    <a:latin typeface="Times New Roman" panose="02020603050405020304" pitchFamily="18" charset="0"/>
                    <a:ea typeface="KaiTi" panose="02010609060101010101" pitchFamily="49" charset="-122"/>
                    <a:cs typeface="Times New Roman" panose="02020603050405020304" pitchFamily="18" charset="0"/>
                  </a:rPr>
                  <a:t>i</a:t>
                </a:r>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 </a:t>
                </a:r>
                <a:endParaRPr lang="zh-CN" altLang="en-US" sz="2000" b="1"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27420573-FC5B-4076-9C2F-C5600969EB30}"/>
                  </a:ext>
                </a:extLst>
              </p:cNvPr>
              <p:cNvSpPr txBox="1">
                <a:spLocks noRot="1" noChangeAspect="1" noMove="1" noResize="1" noEditPoints="1" noAdjustHandles="1" noChangeArrowheads="1" noChangeShapeType="1" noTextEdit="1"/>
              </p:cNvSpPr>
              <p:nvPr/>
            </p:nvSpPr>
            <p:spPr>
              <a:xfrm>
                <a:off x="191344" y="3453704"/>
                <a:ext cx="5472607" cy="2246769"/>
              </a:xfrm>
              <a:prstGeom prst="rect">
                <a:avLst/>
              </a:prstGeom>
              <a:blipFill>
                <a:blip r:embed="rId3"/>
                <a:stretch>
                  <a:fillRect l="-926" t="-1695" r="-1389" b="-45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F4829EF-B888-42F3-B2D3-F473E6A94855}"/>
                  </a:ext>
                </a:extLst>
              </p:cNvPr>
              <p:cNvSpPr txBox="1"/>
              <p:nvPr/>
            </p:nvSpPr>
            <p:spPr>
              <a:xfrm>
                <a:off x="5879976" y="2299889"/>
                <a:ext cx="6480720" cy="6560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b="1" i="1" smtClean="0">
                              <a:solidFill>
                                <a:srgbClr val="836967"/>
                              </a:solidFill>
                              <a:latin typeface="Cambria Math" panose="02040503050406030204" pitchFamily="18" charset="0"/>
                            </a:rPr>
                          </m:ctrlPr>
                        </m:sSubPr>
                        <m:e>
                          <m:r>
                            <a:rPr lang="zh-CN" altLang="en-US" b="1" i="1">
                              <a:latin typeface="Cambria Math" panose="02040503050406030204" pitchFamily="18" charset="0"/>
                            </a:rPr>
                            <m:t>𝒅</m:t>
                          </m:r>
                        </m:e>
                        <m:sub>
                          <m:r>
                            <a:rPr lang="zh-CN" altLang="en-US" b="1" i="1">
                              <a:latin typeface="Cambria Math" panose="02040503050406030204" pitchFamily="18" charset="0"/>
                            </a:rPr>
                            <m:t>𝜶</m:t>
                          </m:r>
                          <m:r>
                            <a:rPr lang="zh-CN" altLang="en-US" b="1" i="0">
                              <a:latin typeface="Cambria Math" panose="02040503050406030204" pitchFamily="18" charset="0"/>
                            </a:rPr>
                            <m:t>−</m:t>
                          </m:r>
                          <m:r>
                            <a:rPr lang="zh-CN" altLang="en-US" b="1" i="1">
                              <a:latin typeface="Cambria Math" panose="02040503050406030204" pitchFamily="18" charset="0"/>
                            </a:rPr>
                            <m:t>𝜷</m:t>
                          </m:r>
                        </m:sub>
                      </m:sSub>
                      <m:r>
                        <a:rPr lang="zh-CN" altLang="en-US" b="1" i="0">
                          <a:latin typeface="Cambria Math" panose="02040503050406030204" pitchFamily="18" charset="0"/>
                        </a:rPr>
                        <m:t>=</m:t>
                      </m:r>
                      <m:r>
                        <a:rPr lang="zh-CN" altLang="en-US" b="1" i="1">
                          <a:latin typeface="Cambria Math" panose="02040503050406030204" pitchFamily="18" charset="0"/>
                        </a:rPr>
                        <m:t>𝒄</m:t>
                      </m:r>
                      <m:r>
                        <a:rPr lang="zh-CN" altLang="en-US" b="1" i="0">
                          <a:latin typeface="Cambria Math" panose="02040503050406030204" pitchFamily="18" charset="0"/>
                        </a:rPr>
                        <m:t>·</m:t>
                      </m:r>
                      <m:rad>
                        <m:radPr>
                          <m:degHide m:val="on"/>
                          <m:ctrlPr>
                            <a:rPr lang="zh-CN" altLang="en-US" b="1" i="1">
                              <a:solidFill>
                                <a:srgbClr val="836967"/>
                              </a:solidFill>
                              <a:latin typeface="Cambria Math" panose="02040503050406030204" pitchFamily="18" charset="0"/>
                            </a:rPr>
                          </m:ctrlPr>
                        </m:radPr>
                        <m:deg/>
                        <m:e>
                          <m:sSup>
                            <m:sSupPr>
                              <m:ctrlPr>
                                <a:rPr lang="zh-CN" altLang="en-US" b="1" i="1">
                                  <a:solidFill>
                                    <a:srgbClr val="836967"/>
                                  </a:solidFill>
                                  <a:latin typeface="Cambria Math" panose="02040503050406030204" pitchFamily="18" charset="0"/>
                                </a:rPr>
                              </m:ctrlPr>
                            </m:sSupPr>
                            <m:e>
                              <m:d>
                                <m:dPr>
                                  <m:ctrlPr>
                                    <a:rPr lang="zh-CN" altLang="en-US" b="1" i="1">
                                      <a:latin typeface="Cambria Math" panose="02040503050406030204" pitchFamily="18" charset="0"/>
                                    </a:rPr>
                                  </m:ctrlPr>
                                </m:dPr>
                                <m:e>
                                  <m:sSub>
                                    <m:sSubPr>
                                      <m:ctrlPr>
                                        <a:rPr lang="zh-CN" altLang="en-US" b="1" i="1">
                                          <a:solidFill>
                                            <a:srgbClr val="836967"/>
                                          </a:solidFill>
                                          <a:latin typeface="Cambria Math" panose="02040503050406030204" pitchFamily="18" charset="0"/>
                                        </a:rPr>
                                      </m:ctrlPr>
                                    </m:sSubPr>
                                    <m:e>
                                      <m:r>
                                        <a:rPr lang="zh-CN" altLang="en-US" b="1" i="1">
                                          <a:latin typeface="Cambria Math" panose="02040503050406030204" pitchFamily="18" charset="0"/>
                                        </a:rPr>
                                        <m:t>𝑿</m:t>
                                      </m:r>
                                    </m:e>
                                    <m:sub>
                                      <m:r>
                                        <a:rPr lang="zh-CN" altLang="en-US" b="1" i="1">
                                          <a:latin typeface="Cambria Math" panose="02040503050406030204" pitchFamily="18" charset="0"/>
                                        </a:rPr>
                                        <m:t>𝜶</m:t>
                                      </m:r>
                                    </m:sub>
                                  </m:sSub>
                                  <m:r>
                                    <a:rPr lang="zh-CN" altLang="en-US" b="1" i="0">
                                      <a:latin typeface="Cambria Math" panose="02040503050406030204" pitchFamily="18" charset="0"/>
                                    </a:rPr>
                                    <m:t>−</m:t>
                                  </m:r>
                                  <m:sSub>
                                    <m:sSubPr>
                                      <m:ctrlPr>
                                        <a:rPr lang="zh-CN" altLang="en-US" b="1" i="1">
                                          <a:solidFill>
                                            <a:srgbClr val="836967"/>
                                          </a:solidFill>
                                          <a:latin typeface="Cambria Math" panose="02040503050406030204" pitchFamily="18" charset="0"/>
                                        </a:rPr>
                                      </m:ctrlPr>
                                    </m:sSubPr>
                                    <m:e>
                                      <m:r>
                                        <a:rPr lang="zh-CN" altLang="en-US" b="1" i="1">
                                          <a:latin typeface="Cambria Math" panose="02040503050406030204" pitchFamily="18" charset="0"/>
                                        </a:rPr>
                                        <m:t>𝑿</m:t>
                                      </m:r>
                                    </m:e>
                                    <m:sub>
                                      <m:r>
                                        <a:rPr lang="zh-CN" altLang="en-US" b="1" i="1">
                                          <a:latin typeface="Cambria Math" panose="02040503050406030204" pitchFamily="18" charset="0"/>
                                        </a:rPr>
                                        <m:t>𝜷</m:t>
                                      </m:r>
                                    </m:sub>
                                  </m:sSub>
                                </m:e>
                              </m:d>
                            </m:e>
                            <m:sup>
                              <m:r>
                                <a:rPr lang="zh-CN" altLang="en-US" b="1" i="0">
                                  <a:latin typeface="Cambria Math" panose="02040503050406030204" pitchFamily="18" charset="0"/>
                                </a:rPr>
                                <m:t>𝟐</m:t>
                              </m:r>
                            </m:sup>
                          </m:sSup>
                          <m:r>
                            <a:rPr lang="zh-CN" altLang="en-US" b="1" i="0">
                              <a:latin typeface="Cambria Math" panose="02040503050406030204" pitchFamily="18" charset="0"/>
                            </a:rPr>
                            <m:t>+</m:t>
                          </m:r>
                          <m:sSup>
                            <m:sSupPr>
                              <m:ctrlPr>
                                <a:rPr lang="zh-CN" altLang="en-US" b="1" i="1">
                                  <a:solidFill>
                                    <a:srgbClr val="836967"/>
                                  </a:solidFill>
                                  <a:latin typeface="Cambria Math" panose="02040503050406030204" pitchFamily="18" charset="0"/>
                                </a:rPr>
                              </m:ctrlPr>
                            </m:sSupPr>
                            <m:e>
                              <m:d>
                                <m:dPr>
                                  <m:ctrlPr>
                                    <a:rPr lang="zh-CN" altLang="en-US" b="1" i="1">
                                      <a:latin typeface="Cambria Math" panose="02040503050406030204" pitchFamily="18" charset="0"/>
                                    </a:rPr>
                                  </m:ctrlPr>
                                </m:dPr>
                                <m:e>
                                  <m:sSub>
                                    <m:sSubPr>
                                      <m:ctrlPr>
                                        <a:rPr lang="zh-CN" altLang="en-US" b="1" i="1">
                                          <a:solidFill>
                                            <a:srgbClr val="836967"/>
                                          </a:solidFill>
                                          <a:latin typeface="Cambria Math" panose="02040503050406030204" pitchFamily="18" charset="0"/>
                                        </a:rPr>
                                      </m:ctrlPr>
                                    </m:sSubPr>
                                    <m:e>
                                      <m:r>
                                        <a:rPr lang="zh-CN" altLang="en-US" b="1" i="1">
                                          <a:latin typeface="Cambria Math" panose="02040503050406030204" pitchFamily="18" charset="0"/>
                                        </a:rPr>
                                        <m:t>𝒀</m:t>
                                      </m:r>
                                    </m:e>
                                    <m:sub>
                                      <m:r>
                                        <a:rPr lang="zh-CN" altLang="en-US" b="1" i="1">
                                          <a:latin typeface="Cambria Math" panose="02040503050406030204" pitchFamily="18" charset="0"/>
                                        </a:rPr>
                                        <m:t>𝜶</m:t>
                                      </m:r>
                                    </m:sub>
                                  </m:sSub>
                                  <m:r>
                                    <a:rPr lang="zh-CN" altLang="en-US" b="1" i="0">
                                      <a:latin typeface="Cambria Math" panose="02040503050406030204" pitchFamily="18" charset="0"/>
                                    </a:rPr>
                                    <m:t>−</m:t>
                                  </m:r>
                                  <m:sSub>
                                    <m:sSubPr>
                                      <m:ctrlPr>
                                        <a:rPr lang="zh-CN" altLang="en-US" b="1" i="1">
                                          <a:solidFill>
                                            <a:srgbClr val="836967"/>
                                          </a:solidFill>
                                          <a:latin typeface="Cambria Math" panose="02040503050406030204" pitchFamily="18" charset="0"/>
                                        </a:rPr>
                                      </m:ctrlPr>
                                    </m:sSubPr>
                                    <m:e>
                                      <m:r>
                                        <a:rPr lang="zh-CN" altLang="en-US" b="1" i="1">
                                          <a:latin typeface="Cambria Math" panose="02040503050406030204" pitchFamily="18" charset="0"/>
                                        </a:rPr>
                                        <m:t>𝒀</m:t>
                                      </m:r>
                                    </m:e>
                                    <m:sub>
                                      <m:r>
                                        <a:rPr lang="zh-CN" altLang="en-US" b="1" i="1">
                                          <a:latin typeface="Cambria Math" panose="02040503050406030204" pitchFamily="18" charset="0"/>
                                        </a:rPr>
                                        <m:t>𝜷</m:t>
                                      </m:r>
                                    </m:sub>
                                  </m:sSub>
                                </m:e>
                              </m:d>
                            </m:e>
                            <m:sup>
                              <m:r>
                                <a:rPr lang="zh-CN" altLang="en-US" b="1" i="0">
                                  <a:latin typeface="Cambria Math" panose="02040503050406030204" pitchFamily="18" charset="0"/>
                                </a:rPr>
                                <m:t>𝟐</m:t>
                              </m:r>
                            </m:sup>
                          </m:sSup>
                        </m:e>
                      </m:rad>
                    </m:oMath>
                  </m:oMathPara>
                </a14:m>
                <a:endParaRPr lang="zh-CN" altLang="en-US" b="1" dirty="0"/>
              </a:p>
            </p:txBody>
          </p:sp>
        </mc:Choice>
        <mc:Fallback xmlns="">
          <p:sp>
            <p:nvSpPr>
              <p:cNvPr id="8" name="文本框 7">
                <a:extLst>
                  <a:ext uri="{FF2B5EF4-FFF2-40B4-BE49-F238E27FC236}">
                    <a16:creationId xmlns:a16="http://schemas.microsoft.com/office/drawing/2014/main" id="{3F4829EF-B888-42F3-B2D3-F473E6A94855}"/>
                  </a:ext>
                </a:extLst>
              </p:cNvPr>
              <p:cNvSpPr txBox="1">
                <a:spLocks noRot="1" noChangeAspect="1" noMove="1" noResize="1" noEditPoints="1" noAdjustHandles="1" noChangeArrowheads="1" noChangeShapeType="1" noTextEdit="1"/>
              </p:cNvSpPr>
              <p:nvPr/>
            </p:nvSpPr>
            <p:spPr>
              <a:xfrm>
                <a:off x="5879976" y="2299889"/>
                <a:ext cx="6480720" cy="65601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E11373C-89C2-43B9-81E9-62EEC72FAC5C}"/>
                  </a:ext>
                </a:extLst>
              </p:cNvPr>
              <p:cNvSpPr txBox="1"/>
              <p:nvPr/>
            </p:nvSpPr>
            <p:spPr>
              <a:xfrm>
                <a:off x="5909245" y="3429000"/>
                <a:ext cx="5909858" cy="2945422"/>
              </a:xfrm>
              <a:prstGeom prst="rect">
                <a:avLst/>
              </a:prstGeom>
              <a:noFill/>
            </p:spPr>
            <p:txBody>
              <a:bodyPr wrap="square">
                <a:spAutoFit/>
              </a:bodyPr>
              <a:lstStyle/>
              <a:p>
                <a:pPr indent="304800" algn="just"/>
                <a14:m>
                  <m:oMath xmlns:m="http://schemas.openxmlformats.org/officeDocument/2006/math">
                    <m:sSub>
                      <m:sSubPr>
                        <m:ctrlPr>
                          <a:rPr lang="zh-CN" altLang="zh-CN" sz="2000" b="1" i="1">
                            <a:latin typeface="Cambria Math" panose="02040503050406030204" pitchFamily="18" charset="0"/>
                            <a:ea typeface="KaiTi" panose="02010609060101010101" pitchFamily="49" charset="-122"/>
                          </a:rPr>
                        </m:ctrlPr>
                      </m:sSubPr>
                      <m:e>
                        <m:r>
                          <a:rPr lang="en-US" altLang="zh-CN" sz="2000" b="1" i="1">
                            <a:latin typeface="Cambria Math" panose="02040503050406030204" pitchFamily="18" charset="0"/>
                            <a:ea typeface="KaiTi" panose="02010609060101010101" pitchFamily="49" charset="-122"/>
                          </a:rPr>
                          <m:t>𝒅</m:t>
                        </m:r>
                      </m:e>
                      <m:sub>
                        <m:r>
                          <a:rPr lang="en-US" altLang="zh-CN" sz="2000" b="1" i="1">
                            <a:latin typeface="Cambria Math" panose="02040503050406030204" pitchFamily="18" charset="0"/>
                            <a:ea typeface="KaiTi" panose="02010609060101010101" pitchFamily="49" charset="-122"/>
                          </a:rPr>
                          <m:t>𝜶</m:t>
                        </m:r>
                        <m:r>
                          <a:rPr lang="en-US" altLang="zh-CN" sz="2000" b="1">
                            <a:latin typeface="Cambria Math" panose="02040503050406030204" pitchFamily="18" charset="0"/>
                            <a:ea typeface="KaiTi" panose="02010609060101010101" pitchFamily="49" charset="-122"/>
                          </a:rPr>
                          <m:t>−</m:t>
                        </m:r>
                        <m:r>
                          <a:rPr lang="en-US" altLang="zh-CN" sz="2000" b="1" i="1">
                            <a:latin typeface="Cambria Math" panose="02040503050406030204" pitchFamily="18" charset="0"/>
                            <a:ea typeface="KaiTi" panose="02010609060101010101" pitchFamily="49" charset="-122"/>
                          </a:rPr>
                          <m:t>𝜷</m:t>
                        </m:r>
                      </m:sub>
                    </m:sSub>
                  </m:oMath>
                </a14:m>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 stands </a:t>
                </a:r>
                <a:r>
                  <a:rPr lang="en-US" altLang="zh-CN" sz="2000" b="1" dirty="0">
                    <a:latin typeface="Times New Roman" panose="02020603050405020304" pitchFamily="18" charset="0"/>
                    <a:cs typeface="Times New Roman" panose="02020603050405020304" pitchFamily="18" charset="0"/>
                  </a:rPr>
                  <a:t>gravity centers movement distance from </a:t>
                </a:r>
                <a14:m>
                  <m:oMath xmlns:m="http://schemas.openxmlformats.org/officeDocument/2006/math">
                    <m:r>
                      <a:rPr lang="en-US" altLang="zh-CN" sz="2000" b="1" i="1">
                        <a:latin typeface="Cambria Math" panose="02040503050406030204" pitchFamily="18" charset="0"/>
                        <a:ea typeface="KaiTi" panose="02010609060101010101" pitchFamily="49" charset="-122"/>
                      </a:rPr>
                      <m:t>𝜶</m:t>
                    </m:r>
                    <m:r>
                      <a:rPr lang="en-US" altLang="zh-CN" sz="2000" b="1" i="0" smtClean="0">
                        <a:latin typeface="Cambria Math" panose="02040503050406030204" pitchFamily="18" charset="0"/>
                        <a:ea typeface="KaiTi" panose="02010609060101010101" pitchFamily="49" charset="-122"/>
                      </a:rPr>
                      <m:t> </m:t>
                    </m:r>
                    <m:r>
                      <a:rPr lang="en-US" altLang="zh-CN" sz="2000" b="1" i="0" smtClean="0">
                        <a:latin typeface="Cambria Math" panose="02040503050406030204" pitchFamily="18" charset="0"/>
                        <a:ea typeface="KaiTi" panose="02010609060101010101" pitchFamily="49" charset="-122"/>
                      </a:rPr>
                      <m:t>𝐭𝐨</m:t>
                    </m:r>
                    <m:r>
                      <a:rPr lang="en-US" altLang="zh-CN" sz="2000" b="1" i="0" smtClean="0">
                        <a:latin typeface="Cambria Math" panose="02040503050406030204" pitchFamily="18" charset="0"/>
                        <a:ea typeface="KaiTi" panose="02010609060101010101" pitchFamily="49" charset="-122"/>
                      </a:rPr>
                      <m:t> </m:t>
                    </m:r>
                    <m:r>
                      <a:rPr lang="en-US" altLang="zh-CN" sz="2000" b="1" i="1">
                        <a:latin typeface="Cambria Math" panose="02040503050406030204" pitchFamily="18" charset="0"/>
                        <a:ea typeface="KaiTi" panose="02010609060101010101" pitchFamily="49" charset="-122"/>
                      </a:rPr>
                      <m:t>𝜷</m:t>
                    </m:r>
                  </m:oMath>
                </a14:m>
                <a:r>
                  <a:rPr lang="zh-CN" altLang="zh-CN" sz="2000" b="1"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kilometer</a:t>
                </a:r>
                <a:r>
                  <a:rPr lang="zh-CN" altLang="zh-CN" sz="2000" b="1" dirty="0">
                    <a:latin typeface="Times New Roman" panose="02020603050405020304" pitchFamily="18" charset="0"/>
                    <a:ea typeface="KaiTi" panose="02010609060101010101" pitchFamily="49" charset="-122"/>
                    <a:cs typeface="Times New Roman" panose="02020603050405020304" pitchFamily="18" charset="0"/>
                  </a:rPr>
                  <a:t>）；（</a:t>
                </a:r>
                <a14:m>
                  <m:oMath xmlns:m="http://schemas.openxmlformats.org/officeDocument/2006/math">
                    <m:sSub>
                      <m:sSubPr>
                        <m:ctrlPr>
                          <a:rPr lang="zh-CN" altLang="zh-CN" sz="2000" b="1" i="1">
                            <a:latin typeface="Cambria Math" panose="02040503050406030204" pitchFamily="18" charset="0"/>
                            <a:ea typeface="KaiTi" panose="02010609060101010101" pitchFamily="49" charset="-122"/>
                          </a:rPr>
                        </m:ctrlPr>
                      </m:sSubPr>
                      <m:e>
                        <m:r>
                          <a:rPr lang="en-US" altLang="zh-CN" sz="2000" b="1" i="1">
                            <a:latin typeface="Cambria Math" panose="02040503050406030204" pitchFamily="18" charset="0"/>
                            <a:ea typeface="KaiTi" panose="02010609060101010101" pitchFamily="49" charset="-122"/>
                          </a:rPr>
                          <m:t>𝑿</m:t>
                        </m:r>
                      </m:e>
                      <m:sub>
                        <m:r>
                          <a:rPr lang="en-US" altLang="zh-CN" sz="2000" b="1" i="1">
                            <a:latin typeface="Cambria Math" panose="02040503050406030204" pitchFamily="18" charset="0"/>
                            <a:ea typeface="KaiTi" panose="02010609060101010101" pitchFamily="49" charset="-122"/>
                          </a:rPr>
                          <m:t>𝜶</m:t>
                        </m:r>
                      </m:sub>
                    </m:sSub>
                    <m:r>
                      <a:rPr lang="zh-CN" altLang="zh-CN" sz="2000" b="1">
                        <a:latin typeface="Cambria Math" panose="02040503050406030204" pitchFamily="18" charset="0"/>
                        <a:ea typeface="KaiTi" panose="02010609060101010101" pitchFamily="49" charset="-122"/>
                      </a:rPr>
                      <m:t>，</m:t>
                    </m:r>
                    <m:sSub>
                      <m:sSubPr>
                        <m:ctrlPr>
                          <a:rPr lang="zh-CN" altLang="zh-CN" sz="2000" b="1" i="1">
                            <a:latin typeface="Cambria Math" panose="02040503050406030204" pitchFamily="18" charset="0"/>
                            <a:ea typeface="KaiTi" panose="02010609060101010101" pitchFamily="49" charset="-122"/>
                          </a:rPr>
                        </m:ctrlPr>
                      </m:sSubPr>
                      <m:e>
                        <m:r>
                          <a:rPr lang="en-US" altLang="zh-CN" sz="2000" b="1" i="1">
                            <a:latin typeface="Cambria Math" panose="02040503050406030204" pitchFamily="18" charset="0"/>
                            <a:ea typeface="KaiTi" panose="02010609060101010101" pitchFamily="49" charset="-122"/>
                          </a:rPr>
                          <m:t>𝒀</m:t>
                        </m:r>
                      </m:e>
                      <m:sub>
                        <m:r>
                          <a:rPr lang="en-US" altLang="zh-CN" sz="2000" b="1" i="1">
                            <a:latin typeface="Cambria Math" panose="02040503050406030204" pitchFamily="18" charset="0"/>
                            <a:ea typeface="KaiTi" panose="02010609060101010101" pitchFamily="49" charset="-122"/>
                          </a:rPr>
                          <m:t>𝜶</m:t>
                        </m:r>
                      </m:sub>
                    </m:sSub>
                  </m:oMath>
                </a14:m>
                <a:r>
                  <a:rPr lang="zh-CN" altLang="zh-CN" sz="2000" b="1" dirty="0">
                    <a:latin typeface="Times New Roman" panose="02020603050405020304" pitchFamily="18" charset="0"/>
                    <a:ea typeface="KaiTi" panose="02010609060101010101" pitchFamily="49" charset="-122"/>
                    <a:cs typeface="Times New Roman" panose="02020603050405020304" pitchFamily="18" charset="0"/>
                  </a:rPr>
                  <a:t>）、（</a:t>
                </a:r>
                <a14:m>
                  <m:oMath xmlns:m="http://schemas.openxmlformats.org/officeDocument/2006/math">
                    <m:sSub>
                      <m:sSubPr>
                        <m:ctrlPr>
                          <a:rPr lang="zh-CN" altLang="zh-CN" sz="2000" b="1" i="1">
                            <a:latin typeface="Cambria Math" panose="02040503050406030204" pitchFamily="18" charset="0"/>
                            <a:ea typeface="KaiTi" panose="02010609060101010101" pitchFamily="49" charset="-122"/>
                          </a:rPr>
                        </m:ctrlPr>
                      </m:sSubPr>
                      <m:e>
                        <m:r>
                          <a:rPr lang="en-US" altLang="zh-CN" sz="2000" b="1" i="1">
                            <a:latin typeface="Cambria Math" panose="02040503050406030204" pitchFamily="18" charset="0"/>
                            <a:ea typeface="KaiTi" panose="02010609060101010101" pitchFamily="49" charset="-122"/>
                          </a:rPr>
                          <m:t>𝑿</m:t>
                        </m:r>
                      </m:e>
                      <m:sub>
                        <m:r>
                          <a:rPr lang="en-US" altLang="zh-CN" sz="2000" b="1" i="1">
                            <a:latin typeface="Cambria Math" panose="02040503050406030204" pitchFamily="18" charset="0"/>
                            <a:ea typeface="KaiTi" panose="02010609060101010101" pitchFamily="49" charset="-122"/>
                          </a:rPr>
                          <m:t>𝜷</m:t>
                        </m:r>
                      </m:sub>
                    </m:sSub>
                    <m:r>
                      <a:rPr lang="zh-CN" altLang="zh-CN" sz="2000" b="1">
                        <a:latin typeface="Cambria Math" panose="02040503050406030204" pitchFamily="18" charset="0"/>
                        <a:ea typeface="KaiTi" panose="02010609060101010101" pitchFamily="49" charset="-122"/>
                      </a:rPr>
                      <m:t>，</m:t>
                    </m:r>
                    <m:sSub>
                      <m:sSubPr>
                        <m:ctrlPr>
                          <a:rPr lang="zh-CN" altLang="zh-CN" sz="2000" b="1" i="1">
                            <a:latin typeface="Cambria Math" panose="02040503050406030204" pitchFamily="18" charset="0"/>
                            <a:ea typeface="KaiTi" panose="02010609060101010101" pitchFamily="49" charset="-122"/>
                          </a:rPr>
                        </m:ctrlPr>
                      </m:sSubPr>
                      <m:e>
                        <m:r>
                          <a:rPr lang="en-US" altLang="zh-CN" sz="2000" b="1" i="1">
                            <a:latin typeface="Cambria Math" panose="02040503050406030204" pitchFamily="18" charset="0"/>
                            <a:ea typeface="KaiTi" panose="02010609060101010101" pitchFamily="49" charset="-122"/>
                          </a:rPr>
                          <m:t>𝒀</m:t>
                        </m:r>
                      </m:e>
                      <m:sub>
                        <m:r>
                          <a:rPr lang="en-US" altLang="zh-CN" sz="2000" b="1" i="1">
                            <a:latin typeface="Cambria Math" panose="02040503050406030204" pitchFamily="18" charset="0"/>
                            <a:ea typeface="KaiTi" panose="02010609060101010101" pitchFamily="49" charset="-122"/>
                          </a:rPr>
                          <m:t>𝜷</m:t>
                        </m:r>
                      </m:sub>
                    </m:sSub>
                  </m:oMath>
                </a14:m>
                <a:r>
                  <a:rPr lang="zh-CN" altLang="zh-CN" sz="2000" b="1"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stands geographical coordinates of the space where the gravity center is located in </a:t>
                </a:r>
                <a14:m>
                  <m:oMath xmlns:m="http://schemas.openxmlformats.org/officeDocument/2006/math">
                    <m:r>
                      <a:rPr lang="en-US" altLang="zh-CN" sz="2000" b="1" i="1">
                        <a:latin typeface="Cambria Math" panose="02040503050406030204" pitchFamily="18" charset="0"/>
                        <a:ea typeface="KaiTi" panose="02010609060101010101" pitchFamily="49" charset="-122"/>
                      </a:rPr>
                      <m:t>𝜶</m:t>
                    </m:r>
                  </m:oMath>
                </a14:m>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 and </a:t>
                </a:r>
                <a14:m>
                  <m:oMath xmlns:m="http://schemas.openxmlformats.org/officeDocument/2006/math">
                    <m:r>
                      <a:rPr lang="en-US" altLang="zh-CN" sz="2000" b="1" i="1">
                        <a:latin typeface="Cambria Math" panose="02040503050406030204" pitchFamily="18" charset="0"/>
                        <a:ea typeface="KaiTi" panose="02010609060101010101" pitchFamily="49" charset="-122"/>
                      </a:rPr>
                      <m:t>𝜷</m:t>
                    </m:r>
                  </m:oMath>
                </a14:m>
                <a:r>
                  <a:rPr lang="en-US" altLang="zh-CN" sz="2000" b="1" dirty="0">
                    <a:latin typeface="Times New Roman" panose="02020603050405020304" pitchFamily="18" charset="0"/>
                    <a:ea typeface="KaiTi" panose="02010609060101010101" pitchFamily="49" charset="-122"/>
                    <a:cs typeface="Times New Roman" panose="02020603050405020304" pitchFamily="18" charset="0"/>
                  </a:rPr>
                  <a:t> </a:t>
                </a:r>
                <a:r>
                  <a:rPr lang="zh-CN" altLang="zh-CN" sz="2000" b="1"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 According to related literature studies, c is a constant, with a value of 111.111, which is a coefficient that converts the geographic coordinate unit into a plane distance (kilometer) for every 1 degree change.</a:t>
                </a:r>
                <a:endParaRPr lang="zh-CN" altLang="zh-CN" sz="2000" b="1"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FE11373C-89C2-43B9-81E9-62EEC72FAC5C}"/>
                  </a:ext>
                </a:extLst>
              </p:cNvPr>
              <p:cNvSpPr txBox="1">
                <a:spLocks noRot="1" noChangeAspect="1" noMove="1" noResize="1" noEditPoints="1" noAdjustHandles="1" noChangeArrowheads="1" noChangeShapeType="1" noTextEdit="1"/>
              </p:cNvSpPr>
              <p:nvPr/>
            </p:nvSpPr>
            <p:spPr>
              <a:xfrm>
                <a:off x="5909245" y="3429000"/>
                <a:ext cx="5909858" cy="2945422"/>
              </a:xfrm>
              <a:prstGeom prst="rect">
                <a:avLst/>
              </a:prstGeom>
              <a:blipFill>
                <a:blip r:embed="rId5"/>
                <a:stretch>
                  <a:fillRect l="-1031" t="-1242" r="-1031" b="-26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407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2167" y="1052737"/>
            <a:ext cx="11387667" cy="504056"/>
          </a:xfrm>
        </p:spPr>
        <p:txBody>
          <a:bodyPr/>
          <a:lstStyle/>
          <a:p>
            <a:pPr>
              <a:lnSpc>
                <a:spcPct val="150000"/>
              </a:lnSpc>
              <a:buFont typeface="Wingdings" pitchFamily="2" charset="2"/>
              <a:buChar char="l"/>
            </a:pPr>
            <a:r>
              <a:rPr lang="en-US" altLang="zh-CN" sz="2400" b="1" dirty="0">
                <a:ea typeface="黑体" panose="02010609060101010101" pitchFamily="49" charset="-122"/>
                <a:cs typeface="Times New Roman" panose="02020603050405020304" pitchFamily="18" charset="0"/>
              </a:rPr>
              <a:t>Data source</a:t>
            </a:r>
          </a:p>
        </p:txBody>
      </p:sp>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1638" y="381000"/>
            <a:ext cx="11388725" cy="671736"/>
          </a:xfrm>
        </p:spPr>
        <p:txBody>
          <a:bodyPr/>
          <a:lstStyle/>
          <a:p>
            <a:r>
              <a:rPr lang="en-US" altLang="zh-CN" sz="3200" b="1" dirty="0">
                <a:ea typeface="黑体" panose="02010609060101010101" pitchFamily="49" charset="-122"/>
                <a:cs typeface="Times New Roman" panose="02020603050405020304" pitchFamily="18" charset="0"/>
              </a:rPr>
              <a:t>Model and Data</a:t>
            </a:r>
            <a:endParaRPr lang="zh-CN" altLang="en-US" sz="3200" b="1" dirty="0">
              <a:ea typeface="黑体" panose="02010609060101010101" pitchFamily="49" charset="-122"/>
            </a:endParaRPr>
          </a:p>
        </p:txBody>
      </p:sp>
      <p:sp>
        <p:nvSpPr>
          <p:cNvPr id="9" name="文本框 8">
            <a:extLst>
              <a:ext uri="{FF2B5EF4-FFF2-40B4-BE49-F238E27FC236}">
                <a16:creationId xmlns:a16="http://schemas.microsoft.com/office/drawing/2014/main" id="{DAA22F89-7D8D-4466-BC50-6D1E25615BDF}"/>
              </a:ext>
            </a:extLst>
          </p:cNvPr>
          <p:cNvSpPr txBox="1"/>
          <p:nvPr/>
        </p:nvSpPr>
        <p:spPr>
          <a:xfrm>
            <a:off x="191344" y="1628800"/>
            <a:ext cx="11598490" cy="4862870"/>
          </a:xfrm>
          <a:prstGeom prst="rect">
            <a:avLst/>
          </a:prstGeom>
          <a:noFill/>
        </p:spPr>
        <p:txBody>
          <a:bodyPr wrap="square">
            <a:spAutoFit/>
          </a:bodyPr>
          <a:lstStyle/>
          <a:p>
            <a:pPr marL="342900" indent="-342900" algn="just">
              <a:lnSpc>
                <a:spcPct val="200000"/>
              </a:lnSpc>
              <a:buClr>
                <a:schemeClr val="accent2"/>
              </a:buClr>
              <a:buFont typeface="Wingdings" pitchFamily="2" charset="2"/>
              <a:buChar char="Ø"/>
            </a:pPr>
            <a:r>
              <a:rPr lang="en-US" altLang="zh-CN" sz="2000" b="1" dirty="0">
                <a:effectLst/>
                <a:latin typeface="+mn-lt"/>
                <a:ea typeface="黑体" panose="02010609060101010101" pitchFamily="49" charset="-122"/>
                <a:cs typeface="Times New Roman" panose="02020603050405020304" pitchFamily="18" charset="0"/>
              </a:rPr>
              <a:t>China’s Regional Input-Output Tables from 1987 to 2017</a:t>
            </a:r>
            <a:r>
              <a:rPr lang="en-US" altLang="zh-CN" sz="2000" b="1" dirty="0">
                <a:latin typeface="+mn-lt"/>
                <a:ea typeface="黑体" panose="02010609060101010101" pitchFamily="49" charset="-122"/>
                <a:cs typeface="Times New Roman" panose="02020603050405020304" pitchFamily="18" charset="0"/>
              </a:rPr>
              <a:t>.</a:t>
            </a:r>
            <a:endParaRPr lang="en-US" altLang="zh-CN" sz="2000" b="1" dirty="0">
              <a:effectLst/>
              <a:latin typeface="+mn-lt"/>
              <a:ea typeface="黑体" panose="02010609060101010101" pitchFamily="49" charset="-122"/>
              <a:cs typeface="Times New Roman" panose="02020603050405020304" pitchFamily="18" charset="0"/>
            </a:endParaRPr>
          </a:p>
          <a:p>
            <a:pPr marL="800100" lvl="1" indent="-342900" algn="just">
              <a:buClr>
                <a:srgbClr val="FF00FF"/>
              </a:buClr>
              <a:buFont typeface="Arial" panose="020B0604020202020204" pitchFamily="34" charset="0"/>
              <a:buChar char="•"/>
            </a:pPr>
            <a:r>
              <a:rPr lang="en-US" altLang="zh-CN" sz="2000" dirty="0">
                <a:effectLst/>
                <a:latin typeface="+mn-lt"/>
                <a:ea typeface="黑体" panose="02010609060101010101" pitchFamily="49" charset="-122"/>
                <a:cs typeface="Times New Roman" panose="02020603050405020304" pitchFamily="18" charset="0"/>
              </a:rPr>
              <a:t>The regional input-output table can directly reflect the relationship between production technology and the comprehensive balance of supply and demand among various sectors in the region</a:t>
            </a:r>
            <a:r>
              <a:rPr lang="zh-CN" altLang="en-US" dirty="0">
                <a:effectLst/>
                <a:latin typeface="+mn-lt"/>
                <a:ea typeface="黑体" panose="02010609060101010101" pitchFamily="49" charset="-122"/>
                <a:cs typeface="Times New Roman" panose="02020603050405020304" pitchFamily="18" charset="0"/>
              </a:rPr>
              <a:t>；</a:t>
            </a:r>
            <a:endParaRPr lang="en-US" altLang="zh-CN" dirty="0">
              <a:effectLst/>
              <a:latin typeface="+mn-lt"/>
              <a:ea typeface="黑体" panose="02010609060101010101" pitchFamily="49" charset="-122"/>
              <a:cs typeface="Times New Roman" panose="02020603050405020304" pitchFamily="18" charset="0"/>
            </a:endParaRPr>
          </a:p>
          <a:p>
            <a:pPr marL="800100" lvl="1" indent="-342900" algn="just">
              <a:spcAft>
                <a:spcPts val="1800"/>
              </a:spcAft>
              <a:buClr>
                <a:srgbClr val="FF00FF"/>
              </a:buClr>
              <a:buFont typeface="Arial" panose="020B0604020202020204" pitchFamily="34" charset="0"/>
              <a:buChar char="•"/>
            </a:pPr>
            <a:r>
              <a:rPr lang="en-US" altLang="zh-CN" sz="2000" dirty="0">
                <a:effectLst/>
                <a:latin typeface="+mn-lt"/>
                <a:ea typeface="黑体" panose="02010609060101010101" pitchFamily="49" charset="-122"/>
                <a:cs typeface="Times New Roman" panose="02020603050405020304" pitchFamily="18" charset="0"/>
              </a:rPr>
              <a:t>To provide comparable multi-sectoral data for a long period (30 years)</a:t>
            </a:r>
            <a:r>
              <a:rPr lang="en-US" altLang="zh-CN" sz="2000" dirty="0">
                <a:latin typeface="+mn-lt"/>
                <a:ea typeface="黑体" panose="02010609060101010101" pitchFamily="49" charset="-122"/>
                <a:cs typeface="Times New Roman" panose="02020603050405020304" pitchFamily="18" charset="0"/>
              </a:rPr>
              <a:t>.</a:t>
            </a:r>
            <a:endParaRPr lang="en-US" altLang="zh-CN" sz="2000" dirty="0">
              <a:effectLst/>
              <a:latin typeface="+mn-lt"/>
              <a:ea typeface="黑体" panose="02010609060101010101" pitchFamily="49" charset="-122"/>
              <a:cs typeface="Times New Roman" panose="02020603050405020304" pitchFamily="18" charset="0"/>
            </a:endParaRPr>
          </a:p>
          <a:p>
            <a:pPr marL="342900" indent="-342900" algn="just">
              <a:spcAft>
                <a:spcPts val="1800"/>
              </a:spcAft>
              <a:buClr>
                <a:schemeClr val="accent2"/>
              </a:buClr>
              <a:buFont typeface="Wingdings" pitchFamily="2" charset="2"/>
              <a:buChar char="Ø"/>
            </a:pPr>
            <a:r>
              <a:rPr lang="en-US" altLang="zh-CN" sz="2000" dirty="0">
                <a:effectLst/>
                <a:latin typeface="+mn-lt"/>
                <a:ea typeface="黑体" panose="02010609060101010101" pitchFamily="49" charset="-122"/>
                <a:cs typeface="Times New Roman" panose="02020603050405020304" pitchFamily="18" charset="0"/>
              </a:rPr>
              <a:t>GDP and </a:t>
            </a:r>
            <a:r>
              <a:rPr lang="en-US" altLang="zh-CN" sz="2000" b="0" i="0" dirty="0">
                <a:solidFill>
                  <a:srgbClr val="000000"/>
                </a:solidFill>
                <a:effectLst/>
                <a:latin typeface="+mn-lt"/>
                <a:cs typeface="Times New Roman" panose="02020603050405020304" pitchFamily="18" charset="0"/>
              </a:rPr>
              <a:t>Value-added data of the three industries</a:t>
            </a:r>
            <a:r>
              <a:rPr lang="en-US" altLang="zh-CN" sz="2000" dirty="0">
                <a:effectLst/>
                <a:latin typeface="+mn-lt"/>
                <a:ea typeface="黑体" panose="02010609060101010101" pitchFamily="49" charset="-122"/>
                <a:cs typeface="Times New Roman" panose="02020603050405020304" pitchFamily="18" charset="0"/>
              </a:rPr>
              <a:t> of National Bureau of Statistics from 1992 to 2019 and </a:t>
            </a:r>
            <a:r>
              <a:rPr lang="en-US" altLang="zh-CN" sz="2000" i="1" dirty="0">
                <a:latin typeface="+mn-lt"/>
                <a:ea typeface="黑体" panose="02010609060101010101" pitchFamily="49" charset="-122"/>
                <a:cs typeface="Times New Roman" panose="02020603050405020304" pitchFamily="18" charset="0"/>
              </a:rPr>
              <a:t>Compilation of 60 Years of New China </a:t>
            </a:r>
            <a:r>
              <a:rPr lang="en-US" altLang="zh-CN" sz="2000" dirty="0">
                <a:latin typeface="+mn-lt"/>
                <a:ea typeface="黑体" panose="02010609060101010101" pitchFamily="49" charset="-122"/>
                <a:cs typeface="Times New Roman" panose="02020603050405020304" pitchFamily="18" charset="0"/>
              </a:rPr>
              <a:t>from 1980 to 1991, which prove the rationality of using the regional input-output table to study gravity centers shift.</a:t>
            </a:r>
            <a:endParaRPr lang="en-US" altLang="zh-CN" sz="2000" dirty="0">
              <a:effectLst/>
              <a:latin typeface="+mn-lt"/>
              <a:ea typeface="黑体" panose="02010609060101010101" pitchFamily="49" charset="-122"/>
              <a:cs typeface="Times New Roman" panose="02020603050405020304" pitchFamily="18" charset="0"/>
            </a:endParaRPr>
          </a:p>
          <a:p>
            <a:pPr marL="342900" indent="-342900" algn="just">
              <a:buClr>
                <a:schemeClr val="accent2"/>
              </a:buClr>
              <a:buFont typeface="Wingdings" pitchFamily="2" charset="2"/>
              <a:buChar char="Ø"/>
            </a:pPr>
            <a:r>
              <a:rPr lang="en-US" altLang="zh-CN" sz="2000" dirty="0">
                <a:effectLst/>
                <a:latin typeface="+mn-lt"/>
                <a:ea typeface="黑体" panose="02010609060101010101" pitchFamily="49" charset="-122"/>
                <a:cs typeface="Times New Roman" panose="02020603050405020304" pitchFamily="18" charset="0"/>
              </a:rPr>
              <a:t>All spatial geographic data comes from the National Basic Geographic Information System 1:4 million database, covering the latitude and longitude coordinates of the administrative division maps and geographic centers of gravity. For the convenience of calculation, it is assumed that the latitude and longitude coordinates of the provinces are represented by the latitude and longitude coordinates of the provincial capital city. </a:t>
            </a:r>
            <a:endParaRPr lang="zh-CN" altLang="en-US" sz="2400" dirty="0">
              <a:latin typeface="+mn-lt"/>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811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9302" y="376461"/>
            <a:ext cx="11388725" cy="671736"/>
          </a:xfrm>
        </p:spPr>
        <p:txBody>
          <a:bodyPr/>
          <a:lstStyle/>
          <a:p>
            <a:r>
              <a:rPr lang="en-US" altLang="zh-CN" sz="3200" b="1" dirty="0">
                <a:ea typeface="黑体" panose="02010609060101010101" pitchFamily="49" charset="-122"/>
                <a:cs typeface="Times New Roman" panose="02020603050405020304" pitchFamily="18" charset="0"/>
              </a:rPr>
              <a:t>Shift of China’s Economic Gravity Centers</a:t>
            </a:r>
            <a:endParaRPr lang="zh-CN" altLang="en-US" sz="3200" b="1" dirty="0">
              <a:ea typeface="黑体" panose="02010609060101010101" pitchFamily="49" charset="-122"/>
              <a:cs typeface="Times New Roman" panose="02020603050405020304" pitchFamily="18" charset="0"/>
            </a:endParaRPr>
          </a:p>
        </p:txBody>
      </p:sp>
      <p:graphicFrame>
        <p:nvGraphicFramePr>
          <p:cNvPr id="8" name="图表 7">
            <a:extLst>
              <a:ext uri="{FF2B5EF4-FFF2-40B4-BE49-F238E27FC236}">
                <a16:creationId xmlns:a16="http://schemas.microsoft.com/office/drawing/2014/main" id="{E34997AF-02B9-410E-9270-B6FFDE010A53}"/>
              </a:ext>
            </a:extLst>
          </p:cNvPr>
          <p:cNvGraphicFramePr/>
          <p:nvPr>
            <p:extLst>
              <p:ext uri="{D42A27DB-BD31-4B8C-83A1-F6EECF244321}">
                <p14:modId xmlns:p14="http://schemas.microsoft.com/office/powerpoint/2010/main" val="54425408"/>
              </p:ext>
            </p:extLst>
          </p:nvPr>
        </p:nvGraphicFramePr>
        <p:xfrm>
          <a:off x="409302" y="1048197"/>
          <a:ext cx="8136904"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表格 9">
            <a:extLst>
              <a:ext uri="{FF2B5EF4-FFF2-40B4-BE49-F238E27FC236}">
                <a16:creationId xmlns:a16="http://schemas.microsoft.com/office/drawing/2014/main" id="{537DF0BA-A450-4EC5-B129-1716FA30D1EE}"/>
              </a:ext>
            </a:extLst>
          </p:cNvPr>
          <p:cNvGraphicFramePr>
            <a:graphicFrameLocks noGrp="1"/>
          </p:cNvGraphicFramePr>
          <p:nvPr>
            <p:extLst>
              <p:ext uri="{D42A27DB-BD31-4B8C-83A1-F6EECF244321}">
                <p14:modId xmlns:p14="http://schemas.microsoft.com/office/powerpoint/2010/main" val="4247332358"/>
              </p:ext>
            </p:extLst>
          </p:nvPr>
        </p:nvGraphicFramePr>
        <p:xfrm>
          <a:off x="8371631" y="1911600"/>
          <a:ext cx="3598466" cy="3293242"/>
        </p:xfrm>
        <a:graphic>
          <a:graphicData uri="http://schemas.openxmlformats.org/drawingml/2006/table">
            <a:tbl>
              <a:tblPr/>
              <a:tblGrid>
                <a:gridCol w="1775867">
                  <a:extLst>
                    <a:ext uri="{9D8B030D-6E8A-4147-A177-3AD203B41FA5}">
                      <a16:colId xmlns:a16="http://schemas.microsoft.com/office/drawing/2014/main" val="221078842"/>
                    </a:ext>
                  </a:extLst>
                </a:gridCol>
                <a:gridCol w="1822599">
                  <a:extLst>
                    <a:ext uri="{9D8B030D-6E8A-4147-A177-3AD203B41FA5}">
                      <a16:colId xmlns:a16="http://schemas.microsoft.com/office/drawing/2014/main" val="608895180"/>
                    </a:ext>
                  </a:extLst>
                </a:gridCol>
              </a:tblGrid>
              <a:tr h="622378">
                <a:tc>
                  <a:txBody>
                    <a:bodyPr/>
                    <a:lstStyle/>
                    <a:p>
                      <a:pPr algn="ctr" fontAlgn="b"/>
                      <a:r>
                        <a:rPr lang="en-US" altLang="zh-CN" sz="18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Period</a:t>
                      </a:r>
                      <a:endParaRPr lang="zh-CN" altLang="en-US" sz="18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kern="1200" dirty="0">
                          <a:solidFill>
                            <a:schemeClr val="tx1"/>
                          </a:solidFill>
                          <a:effectLst/>
                          <a:latin typeface="Times New Roman" panose="02020603050405020304" pitchFamily="18" charset="0"/>
                          <a:ea typeface="+mn-ea"/>
                          <a:cs typeface="Times New Roman" panose="02020603050405020304" pitchFamily="18" charset="0"/>
                        </a:rPr>
                        <a:t>Moving direction</a:t>
                      </a:r>
                      <a:endParaRPr lang="zh-CN" altLang="en-US" sz="18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074313"/>
                  </a:ext>
                </a:extLst>
              </a:tr>
              <a:tr h="667716">
                <a:tc>
                  <a:txBody>
                    <a:bodyPr/>
                    <a:lstStyle/>
                    <a:p>
                      <a:pPr algn="ctr" fontAlgn="b"/>
                      <a:r>
                        <a:rPr lang="en-US" altLang="zh-CN" sz="1800" b="0" i="0" u="none" strike="noStrike" dirty="0">
                          <a:solidFill>
                            <a:srgbClr val="000000"/>
                          </a:solidFill>
                          <a:effectLst/>
                          <a:latin typeface="黑体" panose="02010609060101010101" pitchFamily="49" charset="-122"/>
                          <a:ea typeface="黑体" panose="02010609060101010101" pitchFamily="49" charset="-122"/>
                        </a:rPr>
                        <a:t>1987-1992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163329"/>
                  </a:ext>
                </a:extLst>
              </a:tr>
              <a:tr h="667716">
                <a:tc>
                  <a:txBody>
                    <a:bodyPr/>
                    <a:lstStyle/>
                    <a:p>
                      <a:pPr algn="ctr" fontAlgn="b"/>
                      <a:r>
                        <a:rPr lang="en-US" altLang="zh-CN" sz="1800" b="0" i="0" u="none" strike="noStrike">
                          <a:solidFill>
                            <a:srgbClr val="000000"/>
                          </a:solidFill>
                          <a:effectLst/>
                          <a:latin typeface="黑体" panose="02010609060101010101" pitchFamily="49" charset="-122"/>
                          <a:ea typeface="黑体" panose="02010609060101010101" pitchFamily="49" charset="-122"/>
                        </a:rPr>
                        <a:t>1992-2002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East and South</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619068"/>
                  </a:ext>
                </a:extLst>
              </a:tr>
              <a:tr h="667716">
                <a:tc>
                  <a:txBody>
                    <a:bodyPr/>
                    <a:lstStyle/>
                    <a:p>
                      <a:pPr algn="ctr" fontAlgn="b"/>
                      <a:r>
                        <a:rPr lang="en-US" altLang="zh-CN" sz="1800" b="0" i="0" u="none" strike="noStrike">
                          <a:solidFill>
                            <a:srgbClr val="000000"/>
                          </a:solidFill>
                          <a:effectLst/>
                          <a:latin typeface="黑体" panose="02010609060101010101" pitchFamily="49" charset="-122"/>
                          <a:ea typeface="黑体" panose="02010609060101010101" pitchFamily="49" charset="-122"/>
                        </a:rPr>
                        <a:t>2002-2012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257490"/>
                  </a:ext>
                </a:extLst>
              </a:tr>
              <a:tr h="667716">
                <a:tc>
                  <a:txBody>
                    <a:bodyPr/>
                    <a:lstStyle/>
                    <a:p>
                      <a:pPr algn="ctr" fontAlgn="b"/>
                      <a:r>
                        <a:rPr lang="en-US" altLang="zh-CN" sz="1800" b="0" i="0" u="none" strike="noStrike" dirty="0">
                          <a:solidFill>
                            <a:srgbClr val="000000"/>
                          </a:solidFill>
                          <a:effectLst/>
                          <a:latin typeface="黑体" panose="02010609060101010101" pitchFamily="49" charset="-122"/>
                          <a:ea typeface="黑体" panose="02010609060101010101" pitchFamily="49" charset="-122"/>
                        </a:rPr>
                        <a:t>2012-2017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949490"/>
                  </a:ext>
                </a:extLst>
              </a:tr>
            </a:tbl>
          </a:graphicData>
        </a:graphic>
      </p:graphicFrame>
      <p:pic>
        <p:nvPicPr>
          <p:cNvPr id="7" name="图片 6">
            <a:extLst>
              <a:ext uri="{FF2B5EF4-FFF2-40B4-BE49-F238E27FC236}">
                <a16:creationId xmlns:a16="http://schemas.microsoft.com/office/drawing/2014/main" id="{DE960CC7-31B4-4AEF-9DD2-F9A6C759CAB8}"/>
              </a:ext>
            </a:extLst>
          </p:cNvPr>
          <p:cNvPicPr>
            <a:picLocks noChangeAspect="1"/>
          </p:cNvPicPr>
          <p:nvPr/>
        </p:nvPicPr>
        <p:blipFill>
          <a:blip r:embed="rId3"/>
          <a:stretch>
            <a:fillRect/>
          </a:stretch>
        </p:blipFill>
        <p:spPr>
          <a:xfrm>
            <a:off x="4468909" y="5229200"/>
            <a:ext cx="3902722" cy="751799"/>
          </a:xfrm>
          <a:prstGeom prst="rect">
            <a:avLst/>
          </a:prstGeom>
        </p:spPr>
      </p:pic>
    </p:spTree>
    <p:extLst>
      <p:ext uri="{BB962C8B-B14F-4D97-AF65-F5344CB8AC3E}">
        <p14:creationId xmlns:p14="http://schemas.microsoft.com/office/powerpoint/2010/main" val="112117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DAB0E39E-8C9D-432F-871F-2DCCA7EF7129}"/>
              </a:ext>
            </a:extLst>
          </p:cNvPr>
          <p:cNvSpPr>
            <a:spLocks noGrp="1"/>
          </p:cNvSpPr>
          <p:nvPr>
            <p:ph type="title"/>
          </p:nvPr>
        </p:nvSpPr>
        <p:spPr>
          <a:xfrm>
            <a:off x="409302" y="376461"/>
            <a:ext cx="11388725" cy="671736"/>
          </a:xfrm>
        </p:spPr>
        <p:txBody>
          <a:bodyPr/>
          <a:lstStyle/>
          <a:p>
            <a:r>
              <a:rPr lang="en-US" altLang="zh-CN" sz="3200" b="1" dirty="0">
                <a:ea typeface="黑体" panose="02010609060101010101" pitchFamily="49" charset="-122"/>
                <a:cs typeface="Times New Roman" panose="02020603050405020304" pitchFamily="18" charset="0"/>
              </a:rPr>
              <a:t>Shift of China’s Economic Gravity Centers</a:t>
            </a:r>
            <a:endParaRPr lang="zh-CN" altLang="en-US" sz="3200" b="1" dirty="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D3E3DDCC-7947-49AE-8E11-F8D45132720E}"/>
              </a:ext>
            </a:extLst>
          </p:cNvPr>
          <p:cNvPicPr>
            <a:picLocks noChangeAspect="1"/>
          </p:cNvPicPr>
          <p:nvPr/>
        </p:nvPicPr>
        <p:blipFill>
          <a:blip r:embed="rId2"/>
          <a:stretch>
            <a:fillRect/>
          </a:stretch>
        </p:blipFill>
        <p:spPr>
          <a:xfrm>
            <a:off x="767408" y="980332"/>
            <a:ext cx="6552728" cy="5500810"/>
          </a:xfrm>
          <a:prstGeom prst="rect">
            <a:avLst/>
          </a:prstGeom>
        </p:spPr>
      </p:pic>
      <p:sp>
        <p:nvSpPr>
          <p:cNvPr id="8" name="文本框 7">
            <a:extLst>
              <a:ext uri="{FF2B5EF4-FFF2-40B4-BE49-F238E27FC236}">
                <a16:creationId xmlns:a16="http://schemas.microsoft.com/office/drawing/2014/main" id="{312EB193-DE48-4A3C-B76B-C14D67CC561F}"/>
              </a:ext>
            </a:extLst>
          </p:cNvPr>
          <p:cNvSpPr txBox="1"/>
          <p:nvPr/>
        </p:nvSpPr>
        <p:spPr>
          <a:xfrm>
            <a:off x="7837587" y="2780928"/>
            <a:ext cx="3960440" cy="1569660"/>
          </a:xfrm>
          <a:prstGeom prst="rect">
            <a:avLst/>
          </a:prstGeom>
          <a:noFill/>
        </p:spPr>
        <p:txBody>
          <a:bodyPr wrap="square">
            <a:spAutoFit/>
          </a:bodyPr>
          <a:lstStyle/>
          <a:p>
            <a:pPr algn="just"/>
            <a:r>
              <a:rPr lang="en-US" altLang="zh-CN" sz="2400" b="0" i="0" dirty="0">
                <a:solidFill>
                  <a:srgbClr val="000000"/>
                </a:solidFill>
                <a:effectLst/>
                <a:latin typeface="Times New Roman" panose="02020603050405020304" pitchFamily="18" charset="0"/>
                <a:cs typeface="Times New Roman" panose="02020603050405020304" pitchFamily="18" charset="0"/>
              </a:rPr>
              <a:t>The trajectory of China's economic gravity centers have been moving in southern Henan Province</a:t>
            </a:r>
            <a:r>
              <a:rPr lang="en-US" altLang="zh-CN" sz="2400" b="0" i="0">
                <a:solidFill>
                  <a:srgbClr val="000000"/>
                </a:solidFill>
                <a:effectLst/>
                <a:latin typeface="Times New Roman" panose="02020603050405020304" pitchFamily="18" charset="0"/>
                <a:cs typeface="Times New Roman" panose="02020603050405020304" pitchFamily="18" charset="0"/>
              </a:rPr>
              <a:t>, China.</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87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6EA7F7E-733D-4AEE-97EF-28BD2A21994E}"/>
              </a:ext>
            </a:extLst>
          </p:cNvPr>
          <p:cNvSpPr>
            <a:spLocks noGrp="1"/>
          </p:cNvSpPr>
          <p:nvPr>
            <p:ph type="title"/>
          </p:nvPr>
        </p:nvSpPr>
        <p:spPr>
          <a:xfrm>
            <a:off x="401638" y="381000"/>
            <a:ext cx="11743034" cy="671736"/>
          </a:xfrm>
        </p:spPr>
        <p:txBody>
          <a:bodyPr/>
          <a:lstStyle/>
          <a:p>
            <a:r>
              <a:rPr lang="en-US" altLang="zh-CN" sz="3200" b="1" dirty="0">
                <a:ea typeface="黑体" panose="02010609060101010101" pitchFamily="49" charset="-122"/>
                <a:cs typeface="Times New Roman" panose="02020603050405020304" pitchFamily="18" charset="0"/>
              </a:rPr>
              <a:t>Shift of China's three industries gravity centers</a:t>
            </a:r>
          </a:p>
        </p:txBody>
      </p:sp>
      <p:graphicFrame>
        <p:nvGraphicFramePr>
          <p:cNvPr id="6" name="图表 5">
            <a:extLst>
              <a:ext uri="{FF2B5EF4-FFF2-40B4-BE49-F238E27FC236}">
                <a16:creationId xmlns:a16="http://schemas.microsoft.com/office/drawing/2014/main" id="{E8F50175-ECF5-4AEE-A4FD-8ACAFEE160F7}"/>
              </a:ext>
            </a:extLst>
          </p:cNvPr>
          <p:cNvGraphicFramePr/>
          <p:nvPr>
            <p:extLst>
              <p:ext uri="{D42A27DB-BD31-4B8C-83A1-F6EECF244321}">
                <p14:modId xmlns:p14="http://schemas.microsoft.com/office/powerpoint/2010/main" val="3132056914"/>
              </p:ext>
            </p:extLst>
          </p:nvPr>
        </p:nvGraphicFramePr>
        <p:xfrm>
          <a:off x="401638" y="1196752"/>
          <a:ext cx="7566570"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表格 1">
            <a:extLst>
              <a:ext uri="{FF2B5EF4-FFF2-40B4-BE49-F238E27FC236}">
                <a16:creationId xmlns:a16="http://schemas.microsoft.com/office/drawing/2014/main" id="{F26F6FE3-9CF5-4AEB-88A2-5B4F3D3CDB3C}"/>
              </a:ext>
            </a:extLst>
          </p:cNvPr>
          <p:cNvGraphicFramePr>
            <a:graphicFrameLocks noGrp="1"/>
          </p:cNvGraphicFramePr>
          <p:nvPr>
            <p:extLst>
              <p:ext uri="{D42A27DB-BD31-4B8C-83A1-F6EECF244321}">
                <p14:modId xmlns:p14="http://schemas.microsoft.com/office/powerpoint/2010/main" val="586267772"/>
              </p:ext>
            </p:extLst>
          </p:nvPr>
        </p:nvGraphicFramePr>
        <p:xfrm>
          <a:off x="7464152" y="1167347"/>
          <a:ext cx="4392488" cy="1973621"/>
        </p:xfrm>
        <a:graphic>
          <a:graphicData uri="http://schemas.openxmlformats.org/drawingml/2006/table">
            <a:tbl>
              <a:tblPr/>
              <a:tblGrid>
                <a:gridCol w="2241065">
                  <a:extLst>
                    <a:ext uri="{9D8B030D-6E8A-4147-A177-3AD203B41FA5}">
                      <a16:colId xmlns:a16="http://schemas.microsoft.com/office/drawing/2014/main" val="1164438387"/>
                    </a:ext>
                  </a:extLst>
                </a:gridCol>
                <a:gridCol w="2151423">
                  <a:extLst>
                    <a:ext uri="{9D8B030D-6E8A-4147-A177-3AD203B41FA5}">
                      <a16:colId xmlns:a16="http://schemas.microsoft.com/office/drawing/2014/main" val="2093040681"/>
                    </a:ext>
                  </a:extLst>
                </a:gridCol>
              </a:tblGrid>
              <a:tr h="528149">
                <a:tc>
                  <a:txBody>
                    <a:bodyPr/>
                    <a:lstStyle/>
                    <a:p>
                      <a:pPr algn="ctr" fontAlgn="ctr"/>
                      <a:r>
                        <a:rPr lang="en-US" altLang="zh-CN"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The</a:t>
                      </a:r>
                      <a:r>
                        <a:rPr lang="zh-CN" altLang="en-US"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primary</a:t>
                      </a:r>
                      <a:r>
                        <a:rPr lang="zh-CN" altLang="en-US"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industry</a:t>
                      </a:r>
                      <a:endParaRPr lang="zh-CN" altLang="en-US" sz="1800" b="1" i="0" u="none" strike="noStrike"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effectLst/>
                          <a:latin typeface="Times New Roman" panose="02020603050405020304" pitchFamily="18" charset="0"/>
                          <a:ea typeface="+mn-ea"/>
                          <a:cs typeface="Times New Roman" panose="02020603050405020304" pitchFamily="18" charset="0"/>
                        </a:rPr>
                        <a:t>Moving direction</a:t>
                      </a:r>
                      <a:endParaRPr lang="zh-CN" altLang="en-US" sz="18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584266"/>
                  </a:ext>
                </a:extLst>
              </a:tr>
              <a:tr h="361368">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1987-1992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South and 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734290"/>
                  </a:ext>
                </a:extLst>
              </a:tr>
              <a:tr h="361368">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1992-2002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North and East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713490"/>
                  </a:ext>
                </a:extLst>
              </a:tr>
              <a:tr h="361368">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2002-2012</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North and West</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858721"/>
                  </a:ext>
                </a:extLst>
              </a:tr>
              <a:tr h="361368">
                <a:tc>
                  <a:txBody>
                    <a:bodyPr/>
                    <a:lstStyle/>
                    <a:p>
                      <a:pPr algn="ctr" fontAlgn="ctr"/>
                      <a:r>
                        <a:rPr lang="en-US" altLang="zh-CN" sz="1800" b="0" i="0" u="none" strike="noStrike" dirty="0">
                          <a:solidFill>
                            <a:srgbClr val="000000"/>
                          </a:solidFill>
                          <a:effectLst/>
                          <a:latin typeface="黑体" panose="02010609060101010101" pitchFamily="49" charset="-122"/>
                          <a:ea typeface="黑体" panose="02010609060101010101" pitchFamily="49" charset="-122"/>
                        </a:rPr>
                        <a:t>2012-2017</a:t>
                      </a: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West and South</a:t>
                      </a:r>
                      <a:endParaRPr lang="zh-CN" altLang="en-US" sz="18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5292" marR="5292" marT="52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884219"/>
                  </a:ext>
                </a:extLst>
              </a:tr>
            </a:tbl>
          </a:graphicData>
        </a:graphic>
      </p:graphicFrame>
      <p:sp>
        <p:nvSpPr>
          <p:cNvPr id="7" name="文本框 6">
            <a:extLst>
              <a:ext uri="{FF2B5EF4-FFF2-40B4-BE49-F238E27FC236}">
                <a16:creationId xmlns:a16="http://schemas.microsoft.com/office/drawing/2014/main" id="{5E3D2957-6F70-444E-93CD-4788E2FAD6B3}"/>
              </a:ext>
            </a:extLst>
          </p:cNvPr>
          <p:cNvSpPr txBox="1"/>
          <p:nvPr/>
        </p:nvSpPr>
        <p:spPr>
          <a:xfrm>
            <a:off x="8256240" y="3429000"/>
            <a:ext cx="3600400" cy="2862322"/>
          </a:xfrm>
          <a:prstGeom prst="rect">
            <a:avLst/>
          </a:prstGeom>
          <a:noFill/>
        </p:spPr>
        <p:txBody>
          <a:bodyPr wrap="square">
            <a:spAutoFit/>
          </a:bodyPr>
          <a:lstStyle/>
          <a:p>
            <a:pPr marL="285750" indent="-285750" algn="just">
              <a:buClr>
                <a:srgbClr val="FFC000"/>
              </a:buClr>
              <a:buFont typeface="Wingdings" panose="05000000000000000000" pitchFamily="2" charset="2"/>
              <a:buChar char="n"/>
            </a:pPr>
            <a:r>
              <a:rPr lang="en-US" altLang="zh-CN" dirty="0">
                <a:latin typeface="Times New Roman" panose="02020603050405020304" pitchFamily="18" charset="0"/>
                <a:ea typeface="黑体" panose="02010609060101010101" pitchFamily="49" charset="-122"/>
                <a:cs typeface="Times New Roman" panose="02020603050405020304" pitchFamily="18" charset="0"/>
              </a:rPr>
              <a:t>T</a:t>
            </a: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he gravity centers of the primary industry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were</a:t>
            </a: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 located on the west side of China's economic gravity centers, shifting to the direction of  southwest, with a smaller degree of movement. In 2017, compared with 1987, the gravity centers moved only 0.8 longitude to the west and 0.1 latitude to the south. </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6512608"/>
      </p:ext>
    </p:extLst>
  </p:cSld>
  <p:clrMapOvr>
    <a:masterClrMapping/>
  </p:clrMapOvr>
</p:sld>
</file>

<file path=ppt/theme/theme1.xml><?xml version="1.0" encoding="utf-8"?>
<a:theme xmlns:a="http://schemas.openxmlformats.org/drawingml/2006/main" name="万里长城">
  <a:themeElements>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fontScheme name="万里长城">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clrMap bg1="lt1" tx1="dk1" bg2="lt2" tx2="dk2" accent1="accent1" accent2="accent2" accent3="accent3" accent4="accent4" accent5="accent5" accent6="accent6" hlink="hlink" folHlink="folHlink"/>
    </a:extraClrScheme>
    <a:extraClrScheme>
      <a:clrScheme name="万里长城 2">
        <a:dk1>
          <a:srgbClr val="000000"/>
        </a:dk1>
        <a:lt1>
          <a:srgbClr val="8EA4EA"/>
        </a:lt1>
        <a:dk2>
          <a:srgbClr val="0033CC"/>
        </a:dk2>
        <a:lt2>
          <a:srgbClr val="969696"/>
        </a:lt2>
        <a:accent1>
          <a:srgbClr val="86B5B6"/>
        </a:accent1>
        <a:accent2>
          <a:srgbClr val="FFCC66"/>
        </a:accent2>
        <a:accent3>
          <a:srgbClr val="C6CFF3"/>
        </a:accent3>
        <a:accent4>
          <a:srgbClr val="000000"/>
        </a:accent4>
        <a:accent5>
          <a:srgbClr val="C3D7D7"/>
        </a:accent5>
        <a:accent6>
          <a:srgbClr val="E7B95C"/>
        </a:accent6>
        <a:hlink>
          <a:srgbClr val="626292"/>
        </a:hlink>
        <a:folHlink>
          <a:srgbClr val="A2366C"/>
        </a:folHlink>
      </a:clrScheme>
      <a:clrMap bg1="lt1" tx1="dk1" bg2="lt2" tx2="dk2" accent1="accent1" accent2="accent2" accent3="accent3" accent4="accent4" accent5="accent5" accent6="accent6" hlink="hlink" folHlink="folHlink"/>
    </a:extraClrScheme>
    <a:extraClrScheme>
      <a:clrScheme name="万里长城 3">
        <a:dk1>
          <a:srgbClr val="0000FF"/>
        </a:dk1>
        <a:lt1>
          <a:srgbClr val="C0C0C0"/>
        </a:lt1>
        <a:dk2>
          <a:srgbClr val="000000"/>
        </a:dk2>
        <a:lt2>
          <a:srgbClr val="B2B2B2"/>
        </a:lt2>
        <a:accent1>
          <a:srgbClr val="FFCC99"/>
        </a:accent1>
        <a:accent2>
          <a:srgbClr val="FF99CC"/>
        </a:accent2>
        <a:accent3>
          <a:srgbClr val="DCDCDC"/>
        </a:accent3>
        <a:accent4>
          <a:srgbClr val="0000DA"/>
        </a:accent4>
        <a:accent5>
          <a:srgbClr val="FFE2CA"/>
        </a:accent5>
        <a:accent6>
          <a:srgbClr val="E78AB9"/>
        </a:accent6>
        <a:hlink>
          <a:srgbClr val="9C4070"/>
        </a:hlink>
        <a:folHlink>
          <a:srgbClr val="00716E"/>
        </a:folHlink>
      </a:clrScheme>
      <a:clrMap bg1="lt1" tx1="dk1" bg2="lt2" tx2="dk2" accent1="accent1" accent2="accent2" accent3="accent3" accent4="accent4" accent5="accent5" accent6="accent6" hlink="hlink" folHlink="folHlink"/>
    </a:extraClrScheme>
    <a:extraClrScheme>
      <a:clrScheme name="万里长城 4">
        <a:dk1>
          <a:srgbClr val="0029AC"/>
        </a:dk1>
        <a:lt1>
          <a:srgbClr val="CCFFCC"/>
        </a:lt1>
        <a:dk2>
          <a:srgbClr val="993366"/>
        </a:dk2>
        <a:lt2>
          <a:srgbClr val="969696"/>
        </a:lt2>
        <a:accent1>
          <a:srgbClr val="FFCC99"/>
        </a:accent1>
        <a:accent2>
          <a:srgbClr val="6699FF"/>
        </a:accent2>
        <a:accent3>
          <a:srgbClr val="E2FFE2"/>
        </a:accent3>
        <a:accent4>
          <a:srgbClr val="002192"/>
        </a:accent4>
        <a:accent5>
          <a:srgbClr val="FFE2CA"/>
        </a:accent5>
        <a:accent6>
          <a:srgbClr val="5C8AE7"/>
        </a:accent6>
        <a:hlink>
          <a:srgbClr val="006600"/>
        </a:hlink>
        <a:folHlink>
          <a:srgbClr val="3366FF"/>
        </a:folHlink>
      </a:clrScheme>
      <a:clrMap bg1="lt1" tx1="dk1" bg2="lt2" tx2="dk2" accent1="accent1" accent2="accent2" accent3="accent3" accent4="accent4" accent5="accent5" accent6="accent6" hlink="hlink" folHlink="folHlink"/>
    </a:extraClrScheme>
    <a:extraClrScheme>
      <a:clrScheme name="万里长城 5">
        <a:dk1>
          <a:srgbClr val="333333"/>
        </a:dk1>
        <a:lt1>
          <a:srgbClr val="FF99CC"/>
        </a:lt1>
        <a:dk2>
          <a:srgbClr val="006600"/>
        </a:dk2>
        <a:lt2>
          <a:srgbClr val="B2B2B2"/>
        </a:lt2>
        <a:accent1>
          <a:srgbClr val="FFFF66"/>
        </a:accent1>
        <a:accent2>
          <a:srgbClr val="33CCFF"/>
        </a:accent2>
        <a:accent3>
          <a:srgbClr val="FFCAE2"/>
        </a:accent3>
        <a:accent4>
          <a:srgbClr val="2A2A2A"/>
        </a:accent4>
        <a:accent5>
          <a:srgbClr val="FFFFB8"/>
        </a:accent5>
        <a:accent6>
          <a:srgbClr val="2DB9E7"/>
        </a:accent6>
        <a:hlink>
          <a:srgbClr val="6600FF"/>
        </a:hlink>
        <a:folHlink>
          <a:srgbClr val="CC0066"/>
        </a:folHlink>
      </a:clrScheme>
      <a:clrMap bg1="lt1" tx1="dk1" bg2="lt2" tx2="dk2" accent1="accent1" accent2="accent2" accent3="accent3" accent4="accent4" accent5="accent5" accent6="accent6" hlink="hlink" folHlink="folHlink"/>
    </a:extraClrScheme>
    <a:extraClrScheme>
      <a:clrScheme name="万里长城 6">
        <a:dk1>
          <a:srgbClr val="000000"/>
        </a:dk1>
        <a:lt1>
          <a:srgbClr val="FFFFCC"/>
        </a:lt1>
        <a:dk2>
          <a:srgbClr val="6756A6"/>
        </a:dk2>
        <a:lt2>
          <a:srgbClr val="969696"/>
        </a:lt2>
        <a:accent1>
          <a:srgbClr val="99CCFF"/>
        </a:accent1>
        <a:accent2>
          <a:srgbClr val="008000"/>
        </a:accent2>
        <a:accent3>
          <a:srgbClr val="FFFFE2"/>
        </a:accent3>
        <a:accent4>
          <a:srgbClr val="000000"/>
        </a:accent4>
        <a:accent5>
          <a:srgbClr val="CAE2FF"/>
        </a:accent5>
        <a:accent6>
          <a:srgbClr val="007300"/>
        </a:accent6>
        <a:hlink>
          <a:srgbClr val="990033"/>
        </a:hlink>
        <a:folHlink>
          <a:srgbClr val="9900CC"/>
        </a:folHlink>
      </a:clrScheme>
      <a:clrMap bg1="lt1" tx1="dk1" bg2="lt2" tx2="dk2" accent1="accent1" accent2="accent2" accent3="accent3" accent4="accent4" accent5="accent5" accent6="accent6" hlink="hlink" folHlink="folHlink"/>
    </a:extraClrScheme>
    <a:extraClrScheme>
      <a:clrScheme name="万里长城 7">
        <a:dk1>
          <a:srgbClr val="CC3300"/>
        </a:dk1>
        <a:lt1>
          <a:srgbClr val="99CCFF"/>
        </a:lt1>
        <a:dk2>
          <a:srgbClr val="003399"/>
        </a:dk2>
        <a:lt2>
          <a:srgbClr val="969696"/>
        </a:lt2>
        <a:accent1>
          <a:srgbClr val="CED7FE"/>
        </a:accent1>
        <a:accent2>
          <a:srgbClr val="FFFFFF"/>
        </a:accent2>
        <a:accent3>
          <a:srgbClr val="CAE2FF"/>
        </a:accent3>
        <a:accent4>
          <a:srgbClr val="AE2A00"/>
        </a:accent4>
        <a:accent5>
          <a:srgbClr val="E3E8FE"/>
        </a:accent5>
        <a:accent6>
          <a:srgbClr val="E7E7E7"/>
        </a:accent6>
        <a:hlink>
          <a:srgbClr val="006600"/>
        </a:hlink>
        <a:folHlink>
          <a:srgbClr val="777777"/>
        </a:folHlink>
      </a:clrScheme>
      <a:clrMap bg1="lt1" tx1="dk1" bg2="lt2" tx2="dk2" accent1="accent1" accent2="accent2" accent3="accent3" accent4="accent4" accent5="accent5" accent6="accent6" hlink="hlink" folHlink="folHlink"/>
    </a:extraClrScheme>
    <a:extraClrScheme>
      <a:clrScheme name="万里长城 8">
        <a:dk1>
          <a:srgbClr val="006600"/>
        </a:dk1>
        <a:lt1>
          <a:srgbClr val="FFCC99"/>
        </a:lt1>
        <a:dk2>
          <a:srgbClr val="000000"/>
        </a:dk2>
        <a:lt2>
          <a:srgbClr val="B2B2B2"/>
        </a:lt2>
        <a:accent1>
          <a:srgbClr val="FFFFFF"/>
        </a:accent1>
        <a:accent2>
          <a:srgbClr val="FFFF66"/>
        </a:accent2>
        <a:accent3>
          <a:srgbClr val="FFE2CA"/>
        </a:accent3>
        <a:accent4>
          <a:srgbClr val="005600"/>
        </a:accent4>
        <a:accent5>
          <a:srgbClr val="FFFFFF"/>
        </a:accent5>
        <a:accent6>
          <a:srgbClr val="E7E75C"/>
        </a:accent6>
        <a:hlink>
          <a:srgbClr val="5B5B89"/>
        </a:hlink>
        <a:folHlink>
          <a:srgbClr val="33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DRC</Template>
  <TotalTime>0</TotalTime>
  <Words>3236</Words>
  <Application>Microsoft Office PowerPoint</Application>
  <PresentationFormat>Breitbild</PresentationFormat>
  <Paragraphs>404</Paragraphs>
  <Slides>28</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28</vt:i4>
      </vt:variant>
    </vt:vector>
  </HeadingPairs>
  <TitlesOfParts>
    <vt:vector size="38" baseType="lpstr">
      <vt:lpstr>等线</vt:lpstr>
      <vt:lpstr>黑体</vt:lpstr>
      <vt:lpstr>Arial</vt:lpstr>
      <vt:lpstr>Calibri</vt:lpstr>
      <vt:lpstr>Cambria Math</vt:lpstr>
      <vt:lpstr>Heiti SC Light</vt:lpstr>
      <vt:lpstr>Lucida Grande</vt:lpstr>
      <vt:lpstr>Times New Roman</vt:lpstr>
      <vt:lpstr>Wingdings</vt:lpstr>
      <vt:lpstr>万里长城</vt:lpstr>
      <vt:lpstr> Evolution of China’s Industrial Spatial Layout (1987 – 2017)                     -- Based on Regional Input-Output Tables</vt:lpstr>
      <vt:lpstr>Contents</vt:lpstr>
      <vt:lpstr>Background</vt:lpstr>
      <vt:lpstr>Background</vt:lpstr>
      <vt:lpstr>Model and Data</vt:lpstr>
      <vt:lpstr>Model and Data</vt:lpstr>
      <vt:lpstr>Shift of China’s Economic Gravity Centers</vt:lpstr>
      <vt:lpstr>Shift of China’s Economic Gravity Centers</vt:lpstr>
      <vt:lpstr>Shift of China's three industries gravity centers</vt:lpstr>
      <vt:lpstr>Shift of China's three industries gravity centers</vt:lpstr>
      <vt:lpstr>Shift of China's three industries gravity centers </vt:lpstr>
      <vt:lpstr>Shift of China's three industries gravity centers</vt:lpstr>
      <vt:lpstr>Shift of China's secondary industry gravity centers</vt:lpstr>
      <vt:lpstr>Shift of China's secondary industry gravity centers</vt:lpstr>
      <vt:lpstr>Shift of China's secondary industry gravity centers</vt:lpstr>
      <vt:lpstr>Shift of China's secondary industry gravity centers</vt:lpstr>
      <vt:lpstr>Shift of China's secondary industry gravity centers</vt:lpstr>
      <vt:lpstr>Shift of China's secondary industry gravity centers</vt:lpstr>
      <vt:lpstr>Shift of China's secondary industry gravity centers shift</vt:lpstr>
      <vt:lpstr>Shift of China's secondary industry gravity centers</vt:lpstr>
      <vt:lpstr>Shift of China's secondary industry gravity centers</vt:lpstr>
      <vt:lpstr>Shift of China's secondary industry gravity centers</vt:lpstr>
      <vt:lpstr>Shift of China's secondary industry gravity centers</vt:lpstr>
      <vt:lpstr>Shift of China's secondary industry gravity centers</vt:lpstr>
      <vt:lpstr>Shift of China's secondary industry gravity centers</vt:lpstr>
      <vt:lpstr>Shift of China's secondary industry gravity centers</vt:lpstr>
      <vt:lpstr>Shift of China's secondary industry gravity centers</vt:lpstr>
      <vt:lpstr>Thanks！</vt:lpstr>
    </vt:vector>
  </TitlesOfParts>
  <Company>DRC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Inforum</dc:title>
  <dc:creator>Huang Yi</dc:creator>
  <cp:lastModifiedBy>Frederik Parton</cp:lastModifiedBy>
  <cp:revision>993</cp:revision>
  <cp:lastPrinted>2018-06-18T04:43:38Z</cp:lastPrinted>
  <dcterms:created xsi:type="dcterms:W3CDTF">1998-10-16T07:51:58Z</dcterms:created>
  <dcterms:modified xsi:type="dcterms:W3CDTF">2021-10-11T11:01:22Z</dcterms:modified>
</cp:coreProperties>
</file>