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59" r:id="rId1"/>
    <p:sldMasterId id="2147484087" r:id="rId2"/>
    <p:sldMasterId id="2147484099" r:id="rId3"/>
    <p:sldMasterId id="2147484101" r:id="rId4"/>
  </p:sldMasterIdLst>
  <p:notesMasterIdLst>
    <p:notesMasterId r:id="rId26"/>
  </p:notesMasterIdLst>
  <p:handoutMasterIdLst>
    <p:handoutMasterId r:id="rId27"/>
  </p:handoutMasterIdLst>
  <p:sldIdLst>
    <p:sldId id="857" r:id="rId5"/>
    <p:sldId id="921" r:id="rId6"/>
    <p:sldId id="918" r:id="rId7"/>
    <p:sldId id="922" r:id="rId8"/>
    <p:sldId id="923" r:id="rId9"/>
    <p:sldId id="924" r:id="rId10"/>
    <p:sldId id="927" r:id="rId11"/>
    <p:sldId id="925" r:id="rId12"/>
    <p:sldId id="911" r:id="rId13"/>
    <p:sldId id="917" r:id="rId14"/>
    <p:sldId id="912" r:id="rId15"/>
    <p:sldId id="881" r:id="rId16"/>
    <p:sldId id="909" r:id="rId17"/>
    <p:sldId id="910" r:id="rId18"/>
    <p:sldId id="916" r:id="rId19"/>
    <p:sldId id="913" r:id="rId20"/>
    <p:sldId id="914" r:id="rId21"/>
    <p:sldId id="920" r:id="rId22"/>
    <p:sldId id="928" r:id="rId23"/>
    <p:sldId id="865" r:id="rId24"/>
    <p:sldId id="853" r:id="rId25"/>
  </p:sldIdLst>
  <p:sldSz cx="9144000" cy="6858000" type="screen4x3"/>
  <p:notesSz cx="6648450" cy="97742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09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W" initials="G" lastIdx="1" clrIdx="0">
    <p:extLst/>
  </p:cmAuthor>
  <p:cmAuthor id="2" name="GWS mbH" initials="GWS" lastIdx="3" clrIdx="1"/>
  <p:cmAuthor id="3" name="IP" initials="IP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0D9A90"/>
    <a:srgbClr val="FF6600"/>
    <a:srgbClr val="FF9900"/>
    <a:srgbClr val="FF9999"/>
    <a:srgbClr val="FFCCCC"/>
    <a:srgbClr val="3333CC"/>
    <a:srgbClr val="99CC00"/>
    <a:srgbClr val="00B05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65025" autoAdjust="0"/>
  </p:normalViewPr>
  <p:slideViewPr>
    <p:cSldViewPr>
      <p:cViewPr varScale="1">
        <p:scale>
          <a:sx n="116" d="100"/>
          <a:sy n="116" d="100"/>
        </p:scale>
        <p:origin x="12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6106"/>
    </p:cViewPr>
  </p:sorterViewPr>
  <p:notesViewPr>
    <p:cSldViewPr>
      <p:cViewPr varScale="1">
        <p:scale>
          <a:sx n="76" d="100"/>
          <a:sy n="76" d="100"/>
        </p:scale>
        <p:origin x="2214" y="114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84825" cy="45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t" anchorCtr="0" compatLnSpc="1">
            <a:prstTxWarp prst="textNoShape">
              <a:avLst/>
            </a:prstTxWarp>
          </a:bodyPr>
          <a:lstStyle>
            <a:lvl1pPr defTabSz="9223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9838" y="1"/>
            <a:ext cx="2884825" cy="45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t" anchorCtr="0" compatLnSpc="1">
            <a:prstTxWarp prst="textNoShape">
              <a:avLst/>
            </a:prstTxWarp>
          </a:bodyPr>
          <a:lstStyle>
            <a:lvl1pPr algn="r" defTabSz="9223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22495"/>
            <a:ext cx="2884825" cy="45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b" anchorCtr="0" compatLnSpc="1">
            <a:prstTxWarp prst="textNoShape">
              <a:avLst/>
            </a:prstTxWarp>
          </a:bodyPr>
          <a:lstStyle>
            <a:lvl1pPr defTabSz="9223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9838" y="9322495"/>
            <a:ext cx="2884825" cy="45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b" anchorCtr="0" compatLnSpc="1">
            <a:prstTxWarp prst="textNoShape">
              <a:avLst/>
            </a:prstTxWarp>
          </a:bodyPr>
          <a:lstStyle>
            <a:lvl1pPr algn="r" defTabSz="922313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E13EA09-7925-4F4E-9DAF-85058AA8852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67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720" cy="49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t" anchorCtr="0" compatLnSpc="1">
            <a:prstTxWarp prst="textNoShape">
              <a:avLst/>
            </a:prstTxWarp>
          </a:bodyPr>
          <a:lstStyle>
            <a:lvl1pPr defTabSz="9223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6731" y="0"/>
            <a:ext cx="2881720" cy="49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t" anchorCtr="0" compatLnSpc="1">
            <a:prstTxWarp prst="textNoShape">
              <a:avLst/>
            </a:prstTxWarp>
          </a:bodyPr>
          <a:lstStyle>
            <a:lvl1pPr algn="r" defTabSz="9223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2650" y="731838"/>
            <a:ext cx="4884738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011" y="4644053"/>
            <a:ext cx="4878428" cy="440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8"/>
            <a:ext cx="2881720" cy="49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b" anchorCtr="0" compatLnSpc="1">
            <a:prstTxWarp prst="textNoShape">
              <a:avLst/>
            </a:prstTxWarp>
          </a:bodyPr>
          <a:lstStyle>
            <a:lvl1pPr defTabSz="9223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6731" y="9283418"/>
            <a:ext cx="2881720" cy="49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64" tIns="46133" rIns="92264" bIns="46133" numCol="1" anchor="b" anchorCtr="0" compatLnSpc="1">
            <a:prstTxWarp prst="textNoShape">
              <a:avLst/>
            </a:prstTxWarp>
          </a:bodyPr>
          <a:lstStyle>
            <a:lvl1pPr algn="r" defTabSz="922313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AA6CA16D-C384-42D1-A7C5-DB8EC067DBE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5451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00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412775"/>
            <a:ext cx="8280400" cy="3816449"/>
          </a:xfrm>
        </p:spPr>
        <p:txBody>
          <a:bodyPr/>
          <a:lstStyle>
            <a:lvl1pPr marL="457200" indent="-457200">
              <a:buFont typeface="+mj-lt"/>
              <a:buAutoNum type="arabicPeriod"/>
              <a:defRPr b="1"/>
            </a:lvl1pPr>
            <a:lvl2pPr marL="914400" indent="-457200">
              <a:buFont typeface="+mj-lt"/>
              <a:buAutoNum type="alphaL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de-DE" dirty="0" smtClean="0"/>
              <a:t>Überschrift</a:t>
            </a:r>
          </a:p>
          <a:p>
            <a:pPr lvl="1"/>
            <a:r>
              <a:rPr lang="de-DE" dirty="0" smtClean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1415176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WiSo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 l="2000" t="25000" r="-83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2622552"/>
            <a:ext cx="5554960" cy="4514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dirty="0"/>
            </a:lvl1pPr>
          </a:lstStyle>
          <a:p>
            <a:pPr lvl="0"/>
            <a:r>
              <a:rPr lang="de-DE" sz="2800" dirty="0" smtClean="0"/>
              <a:t>Titel der Präsentation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 hasCustomPrompt="1"/>
          </p:nvPr>
        </p:nvSpPr>
        <p:spPr>
          <a:xfrm>
            <a:off x="457200" y="3261361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Untertitel (optional)</a:t>
            </a:r>
          </a:p>
        </p:txBody>
      </p:sp>
      <p:sp>
        <p:nvSpPr>
          <p:cNvPr id="8" name="Textplatzhalter 2"/>
          <p:cNvSpPr>
            <a:spLocks noGrp="1"/>
          </p:cNvSpPr>
          <p:nvPr>
            <p:ph idx="10" hasCustomPrompt="1"/>
          </p:nvPr>
        </p:nvSpPr>
        <p:spPr>
          <a:xfrm>
            <a:off x="457200" y="4203303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Autor(en)</a:t>
            </a:r>
          </a:p>
        </p:txBody>
      </p:sp>
      <p:sp>
        <p:nvSpPr>
          <p:cNvPr id="3" name="Rechtwinkliges Dreieck 2"/>
          <p:cNvSpPr/>
          <p:nvPr userDrawn="1"/>
        </p:nvSpPr>
        <p:spPr>
          <a:xfrm flipH="1">
            <a:off x="7130917" y="4377983"/>
            <a:ext cx="1872208" cy="124061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24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EuK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2622552"/>
            <a:ext cx="5554960" cy="4514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dirty="0"/>
            </a:lvl1pPr>
          </a:lstStyle>
          <a:p>
            <a:pPr lvl="0"/>
            <a:r>
              <a:rPr lang="de-DE" sz="2800" dirty="0" smtClean="0"/>
              <a:t>Titel der Präsentation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idx="1" hasCustomPrompt="1"/>
          </p:nvPr>
        </p:nvSpPr>
        <p:spPr>
          <a:xfrm>
            <a:off x="457200" y="3261361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Untertitel (optional)</a:t>
            </a:r>
          </a:p>
        </p:txBody>
      </p:sp>
      <p:sp>
        <p:nvSpPr>
          <p:cNvPr id="9" name="Textplatzhalter 2"/>
          <p:cNvSpPr>
            <a:spLocks noGrp="1"/>
          </p:cNvSpPr>
          <p:nvPr>
            <p:ph idx="10" hasCustomPrompt="1"/>
          </p:nvPr>
        </p:nvSpPr>
        <p:spPr>
          <a:xfrm>
            <a:off x="457200" y="4203303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Autor(en)</a:t>
            </a:r>
          </a:p>
        </p:txBody>
      </p:sp>
    </p:spTree>
    <p:extLst>
      <p:ext uri="{BB962C8B-B14F-4D97-AF65-F5344CB8AC3E}">
        <p14:creationId xmlns:p14="http://schemas.microsoft.com/office/powerpoint/2010/main" val="1313425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963" y="152400"/>
            <a:ext cx="2936875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cap="all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Thema einfügen</a:t>
            </a:r>
            <a:endParaRPr lang="de-DE" dirty="0"/>
          </a:p>
        </p:txBody>
      </p:sp>
      <p:sp>
        <p:nvSpPr>
          <p:cNvPr id="7" name="Bildplatzhalter 2"/>
          <p:cNvSpPr>
            <a:spLocks noGrp="1"/>
          </p:cNvSpPr>
          <p:nvPr>
            <p:ph type="pic" sz="quarter" idx="11"/>
          </p:nvPr>
        </p:nvSpPr>
        <p:spPr>
          <a:xfrm>
            <a:off x="585788" y="1910398"/>
            <a:ext cx="2940050" cy="137223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2"/>
          </p:nvPr>
        </p:nvSpPr>
        <p:spPr>
          <a:xfrm>
            <a:off x="3746500" y="1910398"/>
            <a:ext cx="4829174" cy="1372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3"/>
          </p:nvPr>
        </p:nvSpPr>
        <p:spPr>
          <a:xfrm>
            <a:off x="585788" y="3574098"/>
            <a:ext cx="2940050" cy="137223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4"/>
          </p:nvPr>
        </p:nvSpPr>
        <p:spPr>
          <a:xfrm>
            <a:off x="3746500" y="3574098"/>
            <a:ext cx="4829174" cy="1372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9280" y="5225099"/>
            <a:ext cx="7986394" cy="972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10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6116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963" y="152400"/>
            <a:ext cx="2936875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cap="all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dirty="0" smtClean="0"/>
              <a:t>Thema einfügen</a:t>
            </a:r>
            <a:endParaRPr lang="de-DE" dirty="0"/>
          </a:p>
        </p:txBody>
      </p:sp>
      <p:sp>
        <p:nvSpPr>
          <p:cNvPr id="7" name="Bildplatzhalter 2"/>
          <p:cNvSpPr>
            <a:spLocks noGrp="1"/>
          </p:cNvSpPr>
          <p:nvPr>
            <p:ph type="pic" sz="quarter" idx="11"/>
          </p:nvPr>
        </p:nvSpPr>
        <p:spPr>
          <a:xfrm>
            <a:off x="585788" y="1910398"/>
            <a:ext cx="2940050" cy="137223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2"/>
          </p:nvPr>
        </p:nvSpPr>
        <p:spPr>
          <a:xfrm>
            <a:off x="3746500" y="1910398"/>
            <a:ext cx="4829174" cy="1372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3"/>
          </p:nvPr>
        </p:nvSpPr>
        <p:spPr>
          <a:xfrm>
            <a:off x="585788" y="3574098"/>
            <a:ext cx="2940050" cy="137223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4"/>
          </p:nvPr>
        </p:nvSpPr>
        <p:spPr>
          <a:xfrm>
            <a:off x="3746500" y="3574098"/>
            <a:ext cx="4829174" cy="1372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9280" y="5225099"/>
            <a:ext cx="7986394" cy="972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10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6116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WiSo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 l="2000" t="25000" r="-83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2622552"/>
            <a:ext cx="5554960" cy="4514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dirty="0"/>
            </a:lvl1pPr>
          </a:lstStyle>
          <a:p>
            <a:pPr lvl="0"/>
            <a:r>
              <a:rPr lang="de-DE" sz="2800" dirty="0" smtClean="0"/>
              <a:t>Titel der Präsentation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 hasCustomPrompt="1"/>
          </p:nvPr>
        </p:nvSpPr>
        <p:spPr>
          <a:xfrm>
            <a:off x="457200" y="3261361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Untertitel (optional)</a:t>
            </a:r>
          </a:p>
        </p:txBody>
      </p:sp>
      <p:sp>
        <p:nvSpPr>
          <p:cNvPr id="8" name="Textplatzhalter 2"/>
          <p:cNvSpPr>
            <a:spLocks noGrp="1"/>
          </p:cNvSpPr>
          <p:nvPr>
            <p:ph idx="10" hasCustomPrompt="1"/>
          </p:nvPr>
        </p:nvSpPr>
        <p:spPr>
          <a:xfrm>
            <a:off x="457200" y="4203303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Autor(en)</a:t>
            </a:r>
          </a:p>
        </p:txBody>
      </p:sp>
      <p:sp>
        <p:nvSpPr>
          <p:cNvPr id="3" name="Rechtwinkliges Dreieck 2"/>
          <p:cNvSpPr/>
          <p:nvPr userDrawn="1"/>
        </p:nvSpPr>
        <p:spPr>
          <a:xfrm flipH="1">
            <a:off x="7130917" y="4377983"/>
            <a:ext cx="1872208" cy="1240610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24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platzhalter 13"/>
          <p:cNvSpPr>
            <a:spLocks noGrp="1"/>
          </p:cNvSpPr>
          <p:nvPr>
            <p:ph type="title"/>
          </p:nvPr>
        </p:nvSpPr>
        <p:spPr>
          <a:xfrm>
            <a:off x="457200" y="1910398"/>
            <a:ext cx="8229600" cy="89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0"/>
          </p:nvPr>
        </p:nvSpPr>
        <p:spPr>
          <a:xfrm>
            <a:off x="457200" y="3413760"/>
            <a:ext cx="8229600" cy="157543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0472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544" y="692696"/>
            <a:ext cx="8280920" cy="561662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 einfügen</a:t>
            </a:r>
          </a:p>
          <a:p>
            <a:pPr lvl="1"/>
            <a:r>
              <a:rPr lang="de-DE" dirty="0" smtClean="0"/>
              <a:t>Unterpunkt 2</a:t>
            </a:r>
          </a:p>
          <a:p>
            <a:pPr lvl="2"/>
            <a:r>
              <a:rPr lang="de-DE" dirty="0" smtClean="0"/>
              <a:t>Unterpunkt 3</a:t>
            </a:r>
          </a:p>
          <a:p>
            <a:pPr lvl="3"/>
            <a:r>
              <a:rPr lang="de-DE" dirty="0" smtClean="0"/>
              <a:t>Unterpunkt 4</a:t>
            </a:r>
          </a:p>
          <a:p>
            <a:pPr lvl="4"/>
            <a:r>
              <a:rPr lang="de-DE" dirty="0" smtClean="0"/>
              <a:t>Unterpunkt 5</a:t>
            </a:r>
            <a:endParaRPr lang="de-DE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68312" y="0"/>
            <a:ext cx="8280151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de-DE" dirty="0" smtClean="0"/>
            </a:lvl1pPr>
          </a:lstStyle>
          <a:p>
            <a:pPr lvl="0"/>
            <a:r>
              <a:rPr lang="de-DE" dirty="0" smtClean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347569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172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312" y="0"/>
            <a:ext cx="8280151" cy="62071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 hasCustomPrompt="1"/>
          </p:nvPr>
        </p:nvSpPr>
        <p:spPr>
          <a:xfrm>
            <a:off x="468312" y="692150"/>
            <a:ext cx="4027488" cy="5617170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 einfügen</a:t>
            </a:r>
          </a:p>
          <a:p>
            <a:pPr lvl="1"/>
            <a:r>
              <a:rPr lang="de-DE" dirty="0" smtClean="0"/>
              <a:t>Unterpunkt 2</a:t>
            </a:r>
          </a:p>
          <a:p>
            <a:pPr lvl="2"/>
            <a:r>
              <a:rPr lang="de-DE" dirty="0" smtClean="0"/>
              <a:t>Unterpunkt 3</a:t>
            </a:r>
          </a:p>
          <a:p>
            <a:pPr lvl="3"/>
            <a:r>
              <a:rPr lang="de-DE" dirty="0" smtClean="0"/>
              <a:t>Unterpunkt 4</a:t>
            </a:r>
          </a:p>
          <a:p>
            <a:pPr lvl="4"/>
            <a:r>
              <a:rPr lang="de-DE" dirty="0" smtClean="0"/>
              <a:t>Unterpunkt 5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199" y="692150"/>
            <a:ext cx="4100263" cy="56171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 einfügen</a:t>
            </a:r>
          </a:p>
          <a:p>
            <a:pPr lvl="1"/>
            <a:r>
              <a:rPr lang="de-DE" dirty="0" smtClean="0"/>
              <a:t>Unterpunkt 2</a:t>
            </a:r>
          </a:p>
          <a:p>
            <a:pPr lvl="2"/>
            <a:r>
              <a:rPr lang="de-DE" dirty="0" smtClean="0"/>
              <a:t>Unterpunkt 3</a:t>
            </a:r>
          </a:p>
          <a:p>
            <a:pPr lvl="3"/>
            <a:r>
              <a:rPr lang="de-DE" dirty="0" smtClean="0"/>
              <a:t>Unterpunkt 4</a:t>
            </a:r>
          </a:p>
          <a:p>
            <a:pPr lvl="4"/>
            <a:r>
              <a:rPr lang="de-DE" dirty="0" smtClean="0"/>
              <a:t>Unterpunkt 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681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0"/>
            <a:ext cx="8280151" cy="62071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8312" y="692150"/>
            <a:ext cx="4027488" cy="561717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Unterpunkt 2</a:t>
            </a:r>
          </a:p>
          <a:p>
            <a:pPr lvl="2"/>
            <a:r>
              <a:rPr lang="de-DE" dirty="0" smtClean="0"/>
              <a:t>Unterpunkt 3</a:t>
            </a:r>
          </a:p>
          <a:p>
            <a:pPr lvl="3"/>
            <a:r>
              <a:rPr lang="de-DE" dirty="0" smtClean="0"/>
              <a:t>Unterpunkt 4</a:t>
            </a:r>
          </a:p>
          <a:p>
            <a:pPr lvl="4"/>
            <a:r>
              <a:rPr lang="de-DE" dirty="0" smtClean="0"/>
              <a:t>Unterpunkt 5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199" y="692150"/>
            <a:ext cx="4100263" cy="5617170"/>
          </a:xfrm>
        </p:spPr>
        <p:txBody>
          <a:bodyPr/>
          <a:lstStyle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Unterpunkt 2</a:t>
            </a:r>
          </a:p>
          <a:p>
            <a:pPr lvl="2"/>
            <a:r>
              <a:rPr lang="de-DE" dirty="0" smtClean="0"/>
              <a:t>Unterpunkt 3</a:t>
            </a:r>
          </a:p>
          <a:p>
            <a:pPr lvl="3"/>
            <a:r>
              <a:rPr lang="de-DE" dirty="0" smtClean="0"/>
              <a:t>Unterpunkt 4</a:t>
            </a:r>
          </a:p>
          <a:p>
            <a:pPr lvl="4"/>
            <a:r>
              <a:rPr lang="de-DE" dirty="0" smtClean="0"/>
              <a:t>Unterpunkt 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831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Text/Grafik 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468313" y="760237"/>
            <a:ext cx="4031679" cy="2668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3"/>
          <p:cNvSpPr>
            <a:spLocks noGrp="1"/>
          </p:cNvSpPr>
          <p:nvPr>
            <p:ph sz="quarter" idx="11" hasCustomPrompt="1"/>
          </p:nvPr>
        </p:nvSpPr>
        <p:spPr>
          <a:xfrm>
            <a:off x="4716016" y="760238"/>
            <a:ext cx="4032697" cy="2668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3"/>
          <p:cNvSpPr>
            <a:spLocks noGrp="1"/>
          </p:cNvSpPr>
          <p:nvPr>
            <p:ph sz="quarter" idx="12" hasCustomPrompt="1"/>
          </p:nvPr>
        </p:nvSpPr>
        <p:spPr>
          <a:xfrm>
            <a:off x="468312" y="3568524"/>
            <a:ext cx="4031679" cy="2668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 eingeben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quarter" idx="13" hasCustomPrompt="1"/>
          </p:nvPr>
        </p:nvSpPr>
        <p:spPr>
          <a:xfrm>
            <a:off x="4716016" y="3568524"/>
            <a:ext cx="4031679" cy="2668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 eingeben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1275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WS Bild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2622552"/>
            <a:ext cx="5554960" cy="4514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dirty="0"/>
            </a:lvl1pPr>
          </a:lstStyle>
          <a:p>
            <a:pPr lvl="0"/>
            <a:r>
              <a:rPr lang="de-DE" sz="2800" dirty="0" smtClean="0"/>
              <a:t>Titel der Präsentation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 hasCustomPrompt="1"/>
          </p:nvPr>
        </p:nvSpPr>
        <p:spPr>
          <a:xfrm>
            <a:off x="457200" y="3261361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Untertitel (optional)</a:t>
            </a:r>
          </a:p>
        </p:txBody>
      </p:sp>
      <p:sp>
        <p:nvSpPr>
          <p:cNvPr id="9" name="Textplatzhalter 2"/>
          <p:cNvSpPr>
            <a:spLocks noGrp="1"/>
          </p:cNvSpPr>
          <p:nvPr>
            <p:ph idx="10" hasCustomPrompt="1"/>
          </p:nvPr>
        </p:nvSpPr>
        <p:spPr>
          <a:xfrm>
            <a:off x="457200" y="4203303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Autor(en)</a:t>
            </a:r>
          </a:p>
        </p:txBody>
      </p:sp>
    </p:spTree>
    <p:extLst>
      <p:ext uri="{BB962C8B-B14F-4D97-AF65-F5344CB8AC3E}">
        <p14:creationId xmlns:p14="http://schemas.microsoft.com/office/powerpoint/2010/main" val="105695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loReS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2622552"/>
            <a:ext cx="5554960" cy="4514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dirty="0"/>
            </a:lvl1pPr>
          </a:lstStyle>
          <a:p>
            <a:pPr lvl="0"/>
            <a:r>
              <a:rPr lang="de-DE" sz="2800" dirty="0" smtClean="0"/>
              <a:t>Titel der Präsentation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idx="1" hasCustomPrompt="1"/>
          </p:nvPr>
        </p:nvSpPr>
        <p:spPr>
          <a:xfrm>
            <a:off x="457200" y="3261361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Untertitel (optional)</a:t>
            </a:r>
          </a:p>
        </p:txBody>
      </p:sp>
      <p:sp>
        <p:nvSpPr>
          <p:cNvPr id="9" name="Textplatzhalter 2"/>
          <p:cNvSpPr>
            <a:spLocks noGrp="1"/>
          </p:cNvSpPr>
          <p:nvPr>
            <p:ph idx="10" hasCustomPrompt="1"/>
          </p:nvPr>
        </p:nvSpPr>
        <p:spPr>
          <a:xfrm>
            <a:off x="457200" y="4203303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Autor(en)</a:t>
            </a:r>
          </a:p>
        </p:txBody>
      </p:sp>
    </p:spTree>
    <p:extLst>
      <p:ext uri="{BB962C8B-B14F-4D97-AF65-F5344CB8AC3E}">
        <p14:creationId xmlns:p14="http://schemas.microsoft.com/office/powerpoint/2010/main" val="2288144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iSo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57200" y="2622552"/>
            <a:ext cx="5554960" cy="4514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de-DE" dirty="0"/>
            </a:lvl1pPr>
          </a:lstStyle>
          <a:p>
            <a:pPr lvl="0"/>
            <a:r>
              <a:rPr lang="de-DE" sz="2800" dirty="0" smtClean="0"/>
              <a:t>Titel der Präsentation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 hasCustomPrompt="1"/>
          </p:nvPr>
        </p:nvSpPr>
        <p:spPr>
          <a:xfrm>
            <a:off x="457200" y="3261361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Untertitel (optional)</a:t>
            </a:r>
          </a:p>
        </p:txBody>
      </p:sp>
      <p:sp>
        <p:nvSpPr>
          <p:cNvPr id="8" name="Textplatzhalter 2"/>
          <p:cNvSpPr>
            <a:spLocks noGrp="1"/>
          </p:cNvSpPr>
          <p:nvPr>
            <p:ph idx="10" hasCustomPrompt="1"/>
          </p:nvPr>
        </p:nvSpPr>
        <p:spPr>
          <a:xfrm>
            <a:off x="457200" y="4203303"/>
            <a:ext cx="8229600" cy="743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Bef>
                <a:spcPts val="400"/>
              </a:spcBef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Autor(en)</a:t>
            </a:r>
          </a:p>
        </p:txBody>
      </p:sp>
    </p:spTree>
    <p:extLst>
      <p:ext uri="{BB962C8B-B14F-4D97-AF65-F5344CB8AC3E}">
        <p14:creationId xmlns:p14="http://schemas.microsoft.com/office/powerpoint/2010/main" val="2009955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804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692150"/>
            <a:ext cx="8280400" cy="561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Hier klicken, um Master-Textformat zu bearbeiten.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  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468313" y="6381750"/>
            <a:ext cx="828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solidFill>
                <a:schemeClr val="tx2"/>
              </a:solidFill>
            </a:endParaRP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468313" y="620713"/>
            <a:ext cx="828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solidFill>
                <a:schemeClr val="tx2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468313" y="685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solidFill>
                <a:schemeClr val="tx2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 userDrawn="1"/>
        </p:nvSpPr>
        <p:spPr bwMode="auto">
          <a:xfrm>
            <a:off x="395288" y="6381750"/>
            <a:ext cx="15938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90000" bIns="900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200" dirty="0">
                <a:solidFill>
                  <a:schemeClr val="accent1"/>
                </a:solidFill>
                <a:latin typeface="Calibri" pitchFamily="34" charset="0"/>
                <a:sym typeface="Symbol" pitchFamily="18" charset="2"/>
              </a:rPr>
              <a:t> </a:t>
            </a:r>
            <a:r>
              <a:rPr lang="en-US" sz="1200" dirty="0" smtClean="0">
                <a:solidFill>
                  <a:schemeClr val="accent1"/>
                </a:solidFill>
                <a:latin typeface="Calibri" pitchFamily="34" charset="0"/>
              </a:rPr>
              <a:t>2017 GWS </a:t>
            </a:r>
            <a:r>
              <a:rPr lang="en-US" sz="1200" dirty="0" err="1" smtClean="0">
                <a:solidFill>
                  <a:schemeClr val="accent1"/>
                </a:solidFill>
                <a:latin typeface="Calibri" pitchFamily="34" charset="0"/>
              </a:rPr>
              <a:t>mbH</a:t>
            </a:r>
            <a:endParaRPr lang="de-DE" sz="12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 userDrawn="1"/>
        </p:nvSpPr>
        <p:spPr bwMode="auto">
          <a:xfrm>
            <a:off x="6818314" y="6380307"/>
            <a:ext cx="1930400" cy="36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90000" bIns="900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200" dirty="0" err="1" smtClean="0">
                <a:solidFill>
                  <a:schemeClr val="accent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Osnabrück</a:t>
            </a:r>
            <a:r>
              <a:rPr lang="en-US" sz="1200" dirty="0" smtClean="0">
                <a:solidFill>
                  <a:schemeClr val="accent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sz="1200" baseline="0" dirty="0" smtClean="0">
                <a:solidFill>
                  <a:schemeClr val="accent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März</a:t>
            </a:r>
            <a:r>
              <a:rPr lang="en-US" sz="1200" dirty="0" smtClean="0">
                <a:solidFill>
                  <a:schemeClr val="accent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2017</a:t>
            </a:r>
            <a:endParaRPr lang="de-DE" sz="1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4" r:id="rId2"/>
    <p:sldLayoutId id="2147484083" r:id="rId3"/>
    <p:sldLayoutId id="2147484082" r:id="rId4"/>
    <p:sldLayoutId id="2147484085" r:id="rId5"/>
    <p:sldLayoutId id="214748410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marL="342900" indent="-3429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marL="342900" indent="-3429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</a:defRPr>
      </a:lvl2pPr>
      <a:lvl3pPr marL="342900" indent="-3429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</a:defRPr>
      </a:lvl3pPr>
      <a:lvl4pPr marL="342900" indent="-3429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</a:defRPr>
      </a:lvl4pPr>
      <a:lvl5pPr marL="342900" indent="-3429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495300" indent="-495300" algn="l" rtl="0" eaLnBrk="1" fontAlgn="base" hangingPunct="1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►"/>
        <a:defRPr sz="240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876300" indent="-4191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ð"/>
        <a:defRPr sz="2200">
          <a:solidFill>
            <a:schemeClr val="tx2"/>
          </a:solidFill>
          <a:latin typeface="Calibri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2"/>
          </a:solidFill>
          <a:latin typeface="Calibri" pitchFamily="34" charset="0"/>
        </a:defRPr>
      </a:lvl3pPr>
      <a:lvl4pPr marL="1638300" indent="-2667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2"/>
          </a:solidFill>
          <a:latin typeface="Calibri" pitchFamily="34" charset="0"/>
        </a:defRPr>
      </a:lvl4pPr>
      <a:lvl5pPr marL="2095500" indent="-2667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5pPr>
      <a:lvl6pPr marL="2552700" indent="-2667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3009900" indent="-2667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67100" indent="-2667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924300" indent="-2667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2656"/>
            <a:ext cx="2215896" cy="591312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622552"/>
            <a:ext cx="6563072" cy="4514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>
          <a:xfrm>
            <a:off x="457200" y="3261361"/>
            <a:ext cx="8229600" cy="2039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498474" y="6388419"/>
            <a:ext cx="4195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de-DE" sz="900" b="1" kern="1400" cap="all" dirty="0" smtClean="0">
                <a:solidFill>
                  <a:schemeClr val="accent3"/>
                </a:solidFill>
                <a:latin typeface="Arial"/>
                <a:cs typeface="Arial"/>
              </a:rPr>
              <a:t>www.gws-os.com / © GWS 2017 </a:t>
            </a:r>
          </a:p>
        </p:txBody>
      </p:sp>
    </p:spTree>
    <p:extLst>
      <p:ext uri="{BB962C8B-B14F-4D97-AF65-F5344CB8AC3E}">
        <p14:creationId xmlns:p14="http://schemas.microsoft.com/office/powerpoint/2010/main" val="223061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106" r:id="rId4"/>
    <p:sldLayoutId id="2147484091" r:id="rId5"/>
    <p:sldLayoutId id="214748410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ts val="400"/>
        </a:spcBef>
        <a:buFont typeface="Arial"/>
        <a:buNone/>
        <a:defRPr sz="1800" b="1" kern="1200">
          <a:solidFill>
            <a:schemeClr val="accent2">
              <a:lumMod val="75000"/>
            </a:schemeClr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 Verbindung 16"/>
          <p:cNvCxnSpPr/>
          <p:nvPr userDrawn="1"/>
        </p:nvCxnSpPr>
        <p:spPr>
          <a:xfrm>
            <a:off x="1336040" y="3108960"/>
            <a:ext cx="6471920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 userDrawn="1"/>
        </p:nvSpPr>
        <p:spPr>
          <a:xfrm>
            <a:off x="498474" y="6388419"/>
            <a:ext cx="4195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de-DE" sz="900" b="1" kern="1400" cap="all" dirty="0" smtClean="0">
                <a:solidFill>
                  <a:schemeClr val="accent3"/>
                </a:solidFill>
                <a:latin typeface="Arial"/>
                <a:cs typeface="Arial"/>
              </a:rPr>
              <a:t>www.gws-os.com / © GWS 2017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264160" y="1371600"/>
            <a:ext cx="8625840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el 1"/>
          <p:cNvSpPr txBox="1">
            <a:spLocks/>
          </p:cNvSpPr>
          <p:nvPr userDrawn="1"/>
        </p:nvSpPr>
        <p:spPr>
          <a:xfrm>
            <a:off x="589280" y="152400"/>
            <a:ext cx="7986395" cy="1219200"/>
          </a:xfrm>
          <a:prstGeom prst="rect">
            <a:avLst/>
          </a:prstGeom>
        </p:spPr>
        <p:txBody>
          <a:bodyPr anchor="ctr" anchorCtr="0">
            <a:scene3d>
              <a:camera prst="orthographicFront"/>
              <a:lightRig rig="threePt" dir="t"/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u="none" kern="1200" baseline="0">
                <a:solidFill>
                  <a:schemeClr val="accent2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dirty="0" smtClean="0"/>
              <a:t>Vielen Dank Für Ihre Aufmerksamkeit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8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1800" kern="1200" baseline="0">
          <a:solidFill>
            <a:srgbClr val="149E97"/>
          </a:solidFill>
          <a:latin typeface="Arial"/>
          <a:ea typeface="+mj-ea"/>
          <a:cs typeface="Arial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platzhalter 13"/>
          <p:cNvSpPr>
            <a:spLocks noGrp="1"/>
          </p:cNvSpPr>
          <p:nvPr>
            <p:ph type="title"/>
          </p:nvPr>
        </p:nvSpPr>
        <p:spPr>
          <a:xfrm>
            <a:off x="457200" y="1910398"/>
            <a:ext cx="8229600" cy="89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idx="1"/>
          </p:nvPr>
        </p:nvSpPr>
        <p:spPr>
          <a:xfrm>
            <a:off x="457200" y="3408681"/>
            <a:ext cx="8229600" cy="1590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1336040" y="3108960"/>
            <a:ext cx="6471920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 userDrawn="1"/>
        </p:nvSpPr>
        <p:spPr>
          <a:xfrm>
            <a:off x="498474" y="6388419"/>
            <a:ext cx="41954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de-DE" sz="900" b="1" kern="1400" cap="all" dirty="0" smtClean="0">
                <a:solidFill>
                  <a:schemeClr val="accent3"/>
                </a:solidFill>
                <a:latin typeface="Arial"/>
                <a:cs typeface="Arial"/>
              </a:rPr>
              <a:t>www.gws-os.com / © GWS 2017 </a:t>
            </a:r>
          </a:p>
        </p:txBody>
      </p:sp>
    </p:spTree>
    <p:extLst>
      <p:ext uri="{BB962C8B-B14F-4D97-AF65-F5344CB8AC3E}">
        <p14:creationId xmlns:p14="http://schemas.microsoft.com/office/powerpoint/2010/main" val="128529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1800" kern="1200" baseline="0">
          <a:solidFill>
            <a:schemeClr val="accent2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4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7571184" cy="1296144"/>
          </a:xfrm>
        </p:spPr>
        <p:txBody>
          <a:bodyPr/>
          <a:lstStyle/>
          <a:p>
            <a:r>
              <a:rPr lang="de-DE" sz="2000" dirty="0"/>
              <a:t>Harmonisierung </a:t>
            </a:r>
            <a:r>
              <a:rPr lang="de-DE" sz="2000" dirty="0" smtClean="0"/>
              <a:t>von gesamtwirtschaftlichen </a:t>
            </a:r>
            <a:r>
              <a:rPr lang="de-DE" sz="2000" dirty="0"/>
              <a:t>und </a:t>
            </a:r>
            <a:br>
              <a:rPr lang="de-DE" sz="2000" dirty="0"/>
            </a:br>
            <a:r>
              <a:rPr lang="de-DE" sz="2000" dirty="0"/>
              <a:t>regionalen </a:t>
            </a:r>
            <a:r>
              <a:rPr lang="de-DE" sz="2000" dirty="0" smtClean="0"/>
              <a:t>Input-Output-Modellen</a:t>
            </a:r>
            <a:br>
              <a:rPr lang="de-DE" sz="2000" dirty="0" smtClean="0"/>
            </a:br>
            <a:r>
              <a:rPr lang="de-DE" sz="2000" dirty="0" smtClean="0"/>
              <a:t>Erste Überlegungen </a:t>
            </a:r>
            <a:endParaRPr lang="de-DE" sz="2000" dirty="0"/>
          </a:p>
        </p:txBody>
      </p:sp>
      <p:sp>
        <p:nvSpPr>
          <p:cNvPr id="4" name="Inhaltsplatzhalter 3"/>
          <p:cNvSpPr>
            <a:spLocks noGrp="1"/>
          </p:cNvSpPr>
          <p:nvPr>
            <p:ph idx="10"/>
          </p:nvPr>
        </p:nvSpPr>
        <p:spPr>
          <a:xfrm>
            <a:off x="457200" y="3915271"/>
            <a:ext cx="8229600" cy="1457945"/>
          </a:xfrm>
        </p:spPr>
        <p:txBody>
          <a:bodyPr/>
          <a:lstStyle/>
          <a:p>
            <a:r>
              <a:rPr lang="de-DE" dirty="0" smtClean="0"/>
              <a:t>Tobias Kronenberg, Marc Ingo Wolter</a:t>
            </a:r>
          </a:p>
          <a:p>
            <a:endParaRPr lang="de-DE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04664"/>
            <a:ext cx="35941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Bisherige Modellierungsansätze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5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</a:rPr>
              <a:t>Entstehungsseitige</a:t>
            </a:r>
            <a:r>
              <a:rPr lang="de-DE" dirty="0" smtClean="0"/>
              <a:t> Ableitung regionaler Wirkungen </a:t>
            </a:r>
          </a:p>
          <a:p>
            <a:r>
              <a:rPr lang="de-DE" dirty="0" smtClean="0"/>
              <a:t>Regionale </a:t>
            </a:r>
            <a:r>
              <a:rPr lang="de-DE" dirty="0" err="1" smtClean="0">
                <a:solidFill>
                  <a:schemeClr val="accent2"/>
                </a:solidFill>
              </a:rPr>
              <a:t>Multiplikatormodelle</a:t>
            </a:r>
            <a:endParaRPr lang="de-DE" dirty="0" smtClean="0">
              <a:solidFill>
                <a:schemeClr val="accent2"/>
              </a:solidFill>
            </a:endParaRPr>
          </a:p>
          <a:p>
            <a:pPr lvl="1"/>
            <a:r>
              <a:rPr lang="de-DE" dirty="0" smtClean="0"/>
              <a:t>Zwar „individueller“</a:t>
            </a:r>
            <a:r>
              <a:rPr lang="de-DE" dirty="0" smtClean="0">
                <a:sym typeface="Wingdings" panose="05000000000000000000" pitchFamily="2" charset="2"/>
              </a:rPr>
              <a:t> Außenhandel instabil</a:t>
            </a:r>
          </a:p>
          <a:p>
            <a:r>
              <a:rPr lang="de-DE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Panelregressionen</a:t>
            </a:r>
            <a:r>
              <a:rPr lang="de-DE" dirty="0" smtClean="0">
                <a:sym typeface="Wingdings" panose="05000000000000000000" pitchFamily="2" charset="2"/>
              </a:rPr>
              <a:t>: Erklärung von Zusammenhängen eingeschränkt</a:t>
            </a:r>
          </a:p>
          <a:p>
            <a:r>
              <a:rPr lang="de-DE" dirty="0" smtClean="0"/>
              <a:t>Ausdifferenzierung des </a:t>
            </a:r>
            <a:r>
              <a:rPr lang="de-DE" dirty="0" err="1" smtClean="0">
                <a:solidFill>
                  <a:schemeClr val="accent2"/>
                </a:solidFill>
              </a:rPr>
              <a:t>Shift</a:t>
            </a:r>
            <a:r>
              <a:rPr lang="de-DE" dirty="0" smtClean="0">
                <a:solidFill>
                  <a:schemeClr val="accent2"/>
                </a:solidFill>
              </a:rPr>
              <a:t>-Share-Ansatze</a:t>
            </a:r>
            <a:r>
              <a:rPr lang="de-DE" dirty="0" smtClean="0"/>
              <a:t>s</a:t>
            </a:r>
          </a:p>
          <a:p>
            <a:pPr lvl="1"/>
            <a:r>
              <a:rPr lang="de-DE" b="1" dirty="0" smtClean="0"/>
              <a:t>Standortfaktor</a:t>
            </a:r>
            <a:r>
              <a:rPr lang="de-DE" dirty="0" smtClean="0"/>
              <a:t> durch Leadindikatoren (Bevölkerung, Haushaltszahlen, regionale Besonderheiten) &amp;  Verflechtungsindikatoren</a:t>
            </a:r>
          </a:p>
          <a:p>
            <a:r>
              <a:rPr lang="de-DE" dirty="0" smtClean="0">
                <a:solidFill>
                  <a:schemeClr val="accent2"/>
                </a:solidFill>
              </a:rPr>
              <a:t>Länderfinanzausgleich</a:t>
            </a:r>
            <a:r>
              <a:rPr lang="de-DE" dirty="0" smtClean="0"/>
              <a:t>: Anett Grossman (2017, demnächst)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 u.a. Erweiterung des </a:t>
            </a:r>
            <a:r>
              <a:rPr lang="de-DE" dirty="0" smtClean="0">
                <a:solidFill>
                  <a:srgbClr val="C00000"/>
                </a:solidFill>
                <a:sym typeface="Wingdings" panose="05000000000000000000" pitchFamily="2" charset="2"/>
              </a:rPr>
              <a:t>Kontensystems</a:t>
            </a:r>
            <a:r>
              <a:rPr lang="de-DE" dirty="0" smtClean="0">
                <a:sym typeface="Wingdings" panose="05000000000000000000" pitchFamily="2" charset="2"/>
              </a:rPr>
              <a:t> im Bereich Gebietskörperschaften</a:t>
            </a:r>
            <a:endParaRPr lang="de-DE" dirty="0" smtClean="0"/>
          </a:p>
          <a:p>
            <a:r>
              <a:rPr lang="de-DE" dirty="0" smtClean="0"/>
              <a:t>ABER: kein Buchungssystem nach Branchen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weiter Weg: Bisherige 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94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Zentrale Aufgabe ökonometrischer Modellierung</a:t>
            </a:r>
          </a:p>
          <a:p>
            <a:pPr lvl="1"/>
            <a:r>
              <a:rPr lang="de-DE" dirty="0" smtClean="0">
                <a:solidFill>
                  <a:schemeClr val="accent2"/>
                </a:solidFill>
              </a:rPr>
              <a:t>Nachvollziehbarkeit</a:t>
            </a:r>
            <a:r>
              <a:rPr lang="de-DE" dirty="0" smtClean="0"/>
              <a:t> im Sinne von Erklärung bestehender Ergebnisse </a:t>
            </a:r>
            <a:r>
              <a:rPr lang="de-DE" dirty="0" smtClean="0">
                <a:sym typeface="Wingdings" panose="05000000000000000000" pitchFamily="2" charset="2"/>
              </a:rPr>
              <a:t> Standortfaktor „erklären“</a:t>
            </a:r>
            <a:r>
              <a:rPr lang="de-DE" dirty="0" smtClean="0"/>
              <a:t> </a:t>
            </a:r>
          </a:p>
          <a:p>
            <a:pPr lvl="2"/>
            <a:r>
              <a:rPr lang="de-DE" dirty="0" smtClean="0"/>
              <a:t>Vorleistungs- oder endnachfrageinduzierte Nachfrage?</a:t>
            </a:r>
          </a:p>
          <a:p>
            <a:pPr lvl="2"/>
            <a:r>
              <a:rPr lang="de-DE" dirty="0" smtClean="0"/>
              <a:t>Verknüpfung mit inländischen oder ausländischen Entwicklungen?</a:t>
            </a:r>
          </a:p>
          <a:p>
            <a:pPr lvl="1"/>
            <a:r>
              <a:rPr lang="de-DE" dirty="0" smtClean="0">
                <a:solidFill>
                  <a:schemeClr val="accent2"/>
                </a:solidFill>
              </a:rPr>
              <a:t>Wirkungs</a:t>
            </a:r>
            <a:r>
              <a:rPr lang="de-DE" dirty="0" smtClean="0"/>
              <a:t>rechnungen:</a:t>
            </a:r>
          </a:p>
          <a:p>
            <a:pPr lvl="2"/>
            <a:r>
              <a:rPr lang="de-DE" dirty="0" smtClean="0"/>
              <a:t>Wie wirken sich bundesweite Entwicklungen aus?</a:t>
            </a:r>
          </a:p>
          <a:p>
            <a:pPr lvl="2"/>
            <a:r>
              <a:rPr lang="de-DE" dirty="0" smtClean="0"/>
              <a:t>Welche Folgen habe </a:t>
            </a:r>
            <a:r>
              <a:rPr lang="de-DE" dirty="0"/>
              <a:t>r</a:t>
            </a:r>
            <a:r>
              <a:rPr lang="de-DE" dirty="0" smtClean="0"/>
              <a:t>egionale Ereignisse oder regionale Großinfrastruktur für Regionen? </a:t>
            </a:r>
          </a:p>
          <a:p>
            <a:r>
              <a:rPr lang="de-DE" dirty="0" smtClean="0"/>
              <a:t>Typische Fragen von Anwendern für </a:t>
            </a:r>
          </a:p>
          <a:p>
            <a:pPr lvl="1"/>
            <a:r>
              <a:rPr lang="de-DE" dirty="0" smtClean="0"/>
              <a:t>… Variablen des </a:t>
            </a:r>
            <a:r>
              <a:rPr lang="de-DE" dirty="0" smtClean="0">
                <a:solidFill>
                  <a:srgbClr val="C00000"/>
                </a:solidFill>
              </a:rPr>
              <a:t>Arbeitsmarktes</a:t>
            </a:r>
          </a:p>
          <a:p>
            <a:pPr lvl="1"/>
            <a:r>
              <a:rPr lang="de-DE" dirty="0" smtClean="0"/>
              <a:t>… sozioökonomische Fragen der </a:t>
            </a:r>
            <a:r>
              <a:rPr lang="de-DE" dirty="0" smtClean="0">
                <a:solidFill>
                  <a:srgbClr val="C00000"/>
                </a:solidFill>
              </a:rPr>
              <a:t>Verteilung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Anforderung: </a:t>
            </a:r>
            <a:r>
              <a:rPr lang="de-DE" dirty="0" smtClean="0">
                <a:sym typeface="Wingdings" panose="05000000000000000000" pitchFamily="2" charset="2"/>
              </a:rPr>
              <a:t>Standortfaktor sichtbar machen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20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leichschenkliges Dreieck 3"/>
          <p:cNvSpPr/>
          <p:nvPr/>
        </p:nvSpPr>
        <p:spPr bwMode="auto">
          <a:xfrm>
            <a:off x="4067944" y="1699164"/>
            <a:ext cx="4119832" cy="4032448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Kreise &amp; Gemeinden</a:t>
            </a:r>
          </a:p>
        </p:txBody>
      </p:sp>
      <p:sp>
        <p:nvSpPr>
          <p:cNvPr id="8" name="Gleichschenkliges Dreieck 7"/>
          <p:cNvSpPr/>
          <p:nvPr/>
        </p:nvSpPr>
        <p:spPr bwMode="auto">
          <a:xfrm>
            <a:off x="5148064" y="1628800"/>
            <a:ext cx="3024336" cy="302433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Länder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Bundesebene: </a:t>
            </a:r>
          </a:p>
          <a:p>
            <a:pPr lvl="1"/>
            <a:r>
              <a:rPr lang="de-DE" dirty="0" smtClean="0"/>
              <a:t>Detaillierte, abgestimmte Strukturinformationen (VGR, EVS)</a:t>
            </a:r>
          </a:p>
          <a:p>
            <a:pPr lvl="1"/>
            <a:r>
              <a:rPr lang="de-DE" dirty="0" smtClean="0"/>
              <a:t>Zeitreiheninformationen (u.a. Produktion, Vorleistungen)</a:t>
            </a:r>
          </a:p>
          <a:p>
            <a:pPr lvl="1"/>
            <a:r>
              <a:rPr lang="de-DE" dirty="0" smtClean="0"/>
              <a:t>Tiefe Branchengliederungen </a:t>
            </a:r>
          </a:p>
          <a:p>
            <a:r>
              <a:rPr lang="de-DE" dirty="0" smtClean="0"/>
              <a:t>Regionale Ebene</a:t>
            </a:r>
          </a:p>
          <a:p>
            <a:pPr lvl="1"/>
            <a:r>
              <a:rPr lang="de-DE" dirty="0" smtClean="0"/>
              <a:t>Eingeschränkte abgestimmte </a:t>
            </a:r>
            <a:br>
              <a:rPr lang="de-DE" dirty="0" smtClean="0"/>
            </a:br>
            <a:r>
              <a:rPr lang="de-DE" dirty="0" smtClean="0"/>
              <a:t>Strukturinformationen (LVGR) </a:t>
            </a:r>
          </a:p>
          <a:p>
            <a:pPr lvl="1"/>
            <a:r>
              <a:rPr lang="de-DE" dirty="0" smtClean="0"/>
              <a:t>Teilweise kürzere Zeitreihen</a:t>
            </a:r>
          </a:p>
          <a:p>
            <a:pPr lvl="1"/>
            <a:r>
              <a:rPr lang="de-DE" dirty="0" smtClean="0"/>
              <a:t>Reduzierte Branchengliederungen</a:t>
            </a:r>
          </a:p>
          <a:p>
            <a:r>
              <a:rPr lang="de-DE" dirty="0" smtClean="0"/>
              <a:t>Bundesagentur für Arbeit</a:t>
            </a:r>
          </a:p>
          <a:p>
            <a:pPr lvl="1"/>
            <a:r>
              <a:rPr lang="de-DE" dirty="0" smtClean="0"/>
              <a:t>SVB </a:t>
            </a:r>
            <a:r>
              <a:rPr lang="de-DE" dirty="0" smtClean="0">
                <a:sym typeface="Wingdings" panose="05000000000000000000" pitchFamily="2" charset="2"/>
              </a:rPr>
              <a:t> alle Regionen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Andere Datenquelle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Regionaldatenbank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</a:t>
            </a:r>
            <a:r>
              <a:rPr lang="de-DE" dirty="0" smtClean="0"/>
              <a:t>egionale Ebenen unterschiedliche Daten</a:t>
            </a:r>
            <a:endParaRPr lang="de-DE" dirty="0"/>
          </a:p>
        </p:txBody>
      </p:sp>
      <p:sp>
        <p:nvSpPr>
          <p:cNvPr id="5" name="Pfeil nach links 4"/>
          <p:cNvSpPr/>
          <p:nvPr/>
        </p:nvSpPr>
        <p:spPr bwMode="auto">
          <a:xfrm>
            <a:off x="3723280" y="5732447"/>
            <a:ext cx="4464496" cy="576038"/>
          </a:xfrm>
          <a:prstGeom prst="lef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Regionale Gliederungstiefe</a:t>
            </a:r>
          </a:p>
        </p:txBody>
      </p:sp>
      <p:sp>
        <p:nvSpPr>
          <p:cNvPr id="6" name="Pfeil nach links 5"/>
          <p:cNvSpPr/>
          <p:nvPr/>
        </p:nvSpPr>
        <p:spPr bwMode="auto">
          <a:xfrm rot="5400000">
            <a:off x="6220522" y="3284997"/>
            <a:ext cx="4464496" cy="576038"/>
          </a:xfrm>
          <a:prstGeom prst="lef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Ökonomisches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Detail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Gleichschenkliges Dreieck 6"/>
          <p:cNvSpPr/>
          <p:nvPr/>
        </p:nvSpPr>
        <p:spPr bwMode="auto">
          <a:xfrm>
            <a:off x="6156176" y="1628800"/>
            <a:ext cx="2016224" cy="2016224"/>
          </a:xfrm>
          <a:prstGeom prst="triangle">
            <a:avLst>
              <a:gd name="adj" fmla="val 100000"/>
            </a:avLst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Bund</a:t>
            </a:r>
          </a:p>
        </p:txBody>
      </p:sp>
    </p:spTree>
    <p:extLst>
      <p:ext uri="{BB962C8B-B14F-4D97-AF65-F5344CB8AC3E}">
        <p14:creationId xmlns:p14="http://schemas.microsoft.com/office/powerpoint/2010/main" val="11551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620688"/>
            <a:ext cx="8424936" cy="5616624"/>
          </a:xfrm>
        </p:spPr>
        <p:txBody>
          <a:bodyPr/>
          <a:lstStyle/>
          <a:p>
            <a:r>
              <a:rPr lang="de-DE" b="1" dirty="0" smtClean="0">
                <a:solidFill>
                  <a:schemeClr val="accent2"/>
                </a:solidFill>
              </a:rPr>
              <a:t>Bundesstaat</a:t>
            </a:r>
            <a:r>
              <a:rPr lang="de-DE" dirty="0" smtClean="0"/>
              <a:t>: Regionale Ebenen entscheiden gleichzeitig mit unterschiedlichen Zuständigkeiten</a:t>
            </a:r>
          </a:p>
          <a:p>
            <a:pPr lvl="1"/>
            <a:r>
              <a:rPr lang="de-DE" dirty="0" smtClean="0">
                <a:solidFill>
                  <a:schemeClr val="accent2"/>
                </a:solidFill>
              </a:rPr>
              <a:t>Bund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Sozialversicherungen; </a:t>
            </a:r>
            <a:r>
              <a:rPr lang="de-DE" dirty="0" smtClean="0">
                <a:sym typeface="Wingdings" panose="05000000000000000000" pitchFamily="2" charset="2"/>
              </a:rPr>
              <a:t>Konsumausgaben ( teilweise nur Bund: Verteidigung); Steuer- und Sozialgesetzgebund; …</a:t>
            </a:r>
            <a:endParaRPr lang="de-DE" dirty="0" smtClean="0"/>
          </a:p>
          <a:p>
            <a:pPr lvl="1"/>
            <a:r>
              <a:rPr lang="de-DE" dirty="0" smtClean="0">
                <a:solidFill>
                  <a:schemeClr val="accent2"/>
                </a:solidFill>
              </a:rPr>
              <a:t>Länder</a:t>
            </a:r>
            <a:r>
              <a:rPr lang="de-DE" dirty="0" smtClean="0"/>
              <a:t> (</a:t>
            </a:r>
            <a:r>
              <a:rPr lang="de-DE" dirty="0" smtClean="0">
                <a:sym typeface="Wingdings" panose="05000000000000000000" pitchFamily="2" charset="2"/>
              </a:rPr>
              <a:t> Gemeinden)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Bildung; SGB ( z.B. „Kosten der Unterkunft“); Soziale Sicherung; Länderfinanzausgleich, kommunaler Finanzausgleich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„Verteilung“ der Konsumausgaben?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Vorliegenden Modellierungen (INFORGE, LÄNDER) unterstützt das noch nicht (Länderfinanzausgleich  A. Grossmann) </a:t>
            </a:r>
            <a:endParaRPr lang="de-DE" dirty="0"/>
          </a:p>
          <a:p>
            <a:r>
              <a:rPr lang="de-DE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Ideallösung: </a:t>
            </a:r>
            <a:r>
              <a:rPr lang="de-DE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Bund und Länder gleichzeitig, interagierend</a:t>
            </a:r>
          </a:p>
          <a:p>
            <a:pPr lvl="1"/>
            <a:r>
              <a:rPr lang="de-DE" dirty="0">
                <a:solidFill>
                  <a:schemeClr val="accent1"/>
                </a:solidFill>
                <a:sym typeface="Wingdings" panose="05000000000000000000" pitchFamily="2" charset="2"/>
              </a:rPr>
              <a:t>Kontensystem: Staat zerlegen (Bund, Länder, SV) </a:t>
            </a:r>
            <a:endParaRPr lang="de-DE" dirty="0" smtClean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lvl="1"/>
            <a:r>
              <a:rPr lang="de-DE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IO-Tabellen für Länder ein weiterer Schritt </a:t>
            </a:r>
          </a:p>
          <a:p>
            <a:pPr lvl="1"/>
            <a:endParaRPr lang="de-DE" dirty="0" smtClean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Gleichzeitigkeit regionaler Ebenen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60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</a:t>
            </a:r>
            <a:r>
              <a:rPr lang="de-DE" dirty="0" smtClean="0"/>
              <a:t>armonisierung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</a:rPr>
              <a:t>Regionalmodelle</a:t>
            </a:r>
          </a:p>
          <a:p>
            <a:pPr lvl="1"/>
            <a:r>
              <a:rPr lang="de-DE" dirty="0" smtClean="0"/>
              <a:t>Eigenständige Modelle mit Exporten und Importen zur „Übrigen Welt“</a:t>
            </a:r>
          </a:p>
          <a:p>
            <a:pPr lvl="1"/>
            <a:r>
              <a:rPr lang="de-DE" dirty="0" smtClean="0"/>
              <a:t>Konsumnachfrage, Bauinvestitionen und Ausrüstungen regional ausdifferenzieren</a:t>
            </a:r>
          </a:p>
          <a:p>
            <a:pPr lvl="2"/>
            <a:r>
              <a:rPr lang="de-DE" dirty="0" smtClean="0"/>
              <a:t>Konsumstrukturen </a:t>
            </a:r>
            <a:r>
              <a:rPr lang="de-DE" dirty="0" smtClean="0">
                <a:sym typeface="Wingdings" panose="05000000000000000000" pitchFamily="2" charset="2"/>
              </a:rPr>
              <a:t> EVS (Haushaltsstrukturen berücksichtigen)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Einzelne Abstimmung mit dem Bund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Nutzung weiterer Indikatoren (z.B. Bevölkerung, Arbeitsmarkt)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Exportnachfragen  DE-Exporte und Vorleistungsnachfragen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Importe  Produktion Inland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Technische Inputkoeffizienten  Bundesentwicklungen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Arbeitsmärkte (Arbeitsort)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Bundeslandproduktion  und </a:t>
            </a:r>
            <a:r>
              <a:rPr lang="de-DE" dirty="0">
                <a:sym typeface="Wingdings" panose="05000000000000000000" pitchFamily="2" charset="2"/>
              </a:rPr>
              <a:t>s</a:t>
            </a:r>
            <a:r>
              <a:rPr lang="de-DE" dirty="0" smtClean="0">
                <a:sym typeface="Wingdings" panose="05000000000000000000" pitchFamily="2" charset="2"/>
              </a:rPr>
              <a:t>tückkostengetriebenen Preisen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Harmonisierung </a:t>
            </a:r>
            <a:r>
              <a:rPr lang="de-DE" dirty="0" smtClean="0">
                <a:sym typeface="Wingdings" panose="05000000000000000000" pitchFamily="2" charset="2"/>
              </a:rPr>
              <a:t> erste Schritte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72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Gekrümmte Verbindung 86"/>
          <p:cNvCxnSpPr>
            <a:stCxn id="10" idx="2"/>
            <a:endCxn id="15" idx="0"/>
          </p:cNvCxnSpPr>
          <p:nvPr/>
        </p:nvCxnSpPr>
        <p:spPr bwMode="auto">
          <a:xfrm rot="5400000">
            <a:off x="5943327" y="3749861"/>
            <a:ext cx="179385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3" y="611622"/>
            <a:ext cx="8280920" cy="5616624"/>
          </a:xfrm>
        </p:spPr>
        <p:txBody>
          <a:bodyPr/>
          <a:lstStyle/>
          <a:p>
            <a:r>
              <a:rPr lang="de-DE" dirty="0" smtClean="0"/>
              <a:t>Projektion: Nutzung der Ergebnisse des Bundesmodells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Harmonisierung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5496" y="2204864"/>
            <a:ext cx="1512168" cy="648072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Arbeitsmarkt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547664" y="2204864"/>
            <a:ext cx="1512168" cy="64807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Produktion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4572000" y="2204864"/>
            <a:ext cx="1512168" cy="648072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>
                <a:solidFill>
                  <a:schemeClr val="bg1"/>
                </a:solidFill>
                <a:latin typeface="Arial" charset="0"/>
              </a:rPr>
              <a:t>Inländische Nachfrage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6084168" y="2204864"/>
            <a:ext cx="1512168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>
                <a:latin typeface="Arial" charset="0"/>
              </a:rPr>
              <a:t>Export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3059832" y="2204864"/>
            <a:ext cx="1512168" cy="648072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Vorleistungen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>
                <a:solidFill>
                  <a:schemeClr val="bg1"/>
                </a:solidFill>
                <a:latin typeface="Arial" charset="0"/>
              </a:rPr>
              <a:t>Tech. </a:t>
            </a:r>
            <a:r>
              <a:rPr lang="de-DE" sz="1800" dirty="0" err="1" smtClean="0">
                <a:solidFill>
                  <a:schemeClr val="bg1"/>
                </a:solidFill>
                <a:latin typeface="Arial" charset="0"/>
              </a:rPr>
              <a:t>Koeff</a:t>
            </a:r>
            <a:r>
              <a:rPr lang="de-DE" sz="18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1547664" y="4646786"/>
            <a:ext cx="1512168" cy="64807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Produktion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07504" y="162880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Bund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39400" y="4119463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Länder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 bwMode="auto">
          <a:xfrm>
            <a:off x="7611162" y="2213164"/>
            <a:ext cx="1512168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Import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7611162" y="4646786"/>
            <a:ext cx="1512168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Import</a:t>
            </a:r>
          </a:p>
        </p:txBody>
      </p:sp>
      <p:sp>
        <p:nvSpPr>
          <p:cNvPr id="47" name="Rechteck 46"/>
          <p:cNvSpPr/>
          <p:nvPr/>
        </p:nvSpPr>
        <p:spPr bwMode="auto">
          <a:xfrm>
            <a:off x="35496" y="4646786"/>
            <a:ext cx="1512168" cy="648072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Arbeitsmarkt</a:t>
            </a:r>
          </a:p>
        </p:txBody>
      </p:sp>
      <p:cxnSp>
        <p:nvCxnSpPr>
          <p:cNvPr id="69" name="Gekrümmte Verbindung 68"/>
          <p:cNvCxnSpPr>
            <a:stCxn id="11" idx="2"/>
            <a:endCxn id="15" idx="0"/>
          </p:cNvCxnSpPr>
          <p:nvPr/>
        </p:nvCxnSpPr>
        <p:spPr bwMode="auto">
          <a:xfrm rot="16200000" flipH="1">
            <a:off x="4431159" y="2237693"/>
            <a:ext cx="1793850" cy="3024336"/>
          </a:xfrm>
          <a:prstGeom prst="curvedConnector3">
            <a:avLst>
              <a:gd name="adj1" fmla="val 24872"/>
            </a:avLst>
          </a:prstGeom>
          <a:solidFill>
            <a:schemeClr val="accent1"/>
          </a:solidFill>
          <a:ln w="95250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Gekrümmte Verbindung 71"/>
          <p:cNvCxnSpPr>
            <a:stCxn id="11" idx="2"/>
            <a:endCxn id="27" idx="0"/>
          </p:cNvCxnSpPr>
          <p:nvPr/>
        </p:nvCxnSpPr>
        <p:spPr bwMode="auto">
          <a:xfrm rot="5400000">
            <a:off x="2918991" y="3749861"/>
            <a:ext cx="179385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0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hteck 26"/>
          <p:cNvSpPr/>
          <p:nvPr/>
        </p:nvSpPr>
        <p:spPr bwMode="auto">
          <a:xfrm>
            <a:off x="3059832" y="4646786"/>
            <a:ext cx="1512168" cy="648072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Vorleistungen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>
                <a:solidFill>
                  <a:schemeClr val="bg1"/>
                </a:solidFill>
                <a:latin typeface="Arial" charset="0"/>
              </a:rPr>
              <a:t>Tech. </a:t>
            </a:r>
            <a:r>
              <a:rPr lang="de-DE" sz="1800" dirty="0" err="1" smtClean="0">
                <a:solidFill>
                  <a:schemeClr val="bg1"/>
                </a:solidFill>
                <a:latin typeface="Arial" charset="0"/>
              </a:rPr>
              <a:t>Koeff</a:t>
            </a:r>
            <a:r>
              <a:rPr lang="de-DE" sz="18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3160065" y="3760544"/>
            <a:ext cx="13244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/>
              <a:t>Übertragung</a:t>
            </a:r>
            <a:endParaRPr lang="de-DE" sz="1600" dirty="0"/>
          </a:p>
        </p:txBody>
      </p:sp>
      <p:cxnSp>
        <p:nvCxnSpPr>
          <p:cNvPr id="81" name="Gekrümmte Verbindung 80"/>
          <p:cNvCxnSpPr>
            <a:stCxn id="9" idx="2"/>
            <a:endCxn id="14" idx="0"/>
          </p:cNvCxnSpPr>
          <p:nvPr/>
        </p:nvCxnSpPr>
        <p:spPr bwMode="auto">
          <a:xfrm rot="5400000">
            <a:off x="4431159" y="3749861"/>
            <a:ext cx="179385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hteck 13"/>
          <p:cNvSpPr/>
          <p:nvPr/>
        </p:nvSpPr>
        <p:spPr bwMode="auto">
          <a:xfrm>
            <a:off x="4572000" y="4646786"/>
            <a:ext cx="1512168" cy="648072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>
                <a:solidFill>
                  <a:schemeClr val="bg1"/>
                </a:solidFill>
                <a:latin typeface="Arial" charset="0"/>
              </a:rPr>
              <a:t>Inländische Nachfrage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4716016" y="3573016"/>
            <a:ext cx="119936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/>
              <a:t>Verteilung</a:t>
            </a:r>
          </a:p>
          <a:p>
            <a:r>
              <a:rPr lang="de-DE" sz="1600" dirty="0" smtClean="0"/>
              <a:t>Indikatoren</a:t>
            </a:r>
            <a:endParaRPr lang="de-DE" sz="1600" dirty="0"/>
          </a:p>
        </p:txBody>
      </p:sp>
      <p:sp>
        <p:nvSpPr>
          <p:cNvPr id="15" name="Rechteck 14"/>
          <p:cNvSpPr/>
          <p:nvPr/>
        </p:nvSpPr>
        <p:spPr bwMode="auto">
          <a:xfrm>
            <a:off x="6084168" y="4646786"/>
            <a:ext cx="1512168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>
                <a:latin typeface="Arial" charset="0"/>
              </a:rPr>
              <a:t>Export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03" name="Gekrümmte Verbindung 102"/>
          <p:cNvCxnSpPr>
            <a:stCxn id="13" idx="2"/>
            <a:endCxn id="40" idx="2"/>
          </p:cNvCxnSpPr>
          <p:nvPr/>
        </p:nvCxnSpPr>
        <p:spPr bwMode="auto">
          <a:xfrm rot="16200000" flipH="1">
            <a:off x="5335497" y="2263109"/>
            <a:ext cx="12700" cy="6063498"/>
          </a:xfrm>
          <a:prstGeom prst="curvedConnector3">
            <a:avLst>
              <a:gd name="adj1" fmla="val 5349299"/>
            </a:avLst>
          </a:prstGeom>
          <a:solidFill>
            <a:schemeClr val="accent1"/>
          </a:solidFill>
          <a:ln w="952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4" name="Textfeld 113"/>
          <p:cNvSpPr txBox="1"/>
          <p:nvPr/>
        </p:nvSpPr>
        <p:spPr>
          <a:xfrm>
            <a:off x="6228184" y="3789040"/>
            <a:ext cx="11993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/>
              <a:t>Indikatoren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871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</a:t>
            </a:r>
            <a:r>
              <a:rPr lang="de-DE" dirty="0" smtClean="0"/>
              <a:t>usblick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RIOT Bestandsaufnahme vervollständigen</a:t>
            </a:r>
          </a:p>
          <a:p>
            <a:r>
              <a:rPr lang="de-DE" dirty="0" smtClean="0"/>
              <a:t>Literatur auswerten</a:t>
            </a:r>
          </a:p>
          <a:p>
            <a:r>
              <a:rPr lang="de-DE" dirty="0" smtClean="0"/>
              <a:t>Experiment Modellkopplung</a:t>
            </a:r>
          </a:p>
          <a:p>
            <a:pPr lvl="1"/>
            <a:r>
              <a:rPr lang="de-DE" dirty="0" smtClean="0"/>
              <a:t>Ein ausgewähltes Bundesland</a:t>
            </a:r>
          </a:p>
          <a:p>
            <a:pPr lvl="1"/>
            <a:r>
              <a:rPr lang="de-DE" dirty="0" smtClean="0"/>
              <a:t>Komparativ-statische Analysen</a:t>
            </a:r>
          </a:p>
          <a:p>
            <a:pPr lvl="1"/>
            <a:r>
              <a:rPr lang="de-DE" dirty="0" smtClean="0"/>
              <a:t>Dynamische Analysen</a:t>
            </a:r>
          </a:p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267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Einführung</a:t>
            </a:r>
          </a:p>
          <a:p>
            <a:r>
              <a:rPr lang="de-DE" dirty="0" smtClean="0"/>
              <a:t>Regionale Input-Output-Tabellen</a:t>
            </a:r>
          </a:p>
          <a:p>
            <a:r>
              <a:rPr lang="de-DE" dirty="0" smtClean="0"/>
              <a:t>INFORGE und Regionalisierung</a:t>
            </a:r>
          </a:p>
          <a:p>
            <a:r>
              <a:rPr lang="de-DE" dirty="0" smtClean="0"/>
              <a:t>Harmonisierung</a:t>
            </a:r>
          </a:p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37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Ihr Ansprechpartner</a:t>
            </a:r>
            <a:endParaRPr lang="de-DE" dirty="0"/>
          </a:p>
        </p:txBody>
      </p:sp>
      <p:pic>
        <p:nvPicPr>
          <p:cNvPr id="7" name="Bildplatzhalter 1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0" b="14970"/>
          <a:stretch>
            <a:fillRect/>
          </a:stretch>
        </p:blipFill>
        <p:spPr/>
      </p:pic>
      <p:sp>
        <p:nvSpPr>
          <p:cNvPr id="5" name="Textplatzhalter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149E97"/>
                </a:solidFill>
              </a:rPr>
              <a:t>Dr. Marc Ingo Wolter</a:t>
            </a:r>
            <a:endParaRPr lang="de-DE" b="1" dirty="0">
              <a:solidFill>
                <a:srgbClr val="149E97"/>
              </a:solidFill>
            </a:endParaRPr>
          </a:p>
          <a:p>
            <a:r>
              <a:rPr lang="de-DE" dirty="0">
                <a:solidFill>
                  <a:srgbClr val="149E97"/>
                </a:solidFill>
              </a:rPr>
              <a:t>T</a:t>
            </a:r>
            <a:r>
              <a:rPr lang="de-DE" dirty="0"/>
              <a:t> +49 (0) 40933 - 1</a:t>
            </a:r>
            <a:r>
              <a:rPr lang="de-DE" dirty="0" smtClean="0"/>
              <a:t>50</a:t>
            </a:r>
            <a:r>
              <a:rPr lang="de-DE" dirty="0"/>
              <a:t/>
            </a:r>
            <a:br>
              <a:rPr lang="de-DE" dirty="0"/>
            </a:br>
            <a:r>
              <a:rPr lang="de-DE" dirty="0">
                <a:solidFill>
                  <a:srgbClr val="149E97"/>
                </a:solidFill>
              </a:rPr>
              <a:t>E</a:t>
            </a:r>
            <a:r>
              <a:rPr lang="de-DE" dirty="0"/>
              <a:t> </a:t>
            </a:r>
            <a:r>
              <a:rPr lang="de-DE" dirty="0" err="1" smtClean="0"/>
              <a:t>wolter</a:t>
            </a:r>
            <a:r>
              <a:rPr lang="de-DE" dirty="0" smtClean="0"/>
              <a:t> </a:t>
            </a:r>
            <a:r>
              <a:rPr lang="de-DE" dirty="0"/>
              <a:t>@ gws-os.com</a:t>
            </a:r>
          </a:p>
          <a:p>
            <a:r>
              <a:rPr lang="de-DE" dirty="0" smtClean="0"/>
              <a:t>Bereichsleitung Wirtschaft und Soziales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149E97"/>
                </a:solidFill>
              </a:rPr>
              <a:t>Dr</a:t>
            </a:r>
            <a:r>
              <a:rPr lang="de-DE" dirty="0">
                <a:solidFill>
                  <a:srgbClr val="149E97"/>
                </a:solidFill>
              </a:rPr>
              <a:t>. </a:t>
            </a:r>
            <a:r>
              <a:rPr lang="de-DE" dirty="0" smtClean="0">
                <a:solidFill>
                  <a:srgbClr val="149E97"/>
                </a:solidFill>
              </a:rPr>
              <a:t>Tobias Kronenberg</a:t>
            </a:r>
            <a:endParaRPr lang="de-DE" dirty="0">
              <a:solidFill>
                <a:srgbClr val="149E97"/>
              </a:solidFill>
            </a:endParaRPr>
          </a:p>
          <a:p>
            <a:r>
              <a:rPr lang="de-DE" dirty="0">
                <a:solidFill>
                  <a:srgbClr val="149E97"/>
                </a:solidFill>
              </a:rPr>
              <a:t>T</a:t>
            </a:r>
            <a:r>
              <a:rPr lang="de-DE" dirty="0"/>
              <a:t> +49 (0) </a:t>
            </a:r>
            <a:r>
              <a:rPr lang="de-DE" dirty="0" smtClean="0"/>
              <a:t>234 32 10816</a:t>
            </a:r>
            <a:r>
              <a:rPr lang="de-DE" dirty="0"/>
              <a:t/>
            </a:r>
            <a:br>
              <a:rPr lang="de-DE" dirty="0"/>
            </a:br>
            <a:r>
              <a:rPr lang="de-DE" dirty="0">
                <a:solidFill>
                  <a:srgbClr val="149E97"/>
                </a:solidFill>
              </a:rPr>
              <a:t>E</a:t>
            </a:r>
            <a:r>
              <a:rPr lang="de-DE" dirty="0"/>
              <a:t> </a:t>
            </a:r>
            <a:r>
              <a:rPr lang="de-DE" dirty="0" err="1" smtClean="0"/>
              <a:t>tobias.kronenberg</a:t>
            </a:r>
            <a:r>
              <a:rPr lang="de-DE" dirty="0" smtClean="0"/>
              <a:t> </a:t>
            </a:r>
            <a:r>
              <a:rPr lang="de-DE" dirty="0"/>
              <a:t>@ </a:t>
            </a:r>
            <a:r>
              <a:rPr lang="de-DE" dirty="0" smtClean="0"/>
              <a:t>hs-bochum.de</a:t>
            </a:r>
            <a:endParaRPr lang="de-DE" dirty="0"/>
          </a:p>
          <a:p>
            <a:r>
              <a:rPr lang="de-DE" dirty="0" smtClean="0"/>
              <a:t>Professor </a:t>
            </a:r>
            <a:r>
              <a:rPr lang="de-DE" dirty="0" smtClean="0"/>
              <a:t>für VWL, insb. Nachhaltige Ökonomie</a:t>
            </a:r>
            <a:endParaRPr lang="de-DE" dirty="0"/>
          </a:p>
        </p:txBody>
      </p:sp>
      <p:pic>
        <p:nvPicPr>
          <p:cNvPr id="6" name="Picture 3" descr="D:\Pics\Album\ich\B_1_kle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15144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1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www.gws-os.com</a:t>
            </a:r>
            <a:br>
              <a:rPr lang="de-DE" dirty="0" smtClean="0"/>
            </a:br>
            <a:r>
              <a:rPr lang="de-DE" sz="1400" dirty="0" smtClean="0"/>
              <a:t>facebook.com/</a:t>
            </a:r>
            <a:r>
              <a:rPr lang="de-DE" sz="1400" dirty="0" err="1" smtClean="0"/>
              <a:t>GWSmbH</a:t>
            </a:r>
            <a:r>
              <a:rPr lang="de-DE" sz="1400" dirty="0" smtClean="0"/>
              <a:t>/</a:t>
            </a:r>
            <a:endParaRPr lang="de-DE" sz="1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7200" y="3413760"/>
            <a:ext cx="8229600" cy="1887448"/>
          </a:xfrm>
        </p:spPr>
        <p:txBody>
          <a:bodyPr/>
          <a:lstStyle/>
          <a:p>
            <a:r>
              <a:rPr lang="de-DE" b="1" dirty="0"/>
              <a:t>Gesellschaft für Wirtschaftliche Strukturforschung mbH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dirty="0"/>
              <a:t>Heinrichstr. </a:t>
            </a:r>
            <a:r>
              <a:rPr lang="de-DE" dirty="0" smtClean="0"/>
              <a:t>30 </a:t>
            </a:r>
          </a:p>
          <a:p>
            <a:r>
              <a:rPr lang="de-DE" dirty="0" smtClean="0"/>
              <a:t>49080 </a:t>
            </a:r>
            <a:r>
              <a:rPr lang="de-DE" dirty="0"/>
              <a:t>Osnabrück</a:t>
            </a:r>
          </a:p>
          <a:p>
            <a:r>
              <a:rPr lang="de-DE" dirty="0" smtClean="0"/>
              <a:t>Tel </a:t>
            </a:r>
            <a:r>
              <a:rPr lang="de-DE" dirty="0"/>
              <a:t>+ 49 </a:t>
            </a:r>
            <a:r>
              <a:rPr lang="de-DE" dirty="0" smtClean="0"/>
              <a:t>(0) 541 40933-150 </a:t>
            </a:r>
          </a:p>
          <a:p>
            <a:r>
              <a:rPr lang="de-DE" dirty="0" smtClean="0"/>
              <a:t>Fax </a:t>
            </a:r>
            <a:r>
              <a:rPr lang="de-DE" dirty="0"/>
              <a:t>+ 49 </a:t>
            </a:r>
            <a:r>
              <a:rPr lang="de-DE" dirty="0" smtClean="0"/>
              <a:t>(0) 541 </a:t>
            </a:r>
            <a:r>
              <a:rPr lang="de-DE" dirty="0"/>
              <a:t>40933-110</a:t>
            </a:r>
            <a:br>
              <a:rPr lang="de-DE" dirty="0"/>
            </a:br>
            <a:r>
              <a:rPr lang="de-DE" dirty="0" err="1"/>
              <a:t>w</a:t>
            </a:r>
            <a:r>
              <a:rPr lang="de-DE" dirty="0" err="1" smtClean="0"/>
              <a:t>olter</a:t>
            </a:r>
            <a:r>
              <a:rPr lang="de-DE" dirty="0" smtClean="0"/>
              <a:t> @ gws-os.com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4591050" y="5862637"/>
            <a:ext cx="4095750" cy="487045"/>
          </a:xfrm>
        </p:spPr>
        <p:txBody>
          <a:bodyPr/>
          <a:lstStyle/>
          <a:p>
            <a:r>
              <a:rPr lang="de-DE" dirty="0" smtClean="0"/>
              <a:t>+49 (0) 541 40933-100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61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Regionale Input-Output-Tabellen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16 Länder</a:t>
            </a:r>
          </a:p>
          <a:p>
            <a:r>
              <a:rPr lang="de-DE" dirty="0" smtClean="0"/>
              <a:t>16 Statistische Landesämter</a:t>
            </a:r>
          </a:p>
          <a:p>
            <a:r>
              <a:rPr lang="de-DE" dirty="0" smtClean="0"/>
              <a:t>Keine amtlichen </a:t>
            </a:r>
            <a:r>
              <a:rPr lang="de-DE" dirty="0" err="1" smtClean="0"/>
              <a:t>IOT‘s</a:t>
            </a:r>
            <a:r>
              <a:rPr lang="de-DE" dirty="0" smtClean="0"/>
              <a:t> auf Länderebene</a:t>
            </a:r>
          </a:p>
          <a:p>
            <a:r>
              <a:rPr lang="de-DE" dirty="0" smtClean="0"/>
              <a:t>Vor 2000:</a:t>
            </a:r>
          </a:p>
          <a:p>
            <a:pPr lvl="1"/>
            <a:r>
              <a:rPr lang="de-DE" dirty="0" smtClean="0"/>
              <a:t>Amtliche </a:t>
            </a:r>
            <a:r>
              <a:rPr lang="de-DE" dirty="0" err="1" smtClean="0"/>
              <a:t>IOT‘s</a:t>
            </a:r>
            <a:r>
              <a:rPr lang="de-DE" dirty="0" smtClean="0"/>
              <a:t> für Baden-Württemberg (</a:t>
            </a:r>
            <a:r>
              <a:rPr lang="de-DE" dirty="0" err="1" smtClean="0"/>
              <a:t>Münzenmaier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Vereinzelte </a:t>
            </a:r>
            <a:r>
              <a:rPr lang="de-DE" dirty="0" err="1" smtClean="0"/>
              <a:t>IOT‘s</a:t>
            </a:r>
            <a:r>
              <a:rPr lang="de-DE" dirty="0" smtClean="0"/>
              <a:t> für andere Länder</a:t>
            </a:r>
          </a:p>
          <a:p>
            <a:r>
              <a:rPr lang="de-DE" dirty="0" smtClean="0"/>
              <a:t>Seit 2010:</a:t>
            </a:r>
          </a:p>
          <a:p>
            <a:pPr lvl="1"/>
            <a:r>
              <a:rPr lang="de-DE" dirty="0" smtClean="0"/>
              <a:t>Zahlreiche Anwendungen der IOA auf regionaler Ebene</a:t>
            </a:r>
          </a:p>
          <a:p>
            <a:pPr lvl="1"/>
            <a:r>
              <a:rPr lang="de-DE" dirty="0" smtClean="0"/>
              <a:t>Starke Nachfrage nach RIOT</a:t>
            </a:r>
          </a:p>
          <a:p>
            <a:r>
              <a:rPr lang="de-DE" dirty="0" smtClean="0"/>
              <a:t>Problemlösungen</a:t>
            </a:r>
          </a:p>
          <a:p>
            <a:pPr lvl="1"/>
            <a:r>
              <a:rPr lang="de-DE" dirty="0" smtClean="0"/>
              <a:t>Verwendung der NIOT</a:t>
            </a:r>
          </a:p>
          <a:p>
            <a:pPr lvl="1"/>
            <a:r>
              <a:rPr lang="de-DE" dirty="0" smtClean="0"/>
              <a:t>Regionalisierung der NIOT</a:t>
            </a:r>
          </a:p>
          <a:p>
            <a:pPr lvl="1"/>
            <a:r>
              <a:rPr lang="de-DE" dirty="0" smtClean="0"/>
              <a:t>Erstellung von RIOT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Regionale Input-Output-Tabellen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72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Survey</a:t>
            </a:r>
          </a:p>
          <a:p>
            <a:pPr lvl="1"/>
            <a:r>
              <a:rPr lang="de-DE" dirty="0" smtClean="0"/>
              <a:t>Kostspielig</a:t>
            </a:r>
          </a:p>
          <a:p>
            <a:pPr lvl="1"/>
            <a:r>
              <a:rPr lang="de-DE" dirty="0" smtClean="0"/>
              <a:t>Zeitaufwendig</a:t>
            </a:r>
          </a:p>
          <a:p>
            <a:pPr lvl="1"/>
            <a:r>
              <a:rPr lang="de-DE" dirty="0" smtClean="0"/>
              <a:t>Spielen die Unternehmen mit?</a:t>
            </a:r>
          </a:p>
          <a:p>
            <a:r>
              <a:rPr lang="de-DE" dirty="0" err="1" smtClean="0"/>
              <a:t>Nonsurvey</a:t>
            </a:r>
            <a:endParaRPr lang="de-DE" dirty="0" smtClean="0"/>
          </a:p>
          <a:p>
            <a:pPr lvl="1"/>
            <a:r>
              <a:rPr lang="de-DE" dirty="0" smtClean="0"/>
              <a:t>LQ-Methoden (v.a. FLQ)</a:t>
            </a:r>
          </a:p>
          <a:p>
            <a:pPr lvl="1"/>
            <a:r>
              <a:rPr lang="de-DE" dirty="0" smtClean="0"/>
              <a:t>CB-Methode, CHARM</a:t>
            </a:r>
          </a:p>
          <a:p>
            <a:r>
              <a:rPr lang="de-DE" dirty="0" smtClean="0"/>
              <a:t>Hybrid-Methode</a:t>
            </a:r>
          </a:p>
          <a:p>
            <a:pPr lvl="1"/>
            <a:r>
              <a:rPr lang="de-DE" dirty="0" err="1" smtClean="0"/>
              <a:t>Nonsurvey</a:t>
            </a:r>
            <a:r>
              <a:rPr lang="de-DE" dirty="0" smtClean="0"/>
              <a:t>-Methode PLUS:</a:t>
            </a:r>
          </a:p>
          <a:p>
            <a:pPr lvl="1"/>
            <a:r>
              <a:rPr lang="de-DE" dirty="0" smtClean="0"/>
              <a:t>Amtliche Statistiken (z.B. EVS, </a:t>
            </a:r>
            <a:r>
              <a:rPr lang="de-DE" dirty="0" err="1" smtClean="0"/>
              <a:t>VGRdL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Andere Datenquellen (z.B. Unternehmensregister)</a:t>
            </a:r>
          </a:p>
          <a:p>
            <a:pPr lvl="1"/>
            <a:r>
              <a:rPr lang="de-DE" dirty="0" smtClean="0"/>
              <a:t>Eigene Erhebung (Fragebögen, Interviews…)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Erstellung von RIOT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RIOT seit 2000 (1/2)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91770"/>
              </p:ext>
            </p:extLst>
          </p:nvPr>
        </p:nvGraphicFramePr>
        <p:xfrm>
          <a:off x="468312" y="908720"/>
          <a:ext cx="8336555" cy="39589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50915"/>
                <a:gridCol w="4017624"/>
                <a:gridCol w="829860"/>
                <a:gridCol w="715878"/>
                <a:gridCol w="1122278"/>
              </a:tblGrid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Region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Erstellt von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Jahr </a:t>
                      </a:r>
                      <a:r>
                        <a:rPr lang="de-DE" sz="1400" u="none" strike="noStrike" dirty="0" smtClean="0">
                          <a:effectLst/>
                        </a:rPr>
                        <a:t>der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err="1" smtClean="0">
                          <a:effectLst/>
                        </a:rPr>
                        <a:t>Veröffent</a:t>
                      </a:r>
                      <a:r>
                        <a:rPr lang="de-DE" sz="1400" u="none" strike="noStrike" dirty="0" smtClean="0">
                          <a:effectLst/>
                        </a:rPr>
                        <a:t>-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err="1" smtClean="0">
                          <a:effectLst/>
                        </a:rPr>
                        <a:t>lichung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Bezugs-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err="1" smtClean="0">
                          <a:effectLst/>
                        </a:rPr>
                        <a:t>jahr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Methodik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Baden-Württemberg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Gesellschaft für Angewandte Wirtschaftsforschung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2015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CHARM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Baden-Württemberg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Peter Heindl and Sebastian Voigt (ZEW)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2012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CHARM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Baden-Württemberg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Wifor (?)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2015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?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Baden-Württemberg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IAW Tübingen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Bayern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Berlin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Brandenburg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Bremen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diverse Regionen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effectLst/>
                        </a:rPr>
                        <a:t>DIW </a:t>
                      </a:r>
                      <a:r>
                        <a:rPr lang="de-DE" sz="1400" u="none" strike="noStrike" dirty="0" err="1" smtClean="0">
                          <a:effectLst/>
                        </a:rPr>
                        <a:t>Econ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2015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FLQ?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Hamburg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err="1">
                          <a:effectLst/>
                        </a:rPr>
                        <a:t>Prognos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2009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 smtClean="0">
                          <a:effectLst/>
                        </a:rPr>
                        <a:t>Experten-wissen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Hamburg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Tobias Kronenberg (FZ Jülich)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Hannover,</a:t>
                      </a:r>
                      <a:r>
                        <a:rPr lang="de-DE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Region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André Schröder</a:t>
                      </a:r>
                      <a:r>
                        <a:rPr lang="de-DE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(TU Dortmund)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CHARM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Hessen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ifo Institut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2002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unbekannt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Hessen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ZEW et al.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2006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LQ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7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RIOT seit 2000 (2/2)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16988"/>
              </p:ext>
            </p:extLst>
          </p:nvPr>
        </p:nvGraphicFramePr>
        <p:xfrm>
          <a:off x="26895" y="980728"/>
          <a:ext cx="9031625" cy="45989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42786"/>
                <a:gridCol w="2793661"/>
                <a:gridCol w="829860"/>
                <a:gridCol w="715878"/>
                <a:gridCol w="2549440"/>
              </a:tblGrid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Region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Erstellt von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Jahr </a:t>
                      </a:r>
                      <a:r>
                        <a:rPr lang="de-DE" sz="1400" u="none" strike="noStrike" dirty="0" smtClean="0">
                          <a:effectLst/>
                        </a:rPr>
                        <a:t>der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err="1" smtClean="0">
                          <a:effectLst/>
                        </a:rPr>
                        <a:t>Veröffent</a:t>
                      </a:r>
                      <a:r>
                        <a:rPr lang="de-DE" sz="1400" u="none" strike="noStrike" dirty="0" smtClean="0">
                          <a:effectLst/>
                        </a:rPr>
                        <a:t>-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err="1" smtClean="0">
                          <a:effectLst/>
                        </a:rPr>
                        <a:t>lichung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effectLst/>
                        </a:rPr>
                        <a:t>Bezugs-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err="1" smtClean="0">
                          <a:effectLst/>
                        </a:rPr>
                        <a:t>jahr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Methodik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Mecklenburg-Vorpommern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Tobias Kronenberg (FZ Jülich)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2010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2003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CHARM, </a:t>
                      </a:r>
                      <a:r>
                        <a:rPr lang="de-DE" sz="1400" u="none" strike="noStrike" dirty="0" err="1">
                          <a:effectLst/>
                        </a:rPr>
                        <a:t>VGRdL</a:t>
                      </a:r>
                      <a:r>
                        <a:rPr lang="de-DE" sz="1400" u="none" strike="noStrike" dirty="0">
                          <a:effectLst/>
                        </a:rPr>
                        <a:t>, EVS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München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err="1">
                          <a:effectLst/>
                        </a:rPr>
                        <a:t>Prognos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?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2005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Expertenwissen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2774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Niedersachsen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Mattes et al. (</a:t>
                      </a:r>
                      <a:r>
                        <a:rPr lang="de-DE" sz="1400" u="none" strike="noStrike" dirty="0" smtClean="0">
                          <a:effectLst/>
                        </a:rPr>
                        <a:t>DIW </a:t>
                      </a:r>
                      <a:r>
                        <a:rPr lang="de-DE" sz="1400" u="none" strike="noStrike" dirty="0" err="1" smtClean="0">
                          <a:effectLst/>
                        </a:rPr>
                        <a:t>Econ</a:t>
                      </a:r>
                      <a:r>
                        <a:rPr lang="de-DE" sz="1400" u="none" strike="noStrike" dirty="0" smtClean="0">
                          <a:effectLst/>
                        </a:rPr>
                        <a:t>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2014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unbek.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Anscheinend keine </a:t>
                      </a:r>
                      <a:r>
                        <a:rPr lang="de-DE" sz="1400" u="none" strike="noStrike" dirty="0" smtClean="0">
                          <a:effectLst/>
                        </a:rPr>
                        <a:t>vollständige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smtClean="0">
                          <a:effectLst/>
                        </a:rPr>
                        <a:t>RIOT</a:t>
                      </a:r>
                      <a:r>
                        <a:rPr lang="de-DE" sz="1400" u="none" strike="noStrike" dirty="0">
                          <a:effectLst/>
                        </a:rPr>
                        <a:t>, nur </a:t>
                      </a:r>
                      <a:r>
                        <a:rPr lang="de-DE" sz="1400" u="none" strike="noStrike" dirty="0" smtClean="0">
                          <a:effectLst/>
                        </a:rPr>
                        <a:t>Regionalisierung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smtClean="0">
                          <a:effectLst/>
                        </a:rPr>
                        <a:t>der </a:t>
                      </a:r>
                      <a:r>
                        <a:rPr lang="de-DE" sz="1400" u="none" strike="noStrike" dirty="0">
                          <a:effectLst/>
                        </a:rPr>
                        <a:t>Multiplikatoren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effectLst/>
                        </a:rPr>
                        <a:t>Nordrhein-Westfalen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Johannes </a:t>
                      </a:r>
                      <a:r>
                        <a:rPr lang="de-DE" sz="1400" u="none" strike="noStrike" dirty="0" err="1">
                          <a:effectLst/>
                        </a:rPr>
                        <a:t>Többen</a:t>
                      </a:r>
                      <a:r>
                        <a:rPr lang="de-DE" sz="1400" u="none" strike="noStrike" dirty="0">
                          <a:effectLst/>
                        </a:rPr>
                        <a:t> (FZ Jülich)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2011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effectLst/>
                        </a:rPr>
                        <a:t>CHARM, </a:t>
                      </a:r>
                      <a:r>
                        <a:rPr lang="de-DE" sz="1400" u="none" strike="noStrike" dirty="0" err="1" smtClean="0">
                          <a:effectLst/>
                        </a:rPr>
                        <a:t>VGRdL</a:t>
                      </a:r>
                      <a:r>
                        <a:rPr lang="de-DE" sz="1400" u="none" strike="noStrike" dirty="0" smtClean="0">
                          <a:effectLst/>
                        </a:rPr>
                        <a:t>, EVS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effectLst/>
                        </a:rPr>
                        <a:t>Nordrhein-Westfalen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err="1">
                          <a:effectLst/>
                        </a:rPr>
                        <a:t>Prognos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2007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Expertenwissen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effectLst/>
                        </a:rPr>
                        <a:t>Nordrhein-Westfalen (?)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 smtClean="0">
                          <a:effectLst/>
                        </a:rPr>
                        <a:t>DIW </a:t>
                      </a:r>
                      <a:r>
                        <a:rPr lang="de-DE" sz="1400" u="none" strike="noStrike" dirty="0" err="1" smtClean="0">
                          <a:effectLst/>
                        </a:rPr>
                        <a:t>Econ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2014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?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Ostküstenregion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André Schröder, Karl Zimmermann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2014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Region Frankfurt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ifo Institut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2002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unbekannt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Rheinland Pfalz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Saarland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Günter Strassert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1968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Sachsen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Thomas Lehr, Romy </a:t>
                      </a:r>
                      <a:r>
                        <a:rPr lang="de-DE" sz="1400" u="none" strike="noStrike" dirty="0" smtClean="0">
                          <a:effectLst/>
                        </a:rPr>
                        <a:t>Albrecht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smtClean="0">
                          <a:effectLst/>
                        </a:rPr>
                        <a:t>(</a:t>
                      </a:r>
                      <a:r>
                        <a:rPr lang="de-DE" sz="1400" u="none" strike="noStrike" dirty="0" err="1" smtClean="0">
                          <a:effectLst/>
                        </a:rPr>
                        <a:t>Conoscope</a:t>
                      </a:r>
                      <a:r>
                        <a:rPr lang="de-DE" sz="1400" u="none" strike="noStrike" dirty="0" smtClean="0">
                          <a:effectLst/>
                        </a:rPr>
                        <a:t> </a:t>
                      </a:r>
                      <a:r>
                        <a:rPr lang="de-DE" sz="1400" u="none" strike="noStrike" dirty="0">
                          <a:effectLst/>
                        </a:rPr>
                        <a:t>GmbH)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2013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u="none" strike="noStrike" dirty="0" smtClean="0">
                          <a:effectLst/>
                        </a:rPr>
                        <a:t>CHARM, </a:t>
                      </a:r>
                      <a:r>
                        <a:rPr lang="de-DE" sz="1400" u="none" strike="noStrike" dirty="0" err="1" smtClean="0">
                          <a:effectLst/>
                        </a:rPr>
                        <a:t>VGRdL</a:t>
                      </a:r>
                      <a:r>
                        <a:rPr lang="de-DE" sz="1400" u="none" strike="noStrike" dirty="0" smtClean="0">
                          <a:effectLst/>
                        </a:rPr>
                        <a:t>, EVS</a:t>
                      </a:r>
                      <a:endParaRPr lang="de-D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Sachsen-Anhalt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Schleswig-Holstein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  <a:tr h="15790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Thüringen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Thomas Sauer &amp; Bianka </a:t>
                      </a:r>
                      <a:r>
                        <a:rPr lang="de-DE" sz="1400" u="none" strike="noStrike" dirty="0" smtClean="0">
                          <a:effectLst/>
                        </a:rPr>
                        <a:t>Dettmer</a:t>
                      </a:r>
                      <a:br>
                        <a:rPr lang="de-DE" sz="1400" u="none" strike="noStrike" dirty="0" smtClean="0">
                          <a:effectLst/>
                        </a:rPr>
                      </a:br>
                      <a:r>
                        <a:rPr lang="de-DE" sz="1400" u="none" strike="noStrike" dirty="0" smtClean="0">
                          <a:effectLst/>
                        </a:rPr>
                        <a:t>(FH </a:t>
                      </a:r>
                      <a:r>
                        <a:rPr lang="de-DE" sz="1400" u="none" strike="noStrike" dirty="0">
                          <a:effectLst/>
                        </a:rPr>
                        <a:t>Jena)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2014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2010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FLQ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5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Kommunikation könnte besser sein.</a:t>
            </a:r>
          </a:p>
          <a:p>
            <a:pPr lvl="1"/>
            <a:r>
              <a:rPr lang="de-DE" dirty="0" smtClean="0"/>
              <a:t>In aktuellen Studien wird behauptet, es gäbe keine IOT auf Länderebene.</a:t>
            </a:r>
          </a:p>
          <a:p>
            <a:pPr lvl="1"/>
            <a:r>
              <a:rPr lang="de-DE" dirty="0" smtClean="0"/>
              <a:t>Das ist einfach nicht richtig.</a:t>
            </a:r>
          </a:p>
          <a:p>
            <a:pPr lvl="1"/>
            <a:r>
              <a:rPr lang="de-DE" dirty="0" smtClean="0"/>
              <a:t>Geeignete „Outlets“ könnten evtl. helfen.</a:t>
            </a:r>
          </a:p>
          <a:p>
            <a:r>
              <a:rPr lang="de-DE" dirty="0" smtClean="0"/>
              <a:t>Es gibt inzwischen relativ gute </a:t>
            </a:r>
            <a:r>
              <a:rPr lang="de-DE" dirty="0" err="1" smtClean="0"/>
              <a:t>Nonsurvey</a:t>
            </a:r>
            <a:r>
              <a:rPr lang="de-DE" dirty="0" smtClean="0"/>
              <a:t>-Methoden.</a:t>
            </a:r>
          </a:p>
          <a:p>
            <a:pPr lvl="1"/>
            <a:r>
              <a:rPr lang="de-DE" dirty="0" smtClean="0"/>
              <a:t>FLQ für Tabellen vom Typ B</a:t>
            </a:r>
          </a:p>
          <a:p>
            <a:pPr lvl="1"/>
            <a:r>
              <a:rPr lang="de-DE" dirty="0" smtClean="0"/>
              <a:t>CHARM für Tabellen vom Typ E</a:t>
            </a:r>
          </a:p>
          <a:p>
            <a:r>
              <a:rPr lang="de-DE" dirty="0" smtClean="0"/>
              <a:t>Es gibt mehr Daten, als wir denken.</a:t>
            </a:r>
          </a:p>
          <a:p>
            <a:pPr lvl="1"/>
            <a:r>
              <a:rPr lang="de-DE" dirty="0" smtClean="0"/>
              <a:t>Amtliche Statistiken (z.B. EVS)</a:t>
            </a:r>
          </a:p>
          <a:p>
            <a:pPr lvl="1"/>
            <a:r>
              <a:rPr lang="de-DE" dirty="0" smtClean="0"/>
              <a:t>Andere Statistiken (z.B. Unternehmensregister)</a:t>
            </a:r>
          </a:p>
          <a:p>
            <a:pPr lvl="1"/>
            <a:r>
              <a:rPr lang="de-DE" dirty="0" smtClean="0"/>
              <a:t>Manche Unternehmen sind durchaus hilfsbereit.</a:t>
            </a:r>
          </a:p>
          <a:p>
            <a:pPr lvl="1"/>
            <a:r>
              <a:rPr lang="de-DE" dirty="0" smtClean="0"/>
              <a:t>Kontakte können helfen.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RIOT: Probleme und Potenziale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2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Bessere </a:t>
            </a:r>
            <a:r>
              <a:rPr lang="de-DE" dirty="0" smtClean="0">
                <a:solidFill>
                  <a:schemeClr val="accent2"/>
                </a:solidFill>
              </a:rPr>
              <a:t>Unterlegung</a:t>
            </a:r>
            <a:r>
              <a:rPr lang="de-DE" dirty="0" smtClean="0"/>
              <a:t> der regionalen Ergebnisse</a:t>
            </a:r>
          </a:p>
          <a:p>
            <a:pPr lvl="1"/>
            <a:r>
              <a:rPr lang="de-DE" dirty="0" smtClean="0"/>
              <a:t>Ursache unterschiedlicher Entwicklungen können sichtbar gemacht werden: z.B. verschiedene Nachfrageentwicklungen</a:t>
            </a:r>
          </a:p>
          <a:p>
            <a:r>
              <a:rPr lang="de-DE" dirty="0" smtClean="0"/>
              <a:t>Größere </a:t>
            </a:r>
            <a:r>
              <a:rPr lang="de-DE" dirty="0" smtClean="0">
                <a:solidFill>
                  <a:schemeClr val="accent2"/>
                </a:solidFill>
              </a:rPr>
              <a:t>Stabilität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Nicht nur ökonometrische </a:t>
            </a:r>
            <a:r>
              <a:rPr lang="de-DE" dirty="0"/>
              <a:t>V</a:t>
            </a:r>
            <a:r>
              <a:rPr lang="de-DE" dirty="0" smtClean="0"/>
              <a:t>erfahren und deren Auswertung</a:t>
            </a:r>
          </a:p>
          <a:p>
            <a:pPr lvl="1"/>
            <a:r>
              <a:rPr lang="de-DE" dirty="0" smtClean="0"/>
              <a:t>Sondern auch rechnerische Analyse möglich (Buchungssystem)</a:t>
            </a:r>
          </a:p>
          <a:p>
            <a:r>
              <a:rPr lang="de-DE" dirty="0" smtClean="0"/>
              <a:t>Verbesserung von </a:t>
            </a:r>
            <a:r>
              <a:rPr lang="de-DE" dirty="0" smtClean="0">
                <a:solidFill>
                  <a:schemeClr val="accent2"/>
                </a:solidFill>
              </a:rPr>
              <a:t>Entscheidungsgrundlagen</a:t>
            </a:r>
          </a:p>
          <a:p>
            <a:pPr lvl="1"/>
            <a:r>
              <a:rPr lang="de-DE" dirty="0" smtClean="0"/>
              <a:t>Klarere Unterscheidung zwischen regionalen und überregionalen Veränderungen</a:t>
            </a:r>
          </a:p>
          <a:p>
            <a:pPr lvl="1"/>
            <a:r>
              <a:rPr lang="de-DE" dirty="0" smtClean="0"/>
              <a:t>Übertragung technologischer Veränderungen auf Regionen (z.B. Industrie 4.0, E-Mobilität, …)</a:t>
            </a:r>
          </a:p>
          <a:p>
            <a:r>
              <a:rPr lang="de-DE" dirty="0" smtClean="0"/>
              <a:t>Verbesserung der </a:t>
            </a:r>
            <a:r>
              <a:rPr lang="de-DE" dirty="0" smtClean="0">
                <a:solidFill>
                  <a:schemeClr val="accent2"/>
                </a:solidFill>
              </a:rPr>
              <a:t>Informationsgrundlage</a:t>
            </a:r>
            <a:r>
              <a:rPr lang="de-DE" dirty="0" smtClean="0"/>
              <a:t> (</a:t>
            </a:r>
            <a:r>
              <a:rPr lang="de-DE" dirty="0" err="1" smtClean="0"/>
              <a:t>internet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R-IOTs überwinden „Raum“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54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ws-vorlage">
  <a:themeElements>
    <a:clrScheme name="GWS_Farbvorlag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65D77"/>
      </a:accent1>
      <a:accent2>
        <a:srgbClr val="00A9AC"/>
      </a:accent2>
      <a:accent3>
        <a:srgbClr val="A6A6A6"/>
      </a:accent3>
      <a:accent4>
        <a:srgbClr val="66CDCB"/>
      </a:accent4>
      <a:accent5>
        <a:srgbClr val="595959"/>
      </a:accent5>
      <a:accent6>
        <a:srgbClr val="80C3DD"/>
      </a:accent6>
      <a:hlink>
        <a:srgbClr val="0088BC"/>
      </a:hlink>
      <a:folHlink>
        <a:srgbClr val="ED6A5B"/>
      </a:folHlink>
    </a:clrScheme>
    <a:fontScheme name="gws-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ws-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s-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s-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s-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s-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s-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s-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WS_Vorlage_Logo_Farben.potx" id="{4B889019-102D-482C-BA01-13E0FEF7A0AA}" vid="{F9540B55-3EAD-4AEC-B178-B22CD8E6C3F4}"/>
    </a:ext>
  </a:extLst>
</a:theme>
</file>

<file path=ppt/theme/theme2.xml><?xml version="1.0" encoding="utf-8"?>
<a:theme xmlns:a="http://schemas.openxmlformats.org/drawingml/2006/main" name="Titel">
  <a:themeElements>
    <a:clrScheme name="GWS_Farbvorlag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65D77"/>
      </a:accent1>
      <a:accent2>
        <a:srgbClr val="00A9AC"/>
      </a:accent2>
      <a:accent3>
        <a:srgbClr val="A6A6A6"/>
      </a:accent3>
      <a:accent4>
        <a:srgbClr val="66CDCB"/>
      </a:accent4>
      <a:accent5>
        <a:srgbClr val="595959"/>
      </a:accent5>
      <a:accent6>
        <a:srgbClr val="80C3DD"/>
      </a:accent6>
      <a:hlink>
        <a:srgbClr val="0088BC"/>
      </a:hlink>
      <a:folHlink>
        <a:srgbClr val="ED6A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WS_Vorlage_Logo_Farben.potx" id="{4B889019-102D-482C-BA01-13E0FEF7A0AA}" vid="{E181B6CA-403A-4986-A937-43507A7F0E0F}"/>
    </a:ext>
  </a:extLst>
</a:theme>
</file>

<file path=ppt/theme/theme3.xml><?xml version="1.0" encoding="utf-8"?>
<a:theme xmlns:a="http://schemas.openxmlformats.org/drawingml/2006/main" name="Danksagung">
  <a:themeElements>
    <a:clrScheme name="GWS_Farbvorlag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65D77"/>
      </a:accent1>
      <a:accent2>
        <a:srgbClr val="00A9AC"/>
      </a:accent2>
      <a:accent3>
        <a:srgbClr val="A6A6A6"/>
      </a:accent3>
      <a:accent4>
        <a:srgbClr val="66CDCB"/>
      </a:accent4>
      <a:accent5>
        <a:srgbClr val="595959"/>
      </a:accent5>
      <a:accent6>
        <a:srgbClr val="80C3DD"/>
      </a:accent6>
      <a:hlink>
        <a:srgbClr val="0088BC"/>
      </a:hlink>
      <a:folHlink>
        <a:srgbClr val="ED6A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WS_Vorlage_Logo_Farben.potx" id="{4B889019-102D-482C-BA01-13E0FEF7A0AA}" vid="{00CC617B-AE57-4189-BD62-FEB9478E09BB}"/>
    </a:ext>
  </a:extLst>
</a:theme>
</file>

<file path=ppt/theme/theme4.xml><?xml version="1.0" encoding="utf-8"?>
<a:theme xmlns:a="http://schemas.openxmlformats.org/drawingml/2006/main" name="Zwischenfolien und Abschluss">
  <a:themeElements>
    <a:clrScheme name="GWS_Farbvorlag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65D77"/>
      </a:accent1>
      <a:accent2>
        <a:srgbClr val="00A9AC"/>
      </a:accent2>
      <a:accent3>
        <a:srgbClr val="A6A6A6"/>
      </a:accent3>
      <a:accent4>
        <a:srgbClr val="66CDCB"/>
      </a:accent4>
      <a:accent5>
        <a:srgbClr val="595959"/>
      </a:accent5>
      <a:accent6>
        <a:srgbClr val="80C3DD"/>
      </a:accent6>
      <a:hlink>
        <a:srgbClr val="0088BC"/>
      </a:hlink>
      <a:folHlink>
        <a:srgbClr val="ED6A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WS_Vorlage_Logo_Farben.potx" id="{4B889019-102D-482C-BA01-13E0FEF7A0AA}" vid="{F1B9EA24-A9ED-48D6-8DAB-3F58A6861FE2}"/>
    </a:ext>
  </a:ext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GWS_Vorlage_Deutsch</Template>
  <TotalTime>0</TotalTime>
  <Words>808</Words>
  <Application>Microsoft Office PowerPoint</Application>
  <PresentationFormat>Bildschirmpräsentation (4:3)</PresentationFormat>
  <Paragraphs>266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Wingdings</vt:lpstr>
      <vt:lpstr>gws-vorlage</vt:lpstr>
      <vt:lpstr>Titel</vt:lpstr>
      <vt:lpstr>Danksagung</vt:lpstr>
      <vt:lpstr>Zwischenfolien und Abschluss</vt:lpstr>
      <vt:lpstr>Harmonisierung von gesamtwirtschaftlichen und  regionalen Input-Output-Modellen Erste Überlegungen </vt:lpstr>
      <vt:lpstr>Agenda</vt:lpstr>
      <vt:lpstr>Regionale Input-Output-Tabellen</vt:lpstr>
      <vt:lpstr>Regionale Input-Output-Tabellen</vt:lpstr>
      <vt:lpstr>Erstellung von RIOT</vt:lpstr>
      <vt:lpstr>RIOT seit 2000 (1/2)</vt:lpstr>
      <vt:lpstr>RIOT seit 2000 (2/2)</vt:lpstr>
      <vt:lpstr>RIOT: Probleme und Potenziale</vt:lpstr>
      <vt:lpstr>R-IOTs überwinden „Raum“</vt:lpstr>
      <vt:lpstr>Bisherige Modellierungsansätze</vt:lpstr>
      <vt:lpstr>Ein weiter Weg: Bisherige Arbeiten</vt:lpstr>
      <vt:lpstr>Anforderung: Standortfaktor sichtbar machen</vt:lpstr>
      <vt:lpstr>Regionale Ebenen unterschiedliche Daten</vt:lpstr>
      <vt:lpstr>Gleichzeitigkeit regionaler Ebenen</vt:lpstr>
      <vt:lpstr>Harmonisierung</vt:lpstr>
      <vt:lpstr>Harmonisierung  erste Schritte</vt:lpstr>
      <vt:lpstr>Harmonisierung</vt:lpstr>
      <vt:lpstr>Ausblick</vt:lpstr>
      <vt:lpstr>Ausblick</vt:lpstr>
      <vt:lpstr>PowerPoint-Präsentation</vt:lpstr>
      <vt:lpstr>www.gws-os.com facebook.com/GWSmbH/</vt:lpstr>
    </vt:vector>
  </TitlesOfParts>
  <Company>GWS 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Doch noch nicht weniger und älter.</dc:title>
  <dc:creator>BS</dc:creator>
  <cp:lastModifiedBy>Tobias Kronenberg</cp:lastModifiedBy>
  <cp:revision>270</cp:revision>
  <cp:lastPrinted>2016-06-02T11:50:11Z</cp:lastPrinted>
  <dcterms:created xsi:type="dcterms:W3CDTF">2015-11-26T07:50:30Z</dcterms:created>
  <dcterms:modified xsi:type="dcterms:W3CDTF">2017-04-05T06:22:10Z</dcterms:modified>
</cp:coreProperties>
</file>