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0" r:id="rId3"/>
    <p:sldId id="281" r:id="rId4"/>
    <p:sldId id="262" r:id="rId5"/>
    <p:sldId id="269" r:id="rId6"/>
    <p:sldId id="289" r:id="rId7"/>
    <p:sldId id="263" r:id="rId8"/>
    <p:sldId id="277" r:id="rId9"/>
    <p:sldId id="279" r:id="rId10"/>
    <p:sldId id="278" r:id="rId11"/>
    <p:sldId id="275" r:id="rId12"/>
    <p:sldId id="280" r:id="rId13"/>
    <p:sldId id="265" r:id="rId14"/>
    <p:sldId id="285" r:id="rId15"/>
    <p:sldId id="272" r:id="rId16"/>
    <p:sldId id="276" r:id="rId17"/>
    <p:sldId id="287" r:id="rId18"/>
    <p:sldId id="259" r:id="rId19"/>
    <p:sldId id="282" r:id="rId20"/>
    <p:sldId id="283" r:id="rId21"/>
    <p:sldId id="284" r:id="rId22"/>
    <p:sldId id="288" r:id="rId23"/>
    <p:sldId id="268" r:id="rId24"/>
    <p:sldId id="273" r:id="rId25"/>
    <p:sldId id="271" r:id="rId26"/>
    <p:sldId id="290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77" autoAdjust="0"/>
  </p:normalViewPr>
  <p:slideViewPr>
    <p:cSldViewPr>
      <p:cViewPr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A0E5-B1FD-434D-9F7D-AF5C7DC6C518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A6F71-9D0B-4A12-AF29-58209BC75E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9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A2F3-8AC5-47EA-8512-263D5507CA4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FCA4-66A5-443A-809C-F0146E3E9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7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2FCA4-66A5-443A-809C-F0146E3E9C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4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2FCA4-66A5-443A-809C-F0146E3E9CC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8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OECD: Gross value added at basic prices used to calculate the output-approach GDP is equal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sum of: “Compensation of employees” plus “Gross operating surplus and mixed income”, plus “Other taxes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production”, net of subsidies. These “other” taxes and subsidies should not be confused with taxes and subsidies on products.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2FCA4-66A5-443A-809C-F0146E3E9C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10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1407B-F6AF-4FC1-A6CF-D9998B676E13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82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F51-2266-4784-AC09-261528CE9B79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52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D36A-E6EA-4773-A48F-A3C41C98EEBB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12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FBE0-578D-47D5-8790-C255A9825026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11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B65B-2936-4843-B04E-001DC1BE9BAF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AF9E-EBD1-480D-9368-AC7001589ADB}" type="datetime1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9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C546-EE2C-408D-BD50-31EC0289F902}" type="datetime1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4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17F1-E728-495D-A4E2-3AB590C1FB03}" type="datetime1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4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D75-0D78-478F-9B2F-23C26D6208A6}" type="datetime1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3DE1-4E87-4B62-975F-305E0E0FCFAC}" type="datetime1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57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3E1F-DB8A-4D98-97E5-E891EDF4D6BF}" type="datetime1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3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N:\Graphics for publishing\splash2.e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5251" flipH="1">
            <a:off x="8126716" y="6372316"/>
            <a:ext cx="75514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Graphics for publishing\waves 2.emf"/>
          <p:cNvPicPr>
            <a:picLocks noChangeAspect="1" noChangeArrowheads="1"/>
          </p:cNvPicPr>
          <p:nvPr userDrawn="1"/>
        </p:nvPicPr>
        <p:blipFill rotWithShape="1">
          <a:blip r:embed="rId1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r="44891"/>
          <a:stretch/>
        </p:blipFill>
        <p:spPr bwMode="auto">
          <a:xfrm>
            <a:off x="0" y="187102"/>
            <a:ext cx="9144001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0486"/>
            <a:ext cx="82296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7F6C97-9325-4A1E-85A0-DB45FC462C7F}" type="datetime1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080652-A34C-4002-8A79-B8AA30421E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7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96944" cy="252028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Input-output models and </a:t>
            </a:r>
            <a:br>
              <a:rPr lang="en-GB" sz="3600" b="1" dirty="0"/>
            </a:br>
            <a:r>
              <a:rPr lang="en-GB" sz="3600" b="1" dirty="0"/>
              <a:t>ecosystem service feedbacks: </a:t>
            </a:r>
            <a:br>
              <a:rPr lang="en-GB" sz="3600" dirty="0"/>
            </a:br>
            <a:r>
              <a:rPr lang="en-GB" sz="3600" dirty="0"/>
              <a:t> </a:t>
            </a:r>
            <a:r>
              <a:rPr lang="en-GB" sz="3600" b="1" dirty="0"/>
              <a:t>Estimating the net GVA of economies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7254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5788C"/>
                </a:solidFill>
              </a:rPr>
              <a:t>Emily Stebbings</a:t>
            </a:r>
          </a:p>
          <a:p>
            <a:r>
              <a:rPr lang="en-GB" sz="2800" dirty="0"/>
              <a:t>I-O Workshop, Osnabrück </a:t>
            </a:r>
          </a:p>
          <a:p>
            <a:r>
              <a:rPr lang="en-GB" sz="2800" dirty="0"/>
              <a:t>31</a:t>
            </a:r>
            <a:r>
              <a:rPr lang="en-GB" sz="2800" baseline="30000" dirty="0"/>
              <a:t>st</a:t>
            </a:r>
            <a:r>
              <a:rPr lang="en-GB" sz="2800" dirty="0"/>
              <a:t>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080652-A34C-4002-8A79-B8AA30421E8D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2" descr="N:\Graphics for publishing\waves 2.emf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45656" r="44891"/>
          <a:stretch/>
        </p:blipFill>
        <p:spPr bwMode="auto">
          <a:xfrm flipH="1" flipV="1">
            <a:off x="0" y="6309320"/>
            <a:ext cx="914400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1" y="5443662"/>
            <a:ext cx="2447619" cy="628571"/>
          </a:xfrm>
          <a:prstGeom prst="rect">
            <a:avLst/>
          </a:prstGeom>
        </p:spPr>
      </p:pic>
      <p:pic>
        <p:nvPicPr>
          <p:cNvPr id="8" name="Picture 2" descr="Marine Manage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14325"/>
          <a:stretch/>
        </p:blipFill>
        <p:spPr bwMode="auto">
          <a:xfrm>
            <a:off x="107504" y="5238183"/>
            <a:ext cx="1476164" cy="10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b="6035"/>
          <a:stretch/>
        </p:blipFill>
        <p:spPr>
          <a:xfrm>
            <a:off x="7350609" y="5273556"/>
            <a:ext cx="1613879" cy="968783"/>
          </a:xfrm>
          <a:prstGeom prst="rect">
            <a:avLst/>
          </a:prstGeom>
        </p:spPr>
      </p:pic>
      <p:pic>
        <p:nvPicPr>
          <p:cNvPr id="2050" name="Picture 2" descr="\\npm\pmldfs\Newhome\emst\My Documents\My Pictures\exeter 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72197"/>
            <a:ext cx="15430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9"/>
    </mc:Choice>
    <mc:Fallback xmlns="">
      <p:transition spd="slow" advTm="97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I-O models and the ecosystem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/>
              <a:t>I-O research that has been influential;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Impact study into development of offshore renewables (Fraser of </a:t>
            </a:r>
            <a:r>
              <a:rPr lang="en-GB" sz="2800" dirty="0" err="1"/>
              <a:t>Allander</a:t>
            </a:r>
            <a:r>
              <a:rPr lang="en-GB" sz="2800" dirty="0"/>
              <a:t> Institute, 2014).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Biodiversity impacts on global forest ecosystems (</a:t>
            </a:r>
            <a:r>
              <a:rPr lang="en-GB" sz="2800" dirty="0" err="1"/>
              <a:t>Lenzen</a:t>
            </a:r>
            <a:r>
              <a:rPr lang="en-GB" sz="2800" dirty="0"/>
              <a:t> et al., 2012). 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Sustainable coastal zone management in France (</a:t>
            </a:r>
            <a:r>
              <a:rPr lang="en-GB" sz="2800" dirty="0" err="1"/>
              <a:t>Cordier</a:t>
            </a:r>
            <a:r>
              <a:rPr lang="en-GB" sz="2800" dirty="0"/>
              <a:t> et al., 2011; 2014).</a:t>
            </a:r>
          </a:p>
          <a:p>
            <a:pPr>
              <a:spcBef>
                <a:spcPts val="1800"/>
              </a:spcBef>
            </a:pPr>
            <a:r>
              <a:rPr lang="en-GB" sz="2800" dirty="0"/>
              <a:t>I-O application to oyster farming in Taiwan (Chen et al. 2013)</a:t>
            </a:r>
          </a:p>
          <a:p>
            <a:pPr>
              <a:spcBef>
                <a:spcPts val="1800"/>
              </a:spcBef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0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All the usual market assumptions pertaining to Leontief I-O tables apply. Additional assumptions; </a:t>
            </a:r>
          </a:p>
          <a:p>
            <a:r>
              <a:rPr lang="en-GB" sz="2800" dirty="0"/>
              <a:t>The GVA of the aggregate sectors to which each ecosystem service is a part will increase or decrease linearly. There is </a:t>
            </a:r>
            <a:r>
              <a:rPr lang="en-GB" sz="2800" b="1" dirty="0"/>
              <a:t>no product substitution effect</a:t>
            </a:r>
            <a:r>
              <a:rPr lang="en-GB" sz="2800" dirty="0"/>
              <a:t>. </a:t>
            </a:r>
          </a:p>
          <a:p>
            <a:r>
              <a:rPr lang="en-GB" sz="2800" dirty="0"/>
              <a:t>Effects are estimated in the short term, i.e. </a:t>
            </a:r>
            <a:r>
              <a:rPr lang="en-GB" sz="2800" b="1" dirty="0"/>
              <a:t>lag effects or sector growth are ignored</a:t>
            </a:r>
            <a:r>
              <a:rPr lang="en-GB" sz="2800" dirty="0"/>
              <a:t>. </a:t>
            </a:r>
          </a:p>
          <a:p>
            <a:r>
              <a:rPr lang="en-GB" sz="2800" dirty="0"/>
              <a:t>Non-market and government </a:t>
            </a:r>
            <a:r>
              <a:rPr lang="en-GB" sz="2800" b="1" dirty="0"/>
              <a:t>sectors are excluded</a:t>
            </a:r>
            <a:r>
              <a:rPr lang="en-GB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42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Input-Output tables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847" y="1520696"/>
            <a:ext cx="8087953" cy="45397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75527" y="1700808"/>
            <a:ext cx="5224483" cy="328830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11960" y="2420888"/>
            <a:ext cx="1403176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 x 10 dimension,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market sectors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6384943"/>
            <a:ext cx="6505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Produced using UK Input-Output Analytical Tables 2010 (ONS, 2011)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503218" y="2197543"/>
            <a:ext cx="2088232" cy="285625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Non-market: Governmental and NPISH (Non-profit institutions serving households)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e.g.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Health services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Education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Creative arts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600" dirty="0"/>
              <a:t>Museums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7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7"/>
    </mc:Choice>
    <mc:Fallback xmlns="">
      <p:transition spd="slow" advTm="3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Input-Output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176465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GB" sz="11200" dirty="0"/>
                  <a:t>Where;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12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GB" sz="11200" dirty="0"/>
                  <a:t>		is the demand vector, dimension 10x1.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12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11200" i="1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11200" dirty="0"/>
                  <a:t> 		is the modified demand vector in 10x1.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200" i="1">
                            <a:latin typeface="Cambria Math"/>
                          </a:rPr>
                          <m:t>(</m:t>
                        </m:r>
                        <m:r>
                          <a:rPr lang="en-GB" sz="11200" i="1">
                            <a:latin typeface="Cambria Math"/>
                          </a:rPr>
                          <m:t>𝐼</m:t>
                        </m:r>
                        <m:r>
                          <a:rPr lang="en-GB" sz="11200" i="1">
                            <a:latin typeface="Cambria Math"/>
                          </a:rPr>
                          <m:t>−</m:t>
                        </m:r>
                        <m:r>
                          <a:rPr lang="en-GB" sz="11200" i="1">
                            <a:latin typeface="Cambria Math"/>
                          </a:rPr>
                          <m:t>𝐴</m:t>
                        </m:r>
                        <m:r>
                          <a:rPr lang="en-GB" sz="11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112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1200" dirty="0"/>
                  <a:t> 	is the Leontief inverse matrix (the total 		direct and indirect input requirements 		for each industry) of dimension 10x10.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11200" i="1">
                        <a:latin typeface="Cambria Math"/>
                      </a:rPr>
                      <m:t>𝑔</m:t>
                    </m:r>
                  </m:oMath>
                </a14:m>
                <a:r>
                  <a:rPr lang="en-GB" sz="11200" dirty="0"/>
                  <a:t> 		is the row vector of GVA (</a:t>
                </a:r>
                <a:r>
                  <a:rPr lang="en-GB" sz="11200" i="1" dirty="0"/>
                  <a:t>from 			compensation to employees</a:t>
                </a:r>
                <a:r>
                  <a:rPr lang="en-GB" sz="11200" dirty="0"/>
                  <a:t>) from the 		matrix of coefficients, represented as a 		diagonal matrix of dimensions 10x10.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176465"/>
              </a:xfrm>
              <a:blipFill rotWithShape="1">
                <a:blip r:embed="rId3"/>
                <a:stretch>
                  <a:fillRect l="-1481" t="-3499" r="-1333" b="-3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45879" y="1329580"/>
                <a:ext cx="4612609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smtClean="0">
                          <a:latin typeface="Cambria Math"/>
                        </a:rPr>
                        <m:t>∆ </m:t>
                      </m:r>
                      <m:r>
                        <a:rPr lang="en-GB" sz="2400" b="1" i="1">
                          <a:latin typeface="Cambria Math"/>
                        </a:rPr>
                        <m:t>𝑮𝑽𝑨</m:t>
                      </m:r>
                      <m:r>
                        <a:rPr lang="en-GB" sz="2400" b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400" b="1"/>
                        <m:t> </m:t>
                      </m:r>
                      <m:r>
                        <m:rPr>
                          <m:nor/>
                        </m:rPr>
                        <a:rPr lang="en-GB" sz="2400" b="1"/>
                        <m:t>g</m:t>
                      </m:r>
                      <m:r>
                        <m:rPr>
                          <m:nor/>
                        </m:rPr>
                        <a:rPr lang="en-GB" sz="2400" b="1"/>
                        <m:t> 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>
                              <a:latin typeface="Cambria Math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𝑰</m:t>
                          </m:r>
                          <m:r>
                            <a:rPr lang="en-GB" sz="2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𝑨</m:t>
                          </m:r>
                          <m:r>
                            <a:rPr lang="en-GB" sz="2400" b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400" b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𝑭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400" b="1" i="1">
                              <a:latin typeface="Cambria Math"/>
                            </a:rPr>
                            <m:t>𝒏𝒆𝒘</m:t>
                          </m:r>
                        </m:sub>
                      </m:sSub>
                      <m:r>
                        <a:rPr lang="en-GB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879" y="1329580"/>
                <a:ext cx="4612609" cy="470000"/>
              </a:xfrm>
              <a:prstGeom prst="rect">
                <a:avLst/>
              </a:prstGeom>
              <a:blipFill rotWithShape="1"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71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GB" dirty="0"/>
                  <a:t>Wages as measure of </a:t>
                </a:r>
                <a14:m>
                  <m:oMath xmlns:m="http://schemas.openxmlformats.org/officeDocument/2006/math">
                    <m:r>
                      <a:rPr lang="en-GB">
                        <a:latin typeface="Cambria Math"/>
                      </a:rPr>
                      <m:t>∆ </m:t>
                    </m:r>
                    <m:r>
                      <a:rPr lang="en-GB" i="1">
                        <a:latin typeface="Cambria Math"/>
                      </a:rPr>
                      <m:t>𝑮𝑽𝑨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593" t="-42683" b="-7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77" y="1247091"/>
            <a:ext cx="8229600" cy="548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Offshore wind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166520" y="1795158"/>
                <a:ext cx="2520280" cy="21135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chemeClr val="accent6">
                    <a:lumMod val="75000"/>
                    <a:alpha val="40000"/>
                  </a:schemeClr>
                </a:outerShdw>
              </a:effectLst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GB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 </m:t>
                    </m:r>
                    <m:r>
                      <a:rPr lang="en-GB" sz="2800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𝐺𝑉𝐴</m:t>
                    </m:r>
                  </m:oMath>
                </a14:m>
                <a:r>
                  <a:rPr lang="en-GB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wages is +£94m in the short term.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20" y="1795158"/>
                <a:ext cx="2520280" cy="2113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chemeClr val="accent6">
                    <a:lumMod val="75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3877" y="1795158"/>
                <a:ext cx="387381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smtClean="0">
                          <a:latin typeface="Cambria Math"/>
                        </a:rPr>
                        <m:t>∆ </m:t>
                      </m:r>
                      <m:r>
                        <a:rPr lang="en-GB" sz="2000" b="1" i="1">
                          <a:latin typeface="Cambria Math"/>
                        </a:rPr>
                        <m:t>𝑮𝑽𝑨</m:t>
                      </m:r>
                      <m:r>
                        <a:rPr lang="en-GB" sz="2000" b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b="1"/>
                        <m:t> </m:t>
                      </m:r>
                      <m:r>
                        <m:rPr>
                          <m:nor/>
                        </m:rPr>
                        <a:rPr lang="en-GB" sz="2000" b="1"/>
                        <m:t>g</m:t>
                      </m:r>
                      <m:r>
                        <m:rPr>
                          <m:nor/>
                        </m:rPr>
                        <a:rPr lang="en-GB" sz="2000" b="1"/>
                        <m:t> </m:t>
                      </m:r>
                      <m:sSup>
                        <m:s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>
                              <a:latin typeface="Cambria Math"/>
                            </a:rPr>
                            <m:t>(</m:t>
                          </m:r>
                          <m:r>
                            <a:rPr lang="en-GB" sz="2000" b="1" i="1">
                              <a:latin typeface="Cambria Math"/>
                            </a:rPr>
                            <m:t>𝑰</m:t>
                          </m:r>
                          <m:r>
                            <a:rPr lang="en-GB" sz="20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/>
                            </a:rPr>
                            <m:t>𝑨</m:t>
                          </m:r>
                          <m:r>
                            <a:rPr lang="en-GB" sz="2000" b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0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000" b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𝑭</m:t>
                          </m:r>
                          <m:r>
                            <a:rPr lang="en-GB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GB" sz="2000" b="1" i="1">
                              <a:latin typeface="Cambria Math"/>
                            </a:rPr>
                            <m:t>𝒏𝒆𝒘</m:t>
                          </m:r>
                        </m:sub>
                      </m:sSub>
                      <m:r>
                        <a:rPr lang="en-GB" sz="20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7" y="1795158"/>
                <a:ext cx="3873816" cy="407099"/>
              </a:xfrm>
              <a:prstGeom prst="rect">
                <a:avLst/>
              </a:prstGeom>
              <a:blipFill rotWithShape="1">
                <a:blip r:embed="rId4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77" y="2357664"/>
            <a:ext cx="5153658" cy="186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45415"/>
            <a:ext cx="5153659" cy="19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18" y="4434784"/>
            <a:ext cx="1334644" cy="19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4832" y="4062002"/>
            <a:ext cx="1641968" cy="21753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schemeClr val="accent6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Sense check to other studies – Fraser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Allander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Institute ORE</a:t>
            </a:r>
          </a:p>
        </p:txBody>
      </p:sp>
    </p:spTree>
    <p:extLst>
      <p:ext uri="{BB962C8B-B14F-4D97-AF65-F5344CB8AC3E}">
        <p14:creationId xmlns:p14="http://schemas.microsoft.com/office/powerpoint/2010/main" val="133636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Industry split and disaggregation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685025"/>
              </p:ext>
            </p:extLst>
          </p:nvPr>
        </p:nvGraphicFramePr>
        <p:xfrm>
          <a:off x="610456" y="2420888"/>
          <a:ext cx="7848873" cy="32887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3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I-O Product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Ecosystem service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final demand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6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Offshore wind energy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0.09%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 detailed table (2011)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 &amp; aquaculture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 detailed table (2011)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services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Marine recreation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ONS report for the MMO (2014)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0456" y="1556792"/>
            <a:ext cx="78499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Percentage of Input-Output final demand contributed by selected ecosystem services to high level I-O product</a:t>
            </a:r>
            <a:endParaRPr lang="en-GB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384943"/>
            <a:ext cx="6505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Produced using UK Input-Output Analytical Tables 2010 (ONS, 2011)</a:t>
            </a:r>
          </a:p>
        </p:txBody>
      </p:sp>
    </p:spTree>
    <p:extLst>
      <p:ext uri="{BB962C8B-B14F-4D97-AF65-F5344CB8AC3E}">
        <p14:creationId xmlns:p14="http://schemas.microsoft.com/office/powerpoint/2010/main" val="3394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Evidence for ecosystem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552361"/>
              </p:ext>
            </p:extLst>
          </p:nvPr>
        </p:nvGraphicFramePr>
        <p:xfrm>
          <a:off x="395536" y="1484784"/>
          <a:ext cx="8424936" cy="4602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5729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fishing vessels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unable to access areas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surrounding turbines. Change in fishers’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behaviour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294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Turbine structure provides favourable environment for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shellfish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such as mussels. Aquaculture sector identified as a way to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mitigate the loss of fishing 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opportunities.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6171">
                <a:tc>
                  <a:txBody>
                    <a:bodyPr/>
                    <a:lstStyle/>
                    <a:p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Aesthetic</a:t>
                      </a:r>
                      <a:r>
                        <a:rPr lang="en-GB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recreational value reduced by presence of turbines.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6071542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Stromberg,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Rodmell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2016;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Andersson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Öhman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2010; Papathanasopoulou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</a:p>
        </p:txBody>
      </p:sp>
    </p:spTree>
    <p:extLst>
      <p:ext uri="{BB962C8B-B14F-4D97-AF65-F5344CB8AC3E}">
        <p14:creationId xmlns:p14="http://schemas.microsoft.com/office/powerpoint/2010/main" val="87145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04664"/>
                <a:ext cx="8229600" cy="50482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/>
                  <a:t>Modified demand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GB" sz="9600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04664"/>
                <a:ext cx="8229600" cy="504825"/>
              </a:xfrm>
              <a:blipFill>
                <a:blip r:embed="rId2"/>
                <a:stretch>
                  <a:fillRect l="-2593" b="-1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941735"/>
              </p:ext>
            </p:extLst>
          </p:nvPr>
        </p:nvGraphicFramePr>
        <p:xfrm>
          <a:off x="457200" y="2329135"/>
          <a:ext cx="7488832" cy="3528394"/>
        </p:xfrm>
        <a:graphic>
          <a:graphicData uri="http://schemas.openxmlformats.org/drawingml/2006/table">
            <a:tbl>
              <a:tblPr firstRow="1" firstCol="1" bandRow="1"/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/>
                          <a:ea typeface="Calibri"/>
                        </a:rPr>
                        <a:t>Ecosystem service</a:t>
                      </a:r>
                      <a:endParaRPr lang="en-GB" sz="2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/>
                          <a:ea typeface="Calibri"/>
                        </a:rPr>
                        <a:t>Sector change</a:t>
                      </a:r>
                      <a:endParaRPr lang="en-GB" sz="28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Offshore wind energy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+100%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Fisheries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-5%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Aquaculture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+8%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Marine recreation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Arial"/>
                          <a:ea typeface="Calibri"/>
                        </a:rPr>
                        <a:t>-10%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0" y="1484784"/>
            <a:ext cx="784997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Percentage change in final demand caused by offshore wind sector to selected ecosystem services surrounding development</a:t>
            </a:r>
            <a:endParaRPr lang="en-GB" sz="1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6071542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Stromberg,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Rodmell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2016;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Andersson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Öhman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2010; Papathanasopoulou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</a:p>
        </p:txBody>
      </p:sp>
    </p:spTree>
    <p:extLst>
      <p:ext uri="{BB962C8B-B14F-4D97-AF65-F5344CB8AC3E}">
        <p14:creationId xmlns:p14="http://schemas.microsoft.com/office/powerpoint/2010/main" val="364807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Net economic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46"/>
          <a:stretch/>
        </p:blipFill>
        <p:spPr bwMode="auto">
          <a:xfrm>
            <a:off x="2915816" y="1449910"/>
            <a:ext cx="2582547" cy="484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37143" y="5502906"/>
            <a:ext cx="3960440" cy="83732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42"/>
    </mc:Choice>
    <mc:Fallback xmlns="">
      <p:transition spd="slow" advTm="68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720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5788C"/>
                </a:solidFill>
              </a:rPr>
              <a:t>The model assumptions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a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for the ecosystem service doesn’t exist or can’t be identified, can it be valued?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should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 growth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included, and what will be the longer term effects?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should 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non-market economic sectors 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treated?</a:t>
            </a:r>
            <a:endParaRPr lang="en-GB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Should a </a:t>
            </a:r>
            <a:r>
              <a:rPr lang="en-GB" sz="2800" b="1" dirty="0"/>
              <a:t>technical coefficients</a:t>
            </a:r>
            <a:r>
              <a:rPr lang="en-GB" sz="2800" dirty="0"/>
              <a:t> matrix be included?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0"/>
    </mc:Choice>
    <mc:Fallback xmlns="">
      <p:transition spd="slow" advTm="3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proom.net/wp-content/uploads/UKO-MASTER-UK-Outline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54" y="1268760"/>
            <a:ext cx="333375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3172" y="1332057"/>
            <a:ext cx="55089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year PhD student at Plymouth Marine Laboratory and the University of Exeter.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Supervisory team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Eleni Papathanasopoulou (PML)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Xiaoyu Yan (University of Exeter)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Tara Hooper (PML)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Mel Austen (PML)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34467" y="4906466"/>
            <a:ext cx="1007162" cy="39590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93555" y="5071970"/>
            <a:ext cx="2840912" cy="1488536"/>
            <a:chOff x="1633258" y="4116512"/>
            <a:chExt cx="4573488" cy="2396343"/>
          </a:xfrm>
        </p:grpSpPr>
        <p:pic>
          <p:nvPicPr>
            <p:cNvPr id="3074" name="Picture 2" descr="http://www.suburbproperty.co.uk/assets/images/gallery/property_for_sale_in_Plymouth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421" y="4116512"/>
              <a:ext cx="4505325" cy="23717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33258" y="6190793"/>
              <a:ext cx="1817273" cy="32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7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Plymouthproperty.co.uk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87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7200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5788C"/>
                </a:solidFill>
              </a:rPr>
              <a:t>The use of economic data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can the apportionment, suppression and disaggregation issues be overcome?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2757696"/>
            <a:ext cx="8064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0">
              <a:spcAft>
                <a:spcPts val="600"/>
              </a:spcAft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geographically or by ecosystem,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between those in the ocean and on land? </a:t>
            </a:r>
          </a:p>
          <a:p>
            <a:pPr marL="447675" lvl="1" indent="0">
              <a:spcAft>
                <a:spcPts val="600"/>
              </a:spcAft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products,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electricity or hydrocarbon energy sources</a:t>
            </a:r>
          </a:p>
          <a:p>
            <a:pPr marL="447675" lvl="1" indent="0">
              <a:spcAft>
                <a:spcPts val="600"/>
              </a:spcAft>
              <a:buNone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sectors,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oceanic or freshwater recreational fishing?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5219909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525">
              <a:spcAft>
                <a:spcPts val="600"/>
              </a:spcAft>
            </a:pPr>
            <a:r>
              <a:rPr lang="en-GB" sz="2800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by ONS - suggest use of Annual Business Survey, and </a:t>
            </a:r>
            <a:r>
              <a:rPr lang="en-GB" sz="2800" dirty="0" err="1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aGVA</a:t>
            </a:r>
            <a:r>
              <a:rPr lang="en-GB" sz="2800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Study to determine economic baseline has taken place.</a:t>
            </a:r>
          </a:p>
        </p:txBody>
      </p:sp>
    </p:spTree>
    <p:extLst>
      <p:ext uri="{BB962C8B-B14F-4D97-AF65-F5344CB8AC3E}">
        <p14:creationId xmlns:p14="http://schemas.microsoft.com/office/powerpoint/2010/main" val="19287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0"/>
    </mc:Choice>
    <mc:Fallback xmlns="">
      <p:transition spd="slow" advTm="3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5788C"/>
                </a:solidFill>
              </a:rPr>
              <a:t>The model application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2800" dirty="0"/>
              <a:t>How can the </a:t>
            </a:r>
            <a:r>
              <a:rPr lang="en-GB" sz="2800" b="1" dirty="0"/>
              <a:t>feedback coefficients </a:t>
            </a:r>
            <a:r>
              <a:rPr lang="en-GB" sz="2800" dirty="0"/>
              <a:t>for ecosystem services be calculated in order to compute the model?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2800" dirty="0"/>
              <a:t>Is </a:t>
            </a:r>
            <a:r>
              <a:rPr lang="en-GB" sz="2800" b="1" dirty="0"/>
              <a:t>GVA</a:t>
            </a:r>
            <a:r>
              <a:rPr lang="en-GB" sz="2800" dirty="0"/>
              <a:t> appropriate for this kind of analysis?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GB" sz="2800" dirty="0"/>
              <a:t>Should the Leontief Inverse be </a:t>
            </a:r>
            <a:r>
              <a:rPr lang="en-GB" sz="2800" b="1" dirty="0"/>
              <a:t>dynamic</a:t>
            </a:r>
            <a:r>
              <a:rPr lang="en-GB" sz="2800" dirty="0"/>
              <a:t> so that a sensitivity analysis can later be carried out?</a:t>
            </a:r>
          </a:p>
          <a:p>
            <a:pPr marL="514350" indent="-514350">
              <a:buFont typeface="+mj-lt"/>
              <a:buAutoNum type="arabicPeriod" startAt="5"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554046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525">
              <a:spcAft>
                <a:spcPts val="600"/>
              </a:spcAft>
            </a:pPr>
            <a:r>
              <a:rPr lang="en-GB" sz="2800" dirty="0">
                <a:solidFill>
                  <a:srgbClr val="057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solutions to many of these issues might be to use an econometric I-O.</a:t>
            </a:r>
          </a:p>
        </p:txBody>
      </p:sp>
    </p:spTree>
    <p:extLst>
      <p:ext uri="{BB962C8B-B14F-4D97-AF65-F5344CB8AC3E}">
        <p14:creationId xmlns:p14="http://schemas.microsoft.com/office/powerpoint/2010/main" val="16970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0"/>
    </mc:Choice>
    <mc:Fallback xmlns="">
      <p:transition spd="slow" advTm="30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Resolve the issues or address challenges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Systematic review for ecological evidence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Scenarios – using UK NEA outlooks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Causation or correlation – magnitude of economic impacts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69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656184"/>
          </a:xfrm>
        </p:spPr>
        <p:txBody>
          <a:bodyPr/>
          <a:lstStyle/>
          <a:p>
            <a:pPr algn="ctr"/>
            <a:r>
              <a:rPr lang="en-GB" b="1" dirty="0"/>
              <a:t>Questions?</a:t>
            </a:r>
            <a:br>
              <a:rPr lang="en-GB" b="1" dirty="0"/>
            </a:br>
            <a:r>
              <a:rPr lang="en-GB" b="1" dirty="0"/>
              <a:t>Thanks for listening!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584176"/>
          </a:xfrm>
        </p:spPr>
        <p:txBody>
          <a:bodyPr>
            <a:normAutofit/>
          </a:bodyPr>
          <a:lstStyle/>
          <a:p>
            <a:r>
              <a:rPr lang="en-GB" dirty="0"/>
              <a:t>emst@pml.ac.uk</a:t>
            </a:r>
          </a:p>
          <a:p>
            <a:r>
              <a:rPr lang="en-GB" dirty="0"/>
              <a:t>   @</a:t>
            </a:r>
            <a:r>
              <a:rPr lang="en-GB" dirty="0" err="1"/>
              <a:t>e_stebb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7080652-A34C-4002-8A79-B8AA30421E8D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Picture 2" descr="N:\Graphics for publishing\waves 2.emf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" t="45656" r="44891"/>
          <a:stretch/>
        </p:blipFill>
        <p:spPr bwMode="auto">
          <a:xfrm flipH="1" flipV="1">
            <a:off x="0" y="6309320"/>
            <a:ext cx="9144001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1" y="5443662"/>
            <a:ext cx="2447619" cy="628571"/>
          </a:xfrm>
          <a:prstGeom prst="rect">
            <a:avLst/>
          </a:prstGeom>
        </p:spPr>
      </p:pic>
      <p:pic>
        <p:nvPicPr>
          <p:cNvPr id="8" name="Picture 2" descr="Marine Manage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14325"/>
          <a:stretch/>
        </p:blipFill>
        <p:spPr bwMode="auto">
          <a:xfrm>
            <a:off x="107504" y="5238183"/>
            <a:ext cx="1476164" cy="10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b="6035"/>
          <a:stretch/>
        </p:blipFill>
        <p:spPr>
          <a:xfrm>
            <a:off x="7350609" y="5273556"/>
            <a:ext cx="1613879" cy="968783"/>
          </a:xfrm>
          <a:prstGeom prst="rect">
            <a:avLst/>
          </a:prstGeom>
        </p:spPr>
      </p:pic>
      <p:pic>
        <p:nvPicPr>
          <p:cNvPr id="2050" name="Picture 2" descr="\\npm\pmldfs\Newhome\emst\My Documents\My Pictures\exeter 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72197"/>
            <a:ext cx="15430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33056"/>
            <a:ext cx="886256" cy="8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"/>
    </mc:Choice>
    <mc:Fallback xmlns="">
      <p:transition spd="slow" advTm="421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Acknowledgements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162004"/>
            <a:ext cx="8229600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 thanks to the NERC GW4+ DTP and the Marine Management Organisation. </a:t>
            </a:r>
          </a:p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the Natural Environment Research Council [NE/L002434/1]. </a:t>
            </a:r>
          </a:p>
          <a:p>
            <a:pPr marL="0" indent="0" algn="ctr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All graphics author’s own, except where stated.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81" y="5443662"/>
            <a:ext cx="2447619" cy="628571"/>
          </a:xfrm>
          <a:prstGeom prst="rect">
            <a:avLst/>
          </a:prstGeom>
        </p:spPr>
      </p:pic>
      <p:pic>
        <p:nvPicPr>
          <p:cNvPr id="8" name="Picture 2" descr="Marine Managem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14325"/>
          <a:stretch/>
        </p:blipFill>
        <p:spPr bwMode="auto">
          <a:xfrm>
            <a:off x="107504" y="5238183"/>
            <a:ext cx="1476164" cy="10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" b="6035"/>
          <a:stretch/>
        </p:blipFill>
        <p:spPr>
          <a:xfrm>
            <a:off x="7350609" y="5273556"/>
            <a:ext cx="1613879" cy="968783"/>
          </a:xfrm>
          <a:prstGeom prst="rect">
            <a:avLst/>
          </a:prstGeom>
        </p:spPr>
      </p:pic>
      <p:pic>
        <p:nvPicPr>
          <p:cNvPr id="10" name="Picture 2" descr="\\npm\pmldfs\Newhome\emst\My Documents\My Pictures\exeter log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72197"/>
            <a:ext cx="15430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Autofit/>
          </a:bodyPr>
          <a:lstStyle/>
          <a:p>
            <a:pPr marL="0" indent="0" defTabSz="357188">
              <a:buNone/>
            </a:pPr>
            <a:r>
              <a:rPr lang="en-GB" sz="1100" dirty="0" err="1"/>
              <a:t>Andersson</a:t>
            </a:r>
            <a:r>
              <a:rPr lang="en-GB" sz="1100" dirty="0"/>
              <a:t>, M. H., &amp; </a:t>
            </a:r>
            <a:r>
              <a:rPr lang="en-GB" sz="1100" dirty="0" err="1"/>
              <a:t>Öhman</a:t>
            </a:r>
            <a:r>
              <a:rPr lang="en-GB" sz="1100" dirty="0"/>
              <a:t>, M. C. (2010). Fish and sessile assemblages associated with wind-turbine constructions in the 	Baltic Sea. </a:t>
            </a:r>
            <a:r>
              <a:rPr lang="en-GB" sz="1100" i="1" dirty="0"/>
              <a:t>Marine and Freshwater Research</a:t>
            </a:r>
            <a:r>
              <a:rPr lang="en-GB" sz="1100" dirty="0"/>
              <a:t>, </a:t>
            </a:r>
            <a:r>
              <a:rPr lang="en-GB" sz="1100" i="1" dirty="0"/>
              <a:t>61</a:t>
            </a:r>
            <a:r>
              <a:rPr lang="en-GB" sz="1100" dirty="0"/>
              <a:t>(6), 642–650. https://doi.org/10.1071/MF09117 </a:t>
            </a:r>
          </a:p>
          <a:p>
            <a:pPr marL="0" indent="0" defTabSz="357188">
              <a:buNone/>
            </a:pPr>
            <a:r>
              <a:rPr lang="en-GB" sz="1100" dirty="0"/>
              <a:t>Allan, G., Hanley, N. D., McGregor, P. G., Swales, J. K., &amp; Turner, K. (2004). </a:t>
            </a:r>
            <a:r>
              <a:rPr lang="en-GB" sz="1100" i="1" dirty="0"/>
              <a:t>An extension and application of the Leontief 	pollution 	model for waste generation and disposal in Scotland</a:t>
            </a:r>
            <a:r>
              <a:rPr lang="en-GB" sz="1100" dirty="0"/>
              <a:t> (Discussion Papers In Economics No. 04–05).</a:t>
            </a:r>
          </a:p>
          <a:p>
            <a:pPr marL="0" indent="0" defTabSz="357188">
              <a:buNone/>
            </a:pPr>
            <a:r>
              <a:rPr lang="en-GB" sz="1100" dirty="0"/>
              <a:t>Anger, A., </a:t>
            </a:r>
            <a:r>
              <a:rPr lang="en-GB" sz="1100" dirty="0" err="1"/>
              <a:t>Shmelev</a:t>
            </a:r>
            <a:r>
              <a:rPr lang="en-GB" sz="1100" dirty="0"/>
              <a:t>, S., Morris, J., </a:t>
            </a:r>
            <a:r>
              <a:rPr lang="en-GB" sz="1100" dirty="0" err="1"/>
              <a:t>Zenghelis</a:t>
            </a:r>
            <a:r>
              <a:rPr lang="en-GB" sz="1100" dirty="0"/>
              <a:t>, D., &amp; Di Maria, C. (2014). Work Package Report 2: Macroeconomic implications of 	ecosystem service change and management: A scoping study. In </a:t>
            </a:r>
            <a:r>
              <a:rPr lang="en-GB" sz="1100" i="1" dirty="0"/>
              <a:t>UK National Ecosystem 	Assessment Follow-on</a:t>
            </a:r>
            <a:r>
              <a:rPr lang="en-GB" sz="1100" dirty="0"/>
              <a:t>.</a:t>
            </a:r>
          </a:p>
          <a:p>
            <a:pPr marL="0" indent="0" defTabSz="357188">
              <a:buNone/>
            </a:pPr>
            <a:r>
              <a:rPr lang="en-GB" sz="1100" dirty="0" err="1"/>
              <a:t>Cordier</a:t>
            </a:r>
            <a:r>
              <a:rPr lang="en-GB" sz="1100" dirty="0"/>
              <a:t>, M., Pérez </a:t>
            </a:r>
            <a:r>
              <a:rPr lang="en-GB" sz="1100" dirty="0" err="1"/>
              <a:t>Agúndez</a:t>
            </a:r>
            <a:r>
              <a:rPr lang="en-GB" sz="1100" dirty="0"/>
              <a:t>, J. A., Connor, M., </a:t>
            </a:r>
            <a:r>
              <a:rPr lang="en-GB" sz="1100" dirty="0" err="1"/>
              <a:t>Rochette</a:t>
            </a:r>
            <a:r>
              <a:rPr lang="en-GB" sz="1100" dirty="0"/>
              <a:t>, S., &amp; </a:t>
            </a:r>
            <a:r>
              <a:rPr lang="en-GB" sz="1100" dirty="0" err="1"/>
              <a:t>Hecq</a:t>
            </a:r>
            <a:r>
              <a:rPr lang="en-GB" sz="1100" dirty="0"/>
              <a:t>, W. (2011). Quantification of interdependencies 	between 	economic systems and ecosystem services: An input-output model applied 	to the Seine estuary. 	</a:t>
            </a:r>
            <a:r>
              <a:rPr lang="en-GB" sz="1100" i="1" dirty="0"/>
              <a:t>Ecological Economics</a:t>
            </a:r>
            <a:r>
              <a:rPr lang="en-GB" sz="1100" dirty="0"/>
              <a:t>, 	</a:t>
            </a:r>
            <a:r>
              <a:rPr lang="en-GB" sz="1100" i="1" dirty="0"/>
              <a:t>70</a:t>
            </a:r>
            <a:r>
              <a:rPr lang="en-GB" sz="1100" dirty="0"/>
              <a:t>(9), 1660–1671. </a:t>
            </a:r>
          </a:p>
          <a:p>
            <a:pPr marL="0" indent="0" defTabSz="357188">
              <a:buNone/>
            </a:pPr>
            <a:r>
              <a:rPr lang="en-GB" sz="1100" dirty="0" err="1"/>
              <a:t>Cordier</a:t>
            </a:r>
            <a:r>
              <a:rPr lang="en-GB" sz="1100" dirty="0"/>
              <a:t>, M., Pérez </a:t>
            </a:r>
            <a:r>
              <a:rPr lang="en-GB" sz="1100" dirty="0" err="1"/>
              <a:t>Agúndez</a:t>
            </a:r>
            <a:r>
              <a:rPr lang="en-GB" sz="1100" dirty="0"/>
              <a:t>, J. A., </a:t>
            </a:r>
            <a:r>
              <a:rPr lang="en-GB" sz="1100" dirty="0" err="1"/>
              <a:t>Hecq</a:t>
            </a:r>
            <a:r>
              <a:rPr lang="en-GB" sz="1100" dirty="0"/>
              <a:t>, W., &amp; </a:t>
            </a:r>
            <a:r>
              <a:rPr lang="en-GB" sz="1100" dirty="0" err="1"/>
              <a:t>Hamaide</a:t>
            </a:r>
            <a:r>
              <a:rPr lang="en-GB" sz="1100" dirty="0"/>
              <a:t>, B. (2014). A guiding framework for ecosystem services monetization 	in 	ecological-economic </a:t>
            </a:r>
            <a:r>
              <a:rPr lang="en-GB" sz="1100" dirty="0" err="1"/>
              <a:t>modeling</a:t>
            </a:r>
            <a:r>
              <a:rPr lang="en-GB" sz="1100" dirty="0"/>
              <a:t>. </a:t>
            </a:r>
            <a:r>
              <a:rPr lang="en-GB" sz="1100" i="1" dirty="0"/>
              <a:t>Ecosystem Services</a:t>
            </a:r>
            <a:r>
              <a:rPr lang="en-GB" sz="1100" dirty="0"/>
              <a:t>, 8, 86–96. </a:t>
            </a:r>
          </a:p>
          <a:p>
            <a:pPr marL="0" indent="0" defTabSz="357188">
              <a:buNone/>
            </a:pPr>
            <a:r>
              <a:rPr lang="en-GB" sz="1100" dirty="0" err="1"/>
              <a:t>Gray</a:t>
            </a:r>
            <a:r>
              <a:rPr lang="en-GB" sz="1100" dirty="0"/>
              <a:t>, M., Stromberg, P., &amp; </a:t>
            </a:r>
            <a:r>
              <a:rPr lang="en-GB" sz="1100" dirty="0" err="1"/>
              <a:t>Rodmell</a:t>
            </a:r>
            <a:r>
              <a:rPr lang="en-GB" sz="1100" dirty="0"/>
              <a:t>, D. (2016). </a:t>
            </a:r>
            <a:r>
              <a:rPr lang="en-GB" sz="1100" i="1" dirty="0"/>
              <a:t>Changes to fishing practices around the UK as a result of the development of 	offshore windfarms – Phase 1</a:t>
            </a:r>
            <a:r>
              <a:rPr lang="en-GB" sz="1100" dirty="0"/>
              <a:t>. </a:t>
            </a:r>
          </a:p>
          <a:p>
            <a:pPr marL="0" indent="0" defTabSz="357188">
              <a:buNone/>
            </a:pPr>
            <a:r>
              <a:rPr lang="en-GB" sz="1100" dirty="0"/>
              <a:t>Haines-Young, R., &amp; </a:t>
            </a:r>
            <a:r>
              <a:rPr lang="en-GB" sz="1100" dirty="0" err="1"/>
              <a:t>Potschin</a:t>
            </a:r>
            <a:r>
              <a:rPr lang="en-GB" sz="1100" dirty="0"/>
              <a:t>, M. (2010). </a:t>
            </a:r>
            <a:r>
              <a:rPr lang="en-GB" sz="1100" i="1" dirty="0"/>
              <a:t>Proposal for a Common International Classification of Ecosystem Goods and Services 	(CICES)</a:t>
            </a:r>
            <a:r>
              <a:rPr lang="en-GB" sz="1100" dirty="0"/>
              <a:t>. </a:t>
            </a:r>
          </a:p>
          <a:p>
            <a:pPr marL="0" indent="0" defTabSz="357188">
              <a:buNone/>
            </a:pPr>
            <a:r>
              <a:rPr lang="en-GB" sz="1100" dirty="0"/>
              <a:t>Haines-Young, R., &amp; </a:t>
            </a:r>
            <a:r>
              <a:rPr lang="en-GB" sz="1100" dirty="0" err="1"/>
              <a:t>Potschin</a:t>
            </a:r>
            <a:r>
              <a:rPr lang="en-GB" sz="1100" dirty="0"/>
              <a:t>, M. (2013). </a:t>
            </a:r>
            <a:r>
              <a:rPr lang="en-GB" sz="1100" i="1" dirty="0"/>
              <a:t>CICES V4.3 (January 2013). </a:t>
            </a:r>
            <a:r>
              <a:rPr lang="en-GB" sz="1100" dirty="0"/>
              <a:t>Retrieved from http://cices.eu/resources/</a:t>
            </a:r>
          </a:p>
          <a:p>
            <a:pPr marL="0" indent="0" defTabSz="357188">
              <a:buNone/>
            </a:pPr>
            <a:r>
              <a:rPr lang="en-GB" sz="1100" dirty="0">
                <a:latin typeface="Arial"/>
                <a:ea typeface="Calibri"/>
              </a:rPr>
              <a:t>HM Government. (2011). </a:t>
            </a:r>
            <a:r>
              <a:rPr lang="en-GB" sz="1100" i="1" dirty="0">
                <a:latin typeface="Arial"/>
                <a:ea typeface="Calibri"/>
              </a:rPr>
              <a:t>The UK Marine Policy Statement</a:t>
            </a:r>
            <a:r>
              <a:rPr lang="en-GB" sz="1100" dirty="0">
                <a:latin typeface="Arial"/>
                <a:ea typeface="Calibri"/>
              </a:rPr>
              <a:t>. Retrieved from http://www.official-documents.gov.uk</a:t>
            </a:r>
          </a:p>
          <a:p>
            <a:pPr marL="0" indent="0" defTabSz="357188">
              <a:buNone/>
            </a:pPr>
            <a:r>
              <a:rPr lang="en-GB" sz="1100" dirty="0" err="1"/>
              <a:t>Lenzen</a:t>
            </a:r>
            <a:r>
              <a:rPr lang="en-GB" sz="1100" dirty="0"/>
              <a:t>, M., Moran, D., </a:t>
            </a:r>
            <a:r>
              <a:rPr lang="en-GB" sz="1100" dirty="0" err="1"/>
              <a:t>Kanemoto</a:t>
            </a:r>
            <a:r>
              <a:rPr lang="en-GB" sz="1100" dirty="0"/>
              <a:t>, K., </a:t>
            </a:r>
            <a:r>
              <a:rPr lang="en-GB" sz="1100" dirty="0" err="1"/>
              <a:t>Foran</a:t>
            </a:r>
            <a:r>
              <a:rPr lang="en-GB" sz="1100" dirty="0"/>
              <a:t>, B., </a:t>
            </a:r>
            <a:r>
              <a:rPr lang="en-GB" sz="1100" dirty="0" err="1"/>
              <a:t>Lobefaro</a:t>
            </a:r>
            <a:r>
              <a:rPr lang="en-GB" sz="1100" dirty="0"/>
              <a:t>, L., &amp; </a:t>
            </a:r>
            <a:r>
              <a:rPr lang="en-GB" sz="1100" dirty="0" err="1"/>
              <a:t>Geschke</a:t>
            </a:r>
            <a:r>
              <a:rPr lang="en-GB" sz="1100" dirty="0"/>
              <a:t>,  a. (2012). International trade drives biodiversity 	threats in developing nations. </a:t>
            </a:r>
            <a:r>
              <a:rPr lang="en-GB" sz="1100" i="1" dirty="0"/>
              <a:t>Nature</a:t>
            </a:r>
            <a:r>
              <a:rPr lang="en-GB" sz="1100" dirty="0"/>
              <a:t>, </a:t>
            </a:r>
            <a:r>
              <a:rPr lang="en-GB" sz="1100" i="1" dirty="0"/>
              <a:t>486</a:t>
            </a:r>
            <a:r>
              <a:rPr lang="en-GB" sz="1100" dirty="0"/>
              <a:t>, 109–112. https://doi.org/10.1038/nature11145</a:t>
            </a:r>
            <a:endParaRPr lang="en-GB" sz="1100" dirty="0">
              <a:latin typeface="Arial"/>
              <a:ea typeface="Calibri"/>
            </a:endParaRPr>
          </a:p>
          <a:p>
            <a:pPr marL="0" indent="0" defTabSz="357188">
              <a:buNone/>
            </a:pPr>
            <a:r>
              <a:rPr lang="en-GB" sz="1100" dirty="0">
                <a:latin typeface="Arial"/>
                <a:ea typeface="Calibri"/>
              </a:rPr>
              <a:t>Marine Management Organisation. (2014). </a:t>
            </a:r>
            <a:r>
              <a:rPr lang="en-GB" sz="1100" i="1" dirty="0"/>
              <a:t>East Inshore and East Offshore Marine Plans</a:t>
            </a:r>
            <a:r>
              <a:rPr lang="en-GB" sz="1100" dirty="0">
                <a:latin typeface="Arial"/>
                <a:ea typeface="Calibri"/>
              </a:rPr>
              <a:t>. </a:t>
            </a:r>
            <a:endParaRPr lang="en-GB" sz="1100" dirty="0"/>
          </a:p>
          <a:p>
            <a:pPr marL="0" indent="0">
              <a:buNone/>
            </a:pPr>
            <a:r>
              <a:rPr lang="en-GB" sz="1100" dirty="0"/>
              <a:t>Office for National Statistics. (2011). </a:t>
            </a:r>
            <a:r>
              <a:rPr lang="en-GB" sz="1100" i="1" dirty="0"/>
              <a:t>United Kingdom Input-Output Analytical Tables 2010</a:t>
            </a:r>
            <a:r>
              <a:rPr lang="en-GB" sz="1100" dirty="0"/>
              <a:t>.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GB" sz="1100" dirty="0"/>
              <a:t>Papathanasopoulou, E., Beaumont, N., Hooper, T., </a:t>
            </a:r>
            <a:r>
              <a:rPr lang="en-GB" sz="1100" dirty="0" err="1"/>
              <a:t>Nunes</a:t>
            </a:r>
            <a:r>
              <a:rPr lang="en-GB" sz="1100" dirty="0"/>
              <a:t>, J., &amp; </a:t>
            </a:r>
            <a:r>
              <a:rPr lang="en-GB" sz="1100" dirty="0" err="1"/>
              <a:t>Queirós</a:t>
            </a:r>
            <a:r>
              <a:rPr lang="en-GB" sz="1100" dirty="0"/>
              <a:t>, A. M. (2015). Energy systems and their impacts on 	marine ecosystem services. </a:t>
            </a:r>
            <a:r>
              <a:rPr lang="en-GB" sz="1100" i="1" dirty="0"/>
              <a:t>Renewable and Sustainable Energy Reviews</a:t>
            </a:r>
            <a:r>
              <a:rPr lang="en-GB" sz="1100" dirty="0"/>
              <a:t>, </a:t>
            </a:r>
            <a:r>
              <a:rPr lang="en-GB" sz="1100" i="1" dirty="0"/>
              <a:t>52</a:t>
            </a:r>
            <a:r>
              <a:rPr lang="en-GB" sz="1100" dirty="0"/>
              <a:t>, 917–926. </a:t>
            </a:r>
          </a:p>
          <a:p>
            <a:pPr marL="0" indent="0">
              <a:buNone/>
              <a:tabLst>
                <a:tab pos="357188" algn="l"/>
              </a:tabLst>
            </a:pPr>
            <a:r>
              <a:rPr lang="en-GB" sz="1100" dirty="0"/>
              <a:t>Turner, K. (2009). </a:t>
            </a:r>
            <a:r>
              <a:rPr lang="en-GB" sz="1100" i="1" dirty="0"/>
              <a:t>The evaluation of National Accounting with Environmental Accounts as a methodology for carrying out a 	sustainability assessment of the Scottish food and drink sector</a:t>
            </a:r>
            <a:r>
              <a:rPr lang="en-GB" sz="1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79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NEA scenarios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29569"/>
            <a:ext cx="7162800" cy="4467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3568" y="6231135"/>
            <a:ext cx="7469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UK National Ecosystem Assessment Follow-on: Synthesis of the Key Findings (2014)</a:t>
            </a:r>
          </a:p>
        </p:txBody>
      </p:sp>
    </p:spTree>
    <p:extLst>
      <p:ext uri="{BB962C8B-B14F-4D97-AF65-F5344CB8AC3E}">
        <p14:creationId xmlns:p14="http://schemas.microsoft.com/office/powerpoint/2010/main" val="4192937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‘Hybrid’ I-O Model: </a:t>
            </a:r>
            <a:r>
              <a:rPr lang="en-GB" dirty="0" err="1"/>
              <a:t>Cordier</a:t>
            </a:r>
            <a:r>
              <a:rPr lang="en-GB" dirty="0"/>
              <a:t> </a:t>
            </a:r>
            <a:r>
              <a:rPr lang="en-GB" i="1" dirty="0"/>
              <a:t>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27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2768" cy="55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71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Ecosystem services and marine spatial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Intended aims and impacts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Developing the methodology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Illustrative results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0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What are ecosystem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Ecosystem services are the </a:t>
            </a:r>
            <a:r>
              <a:rPr lang="en-GB" sz="2800" b="1" dirty="0"/>
              <a:t>goods and benefits</a:t>
            </a:r>
            <a:r>
              <a:rPr lang="en-GB" sz="2800" dirty="0"/>
              <a:t> that </a:t>
            </a:r>
            <a:r>
              <a:rPr lang="en-GB" sz="2800" b="1" dirty="0"/>
              <a:t>people</a:t>
            </a:r>
            <a:r>
              <a:rPr lang="en-GB" sz="2800" dirty="0"/>
              <a:t> get from the </a:t>
            </a:r>
            <a:r>
              <a:rPr lang="en-GB" sz="2800" b="1" dirty="0"/>
              <a:t>natural environment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spcAft>
                <a:spcPts val="1200"/>
              </a:spcAft>
              <a:buNone/>
            </a:pPr>
            <a:r>
              <a:rPr lang="en-GB" sz="2800" b="1" dirty="0"/>
              <a:t>Provisioning</a:t>
            </a:r>
            <a:r>
              <a:rPr lang="en-GB" sz="2800" dirty="0"/>
              <a:t>  - such as food, water and energy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b="1" dirty="0"/>
              <a:t>Cultural </a:t>
            </a:r>
            <a:r>
              <a:rPr lang="en-GB" sz="2800" dirty="0"/>
              <a:t> - such as recreational or spiritual benefit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b="1" dirty="0"/>
              <a:t>Regulation &amp; maintenance</a:t>
            </a:r>
            <a:r>
              <a:rPr lang="en-GB" sz="2800" dirty="0"/>
              <a:t> – such as gas exchange, disease control, climate regulation</a:t>
            </a:r>
          </a:p>
          <a:p>
            <a:pPr marL="0" indent="0" algn="r">
              <a:buNone/>
            </a:pPr>
            <a:r>
              <a:rPr lang="en-GB" sz="2800" dirty="0"/>
              <a:t>Defined end user products </a:t>
            </a:r>
            <a:r>
              <a:rPr lang="en-GB" sz="2800" dirty="0">
                <a:sym typeface="Wingdings" panose="05000000000000000000" pitchFamily="2" charset="2"/>
              </a:rPr>
              <a:t></a:t>
            </a:r>
            <a:r>
              <a:rPr lang="en-GB" sz="2800" dirty="0"/>
              <a:t> no double counting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9552" y="6372036"/>
            <a:ext cx="553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CICES V4.3 (Haines-Young &amp;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Potschin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2010; 2013)</a:t>
            </a:r>
          </a:p>
        </p:txBody>
      </p:sp>
    </p:spTree>
    <p:extLst>
      <p:ext uri="{BB962C8B-B14F-4D97-AF65-F5344CB8AC3E}">
        <p14:creationId xmlns:p14="http://schemas.microsoft.com/office/powerpoint/2010/main" val="22933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1"/>
    </mc:Choice>
    <mc:Fallback xmlns="">
      <p:transition spd="slow" advTm="184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‘value’ the ecosystem?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/>
              <a:t>The first step towards sustainable management.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The UK Marine Policy Statement indicates that ecosystem service approaches should be used for decision making, and wider socio-economic impacts should be considered (HM Government, 2011).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Move towards natural capital accounting in UK.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Ecosystem contributes to economic performance (Anger </a:t>
            </a:r>
            <a:r>
              <a:rPr lang="en-GB" sz="2800" i="1" dirty="0"/>
              <a:t>et al. </a:t>
            </a:r>
            <a:r>
              <a:rPr lang="en-GB" sz="2800" dirty="0"/>
              <a:t>UK NEA WP2, 2014).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04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700808"/>
            <a:ext cx="3198097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" y="1700808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UK NEA Follow-on, 2014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Research to develop and test methods to assess links between economy and ecosystem should be a priority.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I-O and Econometric I-O identified as a likely approach.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Why ‘value’ the ecosystem?</a:t>
            </a:r>
          </a:p>
        </p:txBody>
      </p:sp>
    </p:spTree>
    <p:extLst>
      <p:ext uri="{BB962C8B-B14F-4D97-AF65-F5344CB8AC3E}">
        <p14:creationId xmlns:p14="http://schemas.microsoft.com/office/powerpoint/2010/main" val="173188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Graphics for publishing\turbin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8"/>
          <a:stretch/>
        </p:blipFill>
        <p:spPr bwMode="auto">
          <a:xfrm>
            <a:off x="395536" y="1984619"/>
            <a:ext cx="2304256" cy="412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Aims and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340768"/>
            <a:ext cx="5915000" cy="525658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Develop a model which incorporates ecosystem services into the macro-economy.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Apply to </a:t>
            </a:r>
            <a:r>
              <a:rPr lang="en-GB" sz="2800" b="1" dirty="0"/>
              <a:t>offshore wind energy </a:t>
            </a:r>
            <a:r>
              <a:rPr lang="en-GB" sz="2800" dirty="0"/>
              <a:t>to assess net economic impact.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Inform </a:t>
            </a:r>
            <a:r>
              <a:rPr lang="en-GB" sz="2800" b="1" dirty="0"/>
              <a:t>decision making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Provide </a:t>
            </a:r>
            <a:r>
              <a:rPr lang="en-GB" sz="2800" b="1" dirty="0"/>
              <a:t>socio-economic evidence</a:t>
            </a:r>
            <a:r>
              <a:rPr lang="en-GB" sz="2800" dirty="0"/>
              <a:t> for UK </a:t>
            </a:r>
            <a:r>
              <a:rPr lang="en-GB" sz="2800" b="1" dirty="0">
                <a:solidFill>
                  <a:srgbClr val="05788C"/>
                </a:solidFill>
              </a:rPr>
              <a:t>Marine Management Organisation’s</a:t>
            </a:r>
            <a:r>
              <a:rPr lang="en-GB" sz="2800" dirty="0"/>
              <a:t> marine plans.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7"/>
    </mc:Choice>
    <mc:Fallback xmlns="">
      <p:transition spd="slow" advTm="185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maproom.net/wp-content/uploads/UKO-MASTER-UK-Outline-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/>
          <a:stretch/>
        </p:blipFill>
        <p:spPr bwMode="auto">
          <a:xfrm>
            <a:off x="467544" y="1340768"/>
            <a:ext cx="1764197" cy="24050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Callout 1 9"/>
          <p:cNvSpPr/>
          <p:nvPr/>
        </p:nvSpPr>
        <p:spPr>
          <a:xfrm>
            <a:off x="3419872" y="1268760"/>
            <a:ext cx="4536504" cy="5256584"/>
          </a:xfrm>
          <a:prstGeom prst="borderCallout1">
            <a:avLst>
              <a:gd name="adj1" fmla="val 40512"/>
              <a:gd name="adj2" fmla="val -388"/>
              <a:gd name="adj3" fmla="val 30339"/>
              <a:gd name="adj4" fmla="val -28727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Marine spatial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8</a:t>
            </a:fld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" t="1941" r="1220" b="634"/>
          <a:stretch/>
        </p:blipFill>
        <p:spPr bwMode="auto">
          <a:xfrm>
            <a:off x="3491880" y="1340768"/>
            <a:ext cx="4407392" cy="508406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248345"/>
            <a:ext cx="1832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Crown copyright 2013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5172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/>
                <a:ea typeface="Calibri"/>
              </a:rPr>
              <a:t>(Marine Management Organisation, 2014)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691681" y="2543275"/>
            <a:ext cx="432048" cy="885725"/>
          </a:xfrm>
          <a:prstGeom prst="rect">
            <a:avLst/>
          </a:prstGeom>
          <a:noFill/>
          <a:ln>
            <a:solidFill>
              <a:srgbClr val="057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Marine Manage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4" b="14325"/>
          <a:stretch/>
        </p:blipFill>
        <p:spPr bwMode="auto">
          <a:xfrm>
            <a:off x="431541" y="4398354"/>
            <a:ext cx="1476164" cy="103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6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en-GB" dirty="0"/>
              <a:t>Can Input-Output analysis be applied in the marine environment to give an appropriate measure of net economic impact?</a:t>
            </a:r>
          </a:p>
          <a:p>
            <a:pPr marL="514350" indent="-514350">
              <a:buAutoNum type="arabicPeriod"/>
            </a:pPr>
            <a:r>
              <a:rPr lang="en-GB" dirty="0"/>
              <a:t>What effects do feedback loops of interconnected ‘providers’ of ecosystem service have upon one another?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0652-A34C-4002-8A79-B8AA30421E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008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1236</Words>
  <Application>Microsoft Office PowerPoint</Application>
  <PresentationFormat>On-screen Show (4:3)</PresentationFormat>
  <Paragraphs>203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Wingdings</vt:lpstr>
      <vt:lpstr>Office Theme</vt:lpstr>
      <vt:lpstr>Input-output models and  ecosystem service feedbacks:   Estimating the net GVA of economies </vt:lpstr>
      <vt:lpstr>Introduction</vt:lpstr>
      <vt:lpstr>Introduction</vt:lpstr>
      <vt:lpstr>What are ecosystem services?</vt:lpstr>
      <vt:lpstr>Why ‘value’ the ecosystem?</vt:lpstr>
      <vt:lpstr>Why ‘value’ the ecosystem?</vt:lpstr>
      <vt:lpstr>Aims and impacts</vt:lpstr>
      <vt:lpstr>Marine spatial planning</vt:lpstr>
      <vt:lpstr>Research questions</vt:lpstr>
      <vt:lpstr>I-O models and the ecosystem</vt:lpstr>
      <vt:lpstr>Model assumptions</vt:lpstr>
      <vt:lpstr>UK Input-Output tables</vt:lpstr>
      <vt:lpstr>Input-Output</vt:lpstr>
      <vt:lpstr>Wages as measure of ∆ GVA</vt:lpstr>
      <vt:lpstr>Industry split and disaggregation</vt:lpstr>
      <vt:lpstr>Evidence for ecosystem effects</vt:lpstr>
      <vt:lpstr>Modified demand F_new </vt:lpstr>
      <vt:lpstr>Net economic effect</vt:lpstr>
      <vt:lpstr>Challenges</vt:lpstr>
      <vt:lpstr>Challenges</vt:lpstr>
      <vt:lpstr>Challenges</vt:lpstr>
      <vt:lpstr>Next steps</vt:lpstr>
      <vt:lpstr>Questions? Thanks for listening!</vt:lpstr>
      <vt:lpstr>Acknowledgements</vt:lpstr>
      <vt:lpstr>Bibliography</vt:lpstr>
      <vt:lpstr>UK NEA scenarios</vt:lpstr>
      <vt:lpstr>‘Hybrid’ I-O Model: Cordier et al.</vt:lpstr>
    </vt:vector>
  </TitlesOfParts>
  <Company>Plymouth Marine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Stebbings</dc:creator>
  <cp:lastModifiedBy>Stebbings, Emily</cp:lastModifiedBy>
  <cp:revision>238</cp:revision>
  <dcterms:created xsi:type="dcterms:W3CDTF">2017-02-08T12:11:10Z</dcterms:created>
  <dcterms:modified xsi:type="dcterms:W3CDTF">2017-03-31T09:51:18Z</dcterms:modified>
</cp:coreProperties>
</file>