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6"/>
  </p:notesMasterIdLst>
  <p:handoutMasterIdLst>
    <p:handoutMasterId r:id="rId47"/>
  </p:handoutMasterIdLst>
  <p:sldIdLst>
    <p:sldId id="321" r:id="rId6"/>
    <p:sldId id="261" r:id="rId7"/>
    <p:sldId id="262" r:id="rId8"/>
    <p:sldId id="263" r:id="rId9"/>
    <p:sldId id="284" r:id="rId10"/>
    <p:sldId id="285" r:id="rId11"/>
    <p:sldId id="287" r:id="rId12"/>
    <p:sldId id="288" r:id="rId13"/>
    <p:sldId id="306" r:id="rId14"/>
    <p:sldId id="286" r:id="rId15"/>
    <p:sldId id="289" r:id="rId16"/>
    <p:sldId id="290" r:id="rId17"/>
    <p:sldId id="291" r:id="rId18"/>
    <p:sldId id="293" r:id="rId19"/>
    <p:sldId id="300" r:id="rId20"/>
    <p:sldId id="301" r:id="rId21"/>
    <p:sldId id="294" r:id="rId22"/>
    <p:sldId id="302" r:id="rId23"/>
    <p:sldId id="303" r:id="rId24"/>
    <p:sldId id="296" r:id="rId25"/>
    <p:sldId id="304" r:id="rId26"/>
    <p:sldId id="322" r:id="rId27"/>
    <p:sldId id="325" r:id="rId28"/>
    <p:sldId id="326" r:id="rId29"/>
    <p:sldId id="327" r:id="rId30"/>
    <p:sldId id="323" r:id="rId31"/>
    <p:sldId id="324" r:id="rId32"/>
    <p:sldId id="297" r:id="rId33"/>
    <p:sldId id="311" r:id="rId34"/>
    <p:sldId id="313" r:id="rId35"/>
    <p:sldId id="298" r:id="rId36"/>
    <p:sldId id="312" r:id="rId37"/>
    <p:sldId id="314" r:id="rId38"/>
    <p:sldId id="315" r:id="rId39"/>
    <p:sldId id="316" r:id="rId40"/>
    <p:sldId id="317" r:id="rId41"/>
    <p:sldId id="318" r:id="rId42"/>
    <p:sldId id="320" r:id="rId43"/>
    <p:sldId id="309" r:id="rId44"/>
    <p:sldId id="299" r:id="rId4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277"/>
    <a:srgbClr val="0F5494"/>
    <a:srgbClr val="133176"/>
    <a:srgbClr val="FFD624"/>
    <a:srgbClr val="3166CF"/>
    <a:srgbClr val="3E6FD2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192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9AE9C2-957E-4966-9576-B839B0C012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4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6EE333-4375-46A0-8D7E-4185E8642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0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163599" y="6648924"/>
            <a:ext cx="846956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 smtClean="0">
                <a:solidFill>
                  <a:schemeClr val="bg1">
                    <a:lumMod val="95000"/>
                  </a:schemeClr>
                </a:solidFill>
              </a:rPr>
              <a:t>ESTAT-JRC</a:t>
            </a:r>
            <a:endParaRPr lang="en-US" sz="900" b="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463619-65F9-45C4-AF25-8FF1A9A2EF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8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BF8726E-3E1E-4DC5-8626-D7C557F529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69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20A19D2-198C-46A9-8933-A564E99A27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3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67744" y="6333402"/>
            <a:ext cx="4616152" cy="4762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F5494"/>
                </a:solidFill>
              </a:defRPr>
            </a:lvl1pPr>
          </a:lstStyle>
          <a:p>
            <a:pPr>
              <a:defRPr/>
            </a:pPr>
            <a:r>
              <a:rPr lang="fr-BE" dirty="0" smtClean="0"/>
              <a:t>EU-MC-SUIOT FIGARO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16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A35B1E4-DEE4-4159-906E-66501177E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148522" y="6642100"/>
            <a:ext cx="846956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 smtClean="0">
                <a:solidFill>
                  <a:schemeClr val="bg1">
                    <a:lumMod val="95000"/>
                  </a:schemeClr>
                </a:solidFill>
              </a:rPr>
              <a:t>ESTAT-JRC</a:t>
            </a:r>
            <a:endParaRPr lang="en-US" sz="900" b="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54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56B85E45-23BC-468C-9535-994D0B90F7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23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69C6614-AAF8-4FED-9D22-5E1345D7BC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66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7A1D0364-FEF8-4A4F-A933-65BC3245899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21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4AF57362-426B-4D31-A60F-1C5B8DF7F8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8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E61EAB17-2512-46E7-AA88-D53CCF2DCA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B1195FAD-6DC1-4042-9A95-4AEBA220113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83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ACB16CAC-B683-4EF4-B241-D5A81D8F68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38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dirty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F313E5-6C32-4CCC-A291-B01EDBC05B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iming>
    <p:tnLst>
      <p:par>
        <p:cTn id="1" dur="indefinite" restart="never" nodeType="tmRoot"/>
      </p:par>
    </p:tnLst>
  </p:timing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86" y="-41260"/>
            <a:ext cx="9329372" cy="6940519"/>
          </a:xfrm>
          <a:prstGeom prst="rect">
            <a:avLst/>
          </a:prstGeom>
        </p:spPr>
      </p:pic>
      <p:pic>
        <p:nvPicPr>
          <p:cNvPr id="2" name="1-01Mozart_LeNozzeDiFigaroK.492-Overtur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3457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0F3277"/>
                </a:solidFill>
                <a:latin typeface="Georgia" panose="02040502050405020303" pitchFamily="18" charset="0"/>
              </a:rPr>
              <a:t>3. Description and organisation (4/7)</a:t>
            </a:r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76872"/>
            <a:ext cx="8640960" cy="3456384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en-GB" altLang="en-US" sz="25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Based on </a:t>
            </a:r>
            <a:r>
              <a:rPr lang="en-GB" altLang="en-US" sz="25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National Accounts </a:t>
            </a:r>
            <a:r>
              <a:rPr lang="en-GB" altLang="en-US" sz="25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framework</a:t>
            </a:r>
          </a:p>
          <a:p>
            <a:pPr>
              <a:spcAft>
                <a:spcPts val="500"/>
              </a:spcAft>
            </a:pPr>
            <a:r>
              <a:rPr lang="en-GB" altLang="en-US" sz="25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Build up on available data from National Accounts dimension (</a:t>
            </a:r>
            <a:r>
              <a:rPr lang="en-GB" altLang="en-US" sz="25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national SUIOTs</a:t>
            </a:r>
            <a:r>
              <a:rPr lang="en-GB" altLang="en-US" sz="25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) and </a:t>
            </a:r>
            <a:r>
              <a:rPr lang="en-GB" altLang="en-US" sz="25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trade statistics</a:t>
            </a:r>
          </a:p>
          <a:p>
            <a:pPr>
              <a:spcAft>
                <a:spcPts val="500"/>
              </a:spcAft>
            </a:pPr>
            <a:r>
              <a:rPr lang="en-GB" altLang="en-US" sz="25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Standards</a:t>
            </a:r>
            <a:r>
              <a:rPr lang="en-GB" altLang="en-US" sz="2500" dirty="0">
                <a:solidFill>
                  <a:srgbClr val="0F3277"/>
                </a:solidFill>
                <a:latin typeface="Georgia" panose="02040502050405020303" pitchFamily="18" charset="0"/>
              </a:rPr>
              <a:t>: ESA 2010, NACE Rev 2 (ISIC 4), CPC/CPA</a:t>
            </a:r>
          </a:p>
          <a:p>
            <a:pPr>
              <a:spcAft>
                <a:spcPts val="500"/>
              </a:spcAft>
            </a:pPr>
            <a:r>
              <a:rPr lang="en-GB" altLang="en-US" sz="25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EU (</a:t>
            </a:r>
            <a:r>
              <a:rPr lang="en-GB" altLang="en-US" sz="25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28 MS</a:t>
            </a:r>
            <a:r>
              <a:rPr lang="en-GB" altLang="en-US" sz="25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) Inter-country SUIOTs  </a:t>
            </a:r>
            <a:r>
              <a:rPr lang="en-GB" altLang="en-US" sz="2500" dirty="0">
                <a:solidFill>
                  <a:srgbClr val="0F3277"/>
                </a:solidFill>
                <a:latin typeface="Georgia" panose="02040502050405020303" pitchFamily="18" charset="0"/>
              </a:rPr>
              <a:t>+ </a:t>
            </a:r>
            <a:r>
              <a:rPr lang="en-GB" altLang="en-US" sz="25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United States</a:t>
            </a:r>
          </a:p>
          <a:p>
            <a:pPr>
              <a:spcAft>
                <a:spcPts val="500"/>
              </a:spcAft>
            </a:pPr>
            <a:r>
              <a:rPr lang="en-GB" altLang="en-US" sz="25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EU </a:t>
            </a:r>
            <a:r>
              <a:rPr lang="en-GB" altLang="en-US" sz="2500" b="1" dirty="0">
                <a:solidFill>
                  <a:srgbClr val="0F3277"/>
                </a:solidFill>
                <a:latin typeface="Georgia" panose="02040502050405020303" pitchFamily="18" charset="0"/>
              </a:rPr>
              <a:t>part of OECD </a:t>
            </a:r>
            <a:r>
              <a:rPr lang="en-GB" altLang="en-US" sz="25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global ICIO </a:t>
            </a:r>
            <a:r>
              <a:rPr lang="en-GB" altLang="en-US" sz="25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database </a:t>
            </a:r>
            <a:endParaRPr lang="en-GB" altLang="en-US" sz="2500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>
              <a:spcAft>
                <a:spcPts val="500"/>
              </a:spcAft>
            </a:pPr>
            <a:r>
              <a:rPr lang="en-GB" altLang="en-US" sz="2500" dirty="0">
                <a:solidFill>
                  <a:srgbClr val="0F3277"/>
                </a:solidFill>
                <a:latin typeface="Georgia" panose="02040502050405020303" pitchFamily="18" charset="0"/>
              </a:rPr>
              <a:t>Link to labour and capital productivity, environmental </a:t>
            </a:r>
            <a:r>
              <a:rPr lang="en-GB" altLang="en-US" sz="25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accounts and </a:t>
            </a:r>
            <a:r>
              <a:rPr lang="en-GB" altLang="en-US" sz="2500" dirty="0">
                <a:solidFill>
                  <a:srgbClr val="0F3277"/>
                </a:solidFill>
                <a:latin typeface="Georgia" panose="02040502050405020303" pitchFamily="18" charset="0"/>
              </a:rPr>
              <a:t>business statistics </a:t>
            </a:r>
            <a:r>
              <a:rPr lang="en-GB" altLang="en-US" sz="2500" b="1" dirty="0">
                <a:solidFill>
                  <a:srgbClr val="0F3277"/>
                </a:solidFill>
                <a:latin typeface="Georgia" panose="02040502050405020303" pitchFamily="18" charset="0"/>
              </a:rPr>
              <a:t>extensions</a:t>
            </a:r>
          </a:p>
          <a:p>
            <a:pPr>
              <a:spcAft>
                <a:spcPts val="500"/>
              </a:spcAft>
            </a:pPr>
            <a:endParaRPr lang="en-GB" altLang="en-US" sz="25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>
              <a:spcAft>
                <a:spcPts val="500"/>
              </a:spcAft>
            </a:pPr>
            <a:endParaRPr lang="en-GB" altLang="en-US" sz="2500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>
              <a:spcAft>
                <a:spcPts val="500"/>
              </a:spcAft>
            </a:pPr>
            <a:endParaRPr lang="en-GB" altLang="en-US" sz="25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70293" y="1124744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3. Description and organisation (5/7)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536" y="2054367"/>
            <a:ext cx="4248472" cy="4032448"/>
          </a:xfrm>
        </p:spPr>
        <p:txBody>
          <a:bodyPr/>
          <a:lstStyle/>
          <a:p>
            <a:r>
              <a:rPr lang="en-GB" dirty="0" smtClean="0">
                <a:solidFill>
                  <a:srgbClr val="0F3277"/>
                </a:solidFill>
                <a:latin typeface="Georgia" panose="02040502050405020303" pitchFamily="18" charset="0"/>
              </a:rPr>
              <a:t>Data request to trade statisticians</a:t>
            </a:r>
          </a:p>
          <a:p>
            <a:pPr marL="995363" lvl="2" indent="-285750">
              <a:buFont typeface="Wingdings" panose="05000000000000000000" pitchFamily="2" charset="2"/>
              <a:buChar char="ü"/>
            </a:pPr>
            <a:r>
              <a:rPr lang="en-GB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Trade in goods: </a:t>
            </a:r>
          </a:p>
          <a:p>
            <a:pPr marL="1546225" lvl="4" indent="-285750"/>
            <a:r>
              <a:rPr lang="en-GB" sz="1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1995 to 2015</a:t>
            </a:r>
          </a:p>
          <a:p>
            <a:pPr marL="1546225" lvl="4" indent="-285750"/>
            <a:r>
              <a:rPr lang="en-GB" sz="1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Exports and mirror imports</a:t>
            </a:r>
          </a:p>
          <a:p>
            <a:pPr marL="1546225" lvl="4" indent="-285750"/>
            <a:r>
              <a:rPr lang="en-GB" sz="1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Imports and mirror exports</a:t>
            </a:r>
          </a:p>
          <a:p>
            <a:pPr marL="1546225" lvl="4" indent="-285750"/>
            <a:r>
              <a:rPr lang="en-GB" sz="1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Estimated imports and exports</a:t>
            </a:r>
          </a:p>
          <a:p>
            <a:pPr marL="1546225" lvl="4" indent="-285750"/>
            <a:r>
              <a:rPr lang="en-GB" sz="1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Reporters: 28 EU MS + US</a:t>
            </a:r>
          </a:p>
          <a:p>
            <a:pPr marL="1546225" lvl="4" indent="-285750"/>
            <a:r>
              <a:rPr lang="en-GB" sz="1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Partners: 28 EU MS  </a:t>
            </a:r>
            <a:r>
              <a:rPr lang="en-GB" sz="1600" dirty="0">
                <a:solidFill>
                  <a:srgbClr val="0F3277"/>
                </a:solidFill>
                <a:latin typeface="Georgia" panose="02040502050405020303" pitchFamily="18" charset="0"/>
              </a:rPr>
              <a:t>(+ main </a:t>
            </a:r>
            <a:r>
              <a:rPr lang="en-GB" sz="1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partners)</a:t>
            </a:r>
          </a:p>
          <a:p>
            <a:pPr marL="1546225" lvl="4" indent="-285750"/>
            <a:r>
              <a:rPr lang="es-ES" sz="1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CN8 - HS-6 </a:t>
            </a:r>
            <a:r>
              <a:rPr lang="es-ES" sz="16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digit</a:t>
            </a:r>
            <a:r>
              <a:rPr lang="es-ES" sz="1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-&gt; CPA/CPC</a:t>
            </a:r>
            <a:endParaRPr lang="en-GB" sz="1600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828800" lvl="4" indent="0">
              <a:buNone/>
            </a:pPr>
            <a:endParaRPr lang="en-GB" sz="1400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lvl="2"/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lvl="2"/>
            <a:r>
              <a:rPr lang="en-GB" dirty="0">
                <a:solidFill>
                  <a:srgbClr val="0F3277"/>
                </a:solidFill>
                <a:latin typeface="Georgia" panose="02040502050405020303" pitchFamily="18" charset="0"/>
              </a:rPr>
              <a:t>		</a:t>
            </a:r>
          </a:p>
          <a:p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88024" y="2041972"/>
            <a:ext cx="4032448" cy="397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b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Data request to trade statisticians</a:t>
            </a:r>
          </a:p>
          <a:p>
            <a:pPr marL="900113" lvl="2" indent="-285750">
              <a:buFont typeface="Wingdings" panose="05000000000000000000" pitchFamily="2" charset="2"/>
              <a:buChar char="ü"/>
            </a:pPr>
            <a:r>
              <a:rPr lang="en-GB" sz="2000" b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Trade in services: </a:t>
            </a:r>
          </a:p>
          <a:p>
            <a:pPr marL="995363" lvl="4" indent="-1588"/>
            <a:r>
              <a:rPr lang="en-GB" sz="1600" b="0" kern="0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n-GB" sz="16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BPM6 </a:t>
            </a:r>
            <a:r>
              <a:rPr lang="en-GB" sz="1600" b="0" dirty="0">
                <a:solidFill>
                  <a:srgbClr val="0F3277"/>
                </a:solidFill>
                <a:latin typeface="Georgia" panose="02040502050405020303" pitchFamily="18" charset="0"/>
              </a:rPr>
              <a:t>data and mirror data for </a:t>
            </a:r>
            <a:r>
              <a:rPr lang="en-GB" sz="16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2010-2015</a:t>
            </a:r>
            <a:endParaRPr lang="en-GB" sz="1600" b="0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995363" lvl="4" indent="-1588">
              <a:buFont typeface="Arial" panose="020B0604020202020204" pitchFamily="34" charset="0"/>
              <a:buChar char="»"/>
            </a:pPr>
            <a:r>
              <a:rPr lang="en-GB" sz="16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Exports </a:t>
            </a:r>
            <a:r>
              <a:rPr lang="en-GB" sz="1600" b="0" dirty="0">
                <a:solidFill>
                  <a:srgbClr val="0F3277"/>
                </a:solidFill>
                <a:latin typeface="Georgia" panose="02040502050405020303" pitchFamily="18" charset="0"/>
              </a:rPr>
              <a:t>and mirror imports</a:t>
            </a:r>
          </a:p>
          <a:p>
            <a:pPr marL="995363" lvl="4" indent="-1588">
              <a:buFont typeface="Arial" panose="020B0604020202020204" pitchFamily="34" charset="0"/>
              <a:buChar char="»"/>
            </a:pPr>
            <a:r>
              <a:rPr lang="en-GB" sz="16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Imports </a:t>
            </a:r>
            <a:r>
              <a:rPr lang="en-GB" sz="1600" b="0" dirty="0">
                <a:solidFill>
                  <a:srgbClr val="0F3277"/>
                </a:solidFill>
                <a:latin typeface="Georgia" panose="02040502050405020303" pitchFamily="18" charset="0"/>
              </a:rPr>
              <a:t>and mirror exports</a:t>
            </a:r>
          </a:p>
          <a:p>
            <a:pPr marL="995363" lvl="4" indent="-1588">
              <a:buFont typeface="Arial" panose="020B0604020202020204" pitchFamily="34" charset="0"/>
              <a:buChar char="»"/>
            </a:pPr>
            <a:r>
              <a:rPr lang="en-GB" sz="16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Reporters</a:t>
            </a:r>
            <a:r>
              <a:rPr lang="en-GB" sz="1600" b="0" dirty="0">
                <a:solidFill>
                  <a:srgbClr val="0F3277"/>
                </a:solidFill>
                <a:latin typeface="Georgia" panose="02040502050405020303" pitchFamily="18" charset="0"/>
              </a:rPr>
              <a:t>: 28 EU MS </a:t>
            </a:r>
            <a:r>
              <a:rPr lang="en-GB" sz="16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+ US</a:t>
            </a:r>
          </a:p>
          <a:p>
            <a:pPr marL="995363" lvl="4" indent="-1588">
              <a:buFont typeface="Arial" panose="020B0604020202020204" pitchFamily="34" charset="0"/>
              <a:buChar char="»"/>
            </a:pPr>
            <a:r>
              <a:rPr lang="en-GB" sz="1600" b="0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n-GB" sz="16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Partners</a:t>
            </a:r>
            <a:r>
              <a:rPr lang="en-GB" sz="1600" b="0" dirty="0">
                <a:solidFill>
                  <a:srgbClr val="0F3277"/>
                </a:solidFill>
                <a:latin typeface="Georgia" panose="02040502050405020303" pitchFamily="18" charset="0"/>
              </a:rPr>
              <a:t>: 28 EU MS </a:t>
            </a:r>
            <a:r>
              <a:rPr lang="en-GB" sz="16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(+ main partners)</a:t>
            </a:r>
          </a:p>
          <a:p>
            <a:pPr marL="995363" lvl="4" indent="-1588">
              <a:buFont typeface="Arial" panose="020B0604020202020204" pitchFamily="34" charset="0"/>
              <a:buChar char="»"/>
            </a:pPr>
            <a:r>
              <a:rPr lang="es-ES" sz="16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16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EBOPs</a:t>
            </a:r>
            <a:r>
              <a:rPr lang="es-ES" sz="16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16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categories</a:t>
            </a:r>
            <a:endParaRPr lang="en-GB" sz="1600" b="0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993775" lvl="4" indent="0">
              <a:buNone/>
            </a:pPr>
            <a:endParaRPr lang="en-GB" sz="1700" b="0" kern="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lvl="2"/>
            <a:r>
              <a:rPr lang="en-GB" b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		</a:t>
            </a:r>
          </a:p>
          <a:p>
            <a:endParaRPr lang="en-GB" b="0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70293" y="1124744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3. Description and organisation (6/7)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2061369"/>
            <a:ext cx="8229600" cy="3633788"/>
          </a:xfrm>
        </p:spPr>
        <p:txBody>
          <a:bodyPr/>
          <a:lstStyle/>
          <a:p>
            <a:r>
              <a:rPr lang="en-GB" sz="28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More trade data: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Trade in services from STEC project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8 EU countries (AT, CZ, DK, EE, IE, LU, NL and PL)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Year 2011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BPM5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Exports, imports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Partner: intra and extra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NACE 2 digits and Sections – all services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NACE section level * services category</a:t>
            </a:r>
          </a:p>
          <a:p>
            <a:pPr marL="857250" lvl="1"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0F3277"/>
                </a:solidFill>
                <a:latin typeface="Georgia" panose="02040502050405020303" pitchFamily="18" charset="0"/>
              </a:rPr>
              <a:t>Trade in goods TEC data</a:t>
            </a:r>
          </a:p>
          <a:p>
            <a:pPr marL="914400" lvl="2" indent="0"/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70293" y="1124744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3. Description and organisation (7/7)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633788"/>
          </a:xfrm>
        </p:spPr>
        <p:txBody>
          <a:bodyPr/>
          <a:lstStyle/>
          <a:p>
            <a:r>
              <a:rPr lang="en-GB" sz="28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Memorandum of understanding with OECD</a:t>
            </a:r>
          </a:p>
          <a:p>
            <a:pPr lvl="1"/>
            <a:r>
              <a:rPr lang="en-GB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Update to include Supply, Use and Input-Output data: national</a:t>
            </a:r>
          </a:p>
          <a:p>
            <a:r>
              <a:rPr lang="en-GB" sz="28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Close collaboration with OECD on methodology</a:t>
            </a:r>
          </a:p>
          <a:p>
            <a:pPr lvl="1"/>
            <a:r>
              <a:rPr lang="en-GB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To ease integration of EU Inter country tables into OECD ICIO</a:t>
            </a:r>
          </a:p>
          <a:p>
            <a:r>
              <a:rPr lang="en-GB" sz="28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Follow up international initiatives</a:t>
            </a:r>
          </a:p>
          <a:p>
            <a:r>
              <a:rPr lang="en-GB" sz="28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Workshop Regional </a:t>
            </a:r>
            <a:r>
              <a:rPr lang="en-GB" sz="2800" u="sng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TiVA</a:t>
            </a:r>
            <a:r>
              <a:rPr lang="en-GB" sz="28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 initiatives </a:t>
            </a:r>
            <a:r>
              <a:rPr lang="en-GB" sz="28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(March, 2017): Integration with OECD global ICIO tables</a:t>
            </a:r>
            <a:endParaRPr lang="en-GB" sz="280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1183892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4. Methodological framework (FIGARO)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3633788"/>
          </a:xfrm>
        </p:spPr>
        <p:txBody>
          <a:bodyPr/>
          <a:lstStyle/>
          <a:p>
            <a:r>
              <a:rPr lang="en-GB" sz="26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Builds on Ahmad (2017), </a:t>
            </a:r>
            <a:r>
              <a:rPr lang="en-GB" sz="2600" u="sng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Fortanier</a:t>
            </a:r>
            <a:r>
              <a:rPr lang="en-GB" sz="26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</a:t>
            </a:r>
            <a:r>
              <a:rPr lang="en-GB" sz="2600" u="sng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Sarrazin</a:t>
            </a:r>
            <a:r>
              <a:rPr lang="en-GB" sz="26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(2016), </a:t>
            </a:r>
            <a:r>
              <a:rPr lang="en-GB" sz="2600" u="sng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Fortanier</a:t>
            </a:r>
            <a:r>
              <a:rPr lang="en-GB" sz="26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 et al (2016) and Miao and </a:t>
            </a:r>
            <a:r>
              <a:rPr lang="en-GB" sz="2600" u="sng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Fortanier</a:t>
            </a:r>
            <a:r>
              <a:rPr lang="en-GB" sz="26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(2016) - OECD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Transparency</a:t>
            </a:r>
          </a:p>
          <a:p>
            <a:pPr marL="441325" lvl="1" indent="0">
              <a:buFont typeface="Wingdings" panose="05000000000000000000" pitchFamily="2" charset="2"/>
              <a:buChar char="ü"/>
            </a:pPr>
            <a:r>
              <a:rPr lang="en-GB" sz="2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Modularity</a:t>
            </a:r>
          </a:p>
          <a:p>
            <a:pPr marL="441325" lvl="1" indent="0">
              <a:buFont typeface="Wingdings" panose="05000000000000000000" pitchFamily="2" charset="2"/>
              <a:buChar char="ü"/>
            </a:pPr>
            <a:r>
              <a:rPr lang="en-GB" sz="2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Collaboration and collective ownership</a:t>
            </a:r>
          </a:p>
          <a:p>
            <a:pPr marL="441325" lvl="1" indent="0"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n-GB" sz="2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Long-term horizon</a:t>
            </a:r>
          </a:p>
          <a:p>
            <a:pPr marL="441325" lvl="1" indent="0">
              <a:buNone/>
            </a:pPr>
            <a:endParaRPr lang="en-GB" sz="2600" b="0" u="sng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441325" lvl="1" indent="0" algn="ctr">
              <a:buNone/>
            </a:pPr>
            <a:r>
              <a:rPr lang="en-GB" sz="2800" b="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[Concepts adapted to the EU version]</a:t>
            </a:r>
          </a:p>
          <a:p>
            <a:pPr marL="441325" lvl="1" indent="0">
              <a:buFont typeface="Wingdings" panose="05000000000000000000" pitchFamily="2" charset="2"/>
              <a:buChar char="ü"/>
            </a:pPr>
            <a:endParaRPr lang="en-GB" sz="2600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914400" lvl="2" indent="0"/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124744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4. Methodological framework (FIGARO)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105" cy="4536504"/>
          </a:xfrm>
        </p:spPr>
        <p:txBody>
          <a:bodyPr/>
          <a:lstStyle/>
          <a:p>
            <a:pPr marL="0" indent="0">
              <a:buNone/>
            </a:pPr>
            <a:r>
              <a:rPr lang="en-GB" sz="26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Roadmap to FIGARO:</a:t>
            </a:r>
          </a:p>
          <a:p>
            <a:pPr marL="898525" lvl="1" indent="-457200">
              <a:buClr>
                <a:srgbClr val="0F3277"/>
              </a:buClr>
              <a:buFont typeface="+mj-lt"/>
              <a:buAutoNum type="arabicPeriod"/>
            </a:pPr>
            <a:r>
              <a:rPr lang="es-ES" sz="23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Preparing</a:t>
            </a:r>
            <a:r>
              <a:rPr lang="es-ES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3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national</a:t>
            </a:r>
            <a:r>
              <a:rPr lang="es-ES" sz="23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3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SUIOTs</a:t>
            </a:r>
            <a:endParaRPr lang="en-GB" sz="23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898525" lvl="1" indent="-457200">
              <a:buClr>
                <a:srgbClr val="0F3277"/>
              </a:buClr>
              <a:buFont typeface="+mj-lt"/>
              <a:buAutoNum type="arabicPeriod"/>
            </a:pPr>
            <a:r>
              <a:rPr lang="en-GB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Creating a coherent view of </a:t>
            </a:r>
            <a:r>
              <a:rPr lang="en-GB" sz="23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EU bilateral trade   statistics</a:t>
            </a:r>
          </a:p>
          <a:p>
            <a:pPr marL="898525" lvl="1" indent="-457200">
              <a:buClr>
                <a:srgbClr val="0F3277"/>
              </a:buClr>
              <a:buFont typeface="+mj-lt"/>
              <a:buAutoNum type="arabicPeriod"/>
            </a:pPr>
            <a:r>
              <a:rPr lang="en-GB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Aligning</a:t>
            </a:r>
            <a:r>
              <a:rPr lang="en-GB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the balanced view of trade with </a:t>
            </a:r>
            <a:r>
              <a:rPr lang="en-GB" sz="23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National Accounts</a:t>
            </a:r>
            <a:r>
              <a:rPr lang="en-GB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estimates</a:t>
            </a:r>
          </a:p>
          <a:p>
            <a:pPr marL="898525" lvl="1" indent="-457200">
              <a:buClr>
                <a:srgbClr val="0F3277"/>
              </a:buClr>
              <a:buFont typeface="+mj-lt"/>
              <a:buAutoNum type="arabicPeriod"/>
            </a:pPr>
            <a:r>
              <a:rPr lang="en-GB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n-GB" sz="23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Domestic vs. national concepts</a:t>
            </a:r>
            <a:r>
              <a:rPr lang="en-GB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: Purchases by non-residents and residents' expenditures abroad</a:t>
            </a:r>
          </a:p>
          <a:p>
            <a:pPr marL="898525" lvl="1" indent="-457200">
              <a:buClr>
                <a:srgbClr val="0F3277"/>
              </a:buClr>
              <a:buFont typeface="+mj-lt"/>
              <a:buAutoNum type="arabicPeriod"/>
            </a:pPr>
            <a:r>
              <a:rPr lang="es-ES" sz="23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Integrating</a:t>
            </a:r>
            <a:r>
              <a:rPr lang="es-ES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3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the</a:t>
            </a:r>
            <a:r>
              <a:rPr lang="es-ES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3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balanced</a:t>
            </a:r>
            <a:r>
              <a:rPr lang="es-ES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3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view</a:t>
            </a:r>
            <a:r>
              <a:rPr lang="es-ES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</a:t>
            </a:r>
            <a:r>
              <a:rPr lang="es-ES" sz="23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3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with</a:t>
            </a:r>
            <a:r>
              <a:rPr lang="es-ES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3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national</a:t>
            </a:r>
            <a:r>
              <a:rPr lang="es-ES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3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SUTs</a:t>
            </a:r>
            <a:r>
              <a:rPr lang="es-ES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– </a:t>
            </a:r>
            <a:r>
              <a:rPr lang="es-ES" sz="23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EU- International </a:t>
            </a:r>
            <a:r>
              <a:rPr lang="es-ES" sz="23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SUTs</a:t>
            </a:r>
            <a:endParaRPr lang="es-ES" sz="23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898525" lvl="1" indent="-457200">
              <a:buClr>
                <a:srgbClr val="0F3277"/>
              </a:buClr>
              <a:buFont typeface="+mj-lt"/>
              <a:buAutoNum type="arabicPeriod"/>
            </a:pPr>
            <a:r>
              <a:rPr lang="es-ES" sz="23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The</a:t>
            </a:r>
            <a:r>
              <a:rPr lang="es-ES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3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construction</a:t>
            </a:r>
            <a:r>
              <a:rPr lang="es-ES" sz="23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</a:t>
            </a:r>
            <a:r>
              <a:rPr lang="es-ES" sz="23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EU-ICIO </a:t>
            </a:r>
            <a:r>
              <a:rPr lang="es-ES" sz="23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tables</a:t>
            </a:r>
            <a:endParaRPr lang="en-GB" sz="23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914400" lvl="2" indent="0"/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68" y="116633"/>
            <a:ext cx="455530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1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3097" y="1183892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4. Methodological framework (1/10)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9856" y="2148782"/>
            <a:ext cx="8640960" cy="3633788"/>
          </a:xfrm>
        </p:spPr>
        <p:txBody>
          <a:bodyPr/>
          <a:lstStyle/>
          <a:p>
            <a:pPr marL="0" lvl="1" indent="0">
              <a:buNone/>
            </a:pPr>
            <a:r>
              <a:rPr lang="en-GB" sz="2600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Preparing National SUIOTs:</a:t>
            </a:r>
          </a:p>
          <a:p>
            <a:pPr marL="898525" lvl="1" indent="-457200"/>
            <a:r>
              <a:rPr lang="en-GB" sz="2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National SUTs (pp, </a:t>
            </a:r>
            <a:r>
              <a:rPr lang="en-GB" sz="26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bp</a:t>
            </a:r>
            <a:r>
              <a:rPr lang="en-GB" sz="2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</a:t>
            </a:r>
            <a:r>
              <a:rPr lang="en-GB" sz="26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dom</a:t>
            </a:r>
            <a:r>
              <a:rPr lang="en-GB" sz="2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/imp, A64) </a:t>
            </a:r>
            <a:r>
              <a:rPr lang="en-GB" sz="26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- Good practices guidelines, Eurostat and DG JRC (2013) and available official data</a:t>
            </a:r>
          </a:p>
          <a:p>
            <a:pPr marL="898525" lvl="1" indent="-457200"/>
            <a:r>
              <a:rPr lang="en-GB" sz="2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National IOTs (</a:t>
            </a:r>
            <a:r>
              <a:rPr lang="en-GB" sz="26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dom</a:t>
            </a:r>
            <a:r>
              <a:rPr lang="en-GB" sz="2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/imp, A64) </a:t>
            </a:r>
            <a:r>
              <a:rPr lang="en-GB" sz="26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– Models B for product x product IOTs and Model D for industry x industry IOTs; and available official data – but wait until the final stage of constructing ICIO</a:t>
            </a:r>
          </a:p>
          <a:p>
            <a:pPr marL="914400" lvl="2" indent="0"/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3097" y="980728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4. Methodological framework (2/10)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4454" y="1772816"/>
            <a:ext cx="8810034" cy="4752528"/>
          </a:xfrm>
        </p:spPr>
        <p:txBody>
          <a:bodyPr/>
          <a:lstStyle/>
          <a:p>
            <a:pPr marL="0" lvl="1" indent="0">
              <a:buNone/>
            </a:pPr>
            <a:r>
              <a:rPr lang="en-GB" sz="2600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Creating coherent view of EU bilateral trade:</a:t>
            </a:r>
          </a:p>
          <a:p>
            <a:pPr marL="898525" lvl="1" indent="-457200"/>
            <a:r>
              <a:rPr lang="en-GB" sz="2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Trade in goods (merchandise trade) </a:t>
            </a:r>
            <a:endParaRPr lang="en-GB" b="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EU COMEXT: Country of consignment/origin 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UN COMTRADE: Country of 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origin</a:t>
            </a: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+ Re-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exports</a:t>
            </a:r>
            <a:endParaRPr lang="es-ES" sz="24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OECD-ESTAT 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integration</a:t>
            </a: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extra-EU 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endParaRPr lang="es-ES" sz="24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asymmetries</a:t>
            </a: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: </a:t>
            </a:r>
          </a:p>
          <a:p>
            <a:pPr marL="1755775" lvl="3" indent="-457200">
              <a:buFont typeface="Wingdings" panose="05000000000000000000" pitchFamily="2" charset="2"/>
              <a:buChar char="ü"/>
            </a:pPr>
            <a:r>
              <a:rPr lang="es-ES" u="sng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Reasons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: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cif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/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fob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; time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lag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between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exp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/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imp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; re-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exports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;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transit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;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unallocated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and/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or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unclassified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…</a:t>
            </a:r>
          </a:p>
          <a:p>
            <a:pPr marL="1755775" lvl="3" indent="-457200">
              <a:buFont typeface="Wingdings" panose="05000000000000000000" pitchFamily="2" charset="2"/>
              <a:buChar char="ü"/>
            </a:pPr>
            <a:r>
              <a:rPr lang="es-ES" u="sng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Reconciliation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: </a:t>
            </a:r>
            <a:r>
              <a:rPr lang="es-ES" i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Symmetry</a:t>
            </a:r>
            <a:r>
              <a:rPr lang="es-ES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i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index</a:t>
            </a:r>
            <a:r>
              <a:rPr lang="es-ES" i="1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(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weights</a:t>
            </a:r>
            <a:r>
              <a:rPr lang="es-ES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= % of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each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country's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total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that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approximately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match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mirror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flows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) + </a:t>
            </a:r>
            <a:r>
              <a:rPr lang="es-ES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Manual ad-hoc </a:t>
            </a:r>
            <a:r>
              <a:rPr lang="es-ES" i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adjustments</a:t>
            </a:r>
            <a:endParaRPr lang="es-ES" i="1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755775" lvl="3" indent="-457200">
              <a:buFont typeface="Wingdings" panose="05000000000000000000" pitchFamily="2" charset="2"/>
              <a:buChar char="ü"/>
            </a:pPr>
            <a:r>
              <a:rPr lang="es-ES" u="sng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Statistical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vs.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Analytical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tables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Steering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Comm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. Nov 16)</a:t>
            </a:r>
            <a:endParaRPr lang="en-GB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3097" y="980728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4. Methodological framework (3/10)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4454" y="1772816"/>
            <a:ext cx="8810034" cy="4752528"/>
          </a:xfrm>
        </p:spPr>
        <p:txBody>
          <a:bodyPr/>
          <a:lstStyle/>
          <a:p>
            <a:pPr marL="0" lvl="1" indent="0">
              <a:buNone/>
            </a:pPr>
            <a:r>
              <a:rPr lang="en-GB" sz="2600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Creating coherent view of EU bilateral trade:</a:t>
            </a:r>
          </a:p>
          <a:p>
            <a:pPr marL="898525" lvl="1" indent="-457200"/>
            <a:r>
              <a:rPr lang="en-GB" sz="2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CIF/FOB estimations (by product, partner)</a:t>
            </a:r>
            <a:endParaRPr lang="en-GB" b="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Miao and </a:t>
            </a:r>
            <a:r>
              <a:rPr lang="en-GB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Fortanier</a:t>
            </a:r>
            <a:r>
              <a:rPr lang="en-GB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(2017) – explicit model with NSIs estimates and UN COMTRADE; 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FIGARO (2017) – implicit model with COMEXT data 1995-2015 (lack of available data: only FI, DE, SK) </a:t>
            </a:r>
          </a:p>
          <a:p>
            <a:pPr marL="1755775" lvl="3" indent="-457200">
              <a:buFont typeface="Wingdings" panose="05000000000000000000" pitchFamily="2" charset="2"/>
              <a:buChar char="ü"/>
            </a:pP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Gravity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model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based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on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: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distance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; GDP of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reporter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partner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countries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;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oil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price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;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insurance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costs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(median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unit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value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);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contiguity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; (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opt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) FE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for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product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partner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time</a:t>
            </a:r>
          </a:p>
          <a:p>
            <a:pPr marL="1755775" lvl="3" indent="-457200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Data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sources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: COMEXT (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imports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exports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EUR/kg – HS-4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digit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); CEPII (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distance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contiguity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);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World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Bank (GDP p/c); US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Energy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Information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Administration</a:t>
            </a:r>
            <a:endParaRPr lang="en-GB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352928" cy="2089150"/>
          </a:xfrm>
        </p:spPr>
        <p:txBody>
          <a:bodyPr/>
          <a:lstStyle/>
          <a:p>
            <a:pPr marL="0" algn="ctr"/>
            <a:r>
              <a:rPr lang="en-GB" dirty="0"/>
              <a:t>FIGARO</a:t>
            </a:r>
            <a:br>
              <a:rPr lang="en-GB" dirty="0"/>
            </a:br>
            <a:r>
              <a:rPr lang="en-GB" sz="2000" dirty="0"/>
              <a:t>F</a:t>
            </a:r>
            <a:r>
              <a:rPr lang="en-GB" sz="2000" b="0" dirty="0"/>
              <a:t>ull </a:t>
            </a:r>
            <a:r>
              <a:rPr lang="en-GB" sz="2000" dirty="0"/>
              <a:t>I</a:t>
            </a:r>
            <a:r>
              <a:rPr lang="en-GB" sz="2000" b="0" dirty="0"/>
              <a:t>nternational and </a:t>
            </a:r>
            <a:r>
              <a:rPr lang="en-GB" sz="2000" dirty="0"/>
              <a:t>G</a:t>
            </a:r>
            <a:r>
              <a:rPr lang="en-GB" sz="2000" b="0" dirty="0"/>
              <a:t>lobal </a:t>
            </a:r>
            <a:r>
              <a:rPr lang="en-GB" sz="2000" dirty="0"/>
              <a:t>A</a:t>
            </a:r>
            <a:r>
              <a:rPr lang="en-GB" sz="2000" b="0" dirty="0"/>
              <a:t>ccounts for </a:t>
            </a:r>
            <a:r>
              <a:rPr lang="en-GB" sz="2000" dirty="0"/>
              <a:t>R</a:t>
            </a:r>
            <a:r>
              <a:rPr lang="en-GB" sz="2000" b="0" dirty="0"/>
              <a:t>esearch in Input-</a:t>
            </a:r>
            <a:r>
              <a:rPr lang="en-GB" sz="2000" dirty="0"/>
              <a:t>O</a:t>
            </a:r>
            <a:r>
              <a:rPr lang="en-GB" sz="2000" b="0" dirty="0"/>
              <a:t>utput </a:t>
            </a:r>
            <a:r>
              <a:rPr lang="en-GB" sz="2000" b="0" dirty="0" smtClean="0"/>
              <a:t>analysis</a:t>
            </a:r>
            <a:br>
              <a:rPr lang="en-GB" sz="2000" b="0" dirty="0" smtClean="0"/>
            </a:br>
            <a:r>
              <a:rPr lang="en-GB" sz="2000" b="0" dirty="0"/>
              <a:t/>
            </a:r>
            <a:br>
              <a:rPr lang="en-GB" sz="2000" b="0" dirty="0"/>
            </a:br>
            <a:r>
              <a:rPr lang="en-GB" sz="2000" dirty="0" smtClean="0"/>
              <a:t>The EU Inter-country Supply, Use </a:t>
            </a:r>
            <a:br>
              <a:rPr lang="en-GB" sz="2000" dirty="0" smtClean="0"/>
            </a:br>
            <a:r>
              <a:rPr lang="en-GB" sz="2000" dirty="0" smtClean="0"/>
              <a:t>and Input-Output Tables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7544" y="4221089"/>
            <a:ext cx="8352928" cy="1440160"/>
          </a:xfrm>
        </p:spPr>
        <p:txBody>
          <a:bodyPr/>
          <a:lstStyle/>
          <a:p>
            <a:pPr marL="0" algn="ctr">
              <a:spcBef>
                <a:spcPts val="0"/>
              </a:spcBef>
              <a:defRPr/>
            </a:pPr>
            <a:r>
              <a:rPr lang="en-GB" sz="1600" dirty="0" smtClean="0"/>
              <a:t>José </a:t>
            </a:r>
            <a:r>
              <a:rPr lang="en-GB" sz="1600" dirty="0"/>
              <a:t>M. Rueda-</a:t>
            </a:r>
            <a:r>
              <a:rPr lang="en-GB" sz="1600" dirty="0" err="1"/>
              <a:t>Cantuche</a:t>
            </a:r>
            <a:endParaRPr lang="en-GB" sz="1600" dirty="0"/>
          </a:p>
          <a:p>
            <a:pPr marL="0" algn="ctr">
              <a:spcBef>
                <a:spcPts val="0"/>
              </a:spcBef>
              <a:defRPr/>
            </a:pPr>
            <a:r>
              <a:rPr lang="en-GB" sz="1600" dirty="0"/>
              <a:t>DG Joint </a:t>
            </a:r>
            <a:r>
              <a:rPr lang="en-GB" sz="1600" dirty="0" smtClean="0"/>
              <a:t>Research Centre</a:t>
            </a:r>
          </a:p>
          <a:p>
            <a:pPr marL="0" algn="ctr">
              <a:spcBef>
                <a:spcPts val="0"/>
              </a:spcBef>
              <a:defRPr/>
            </a:pPr>
            <a:endParaRPr lang="en-GB" sz="1600" dirty="0" smtClean="0"/>
          </a:p>
          <a:p>
            <a:pPr marL="0" algn="ctr">
              <a:spcBef>
                <a:spcPts val="0"/>
              </a:spcBef>
              <a:defRPr/>
            </a:pPr>
            <a:r>
              <a:rPr lang="en-GB" sz="1600" dirty="0"/>
              <a:t>Isabelle Rémond-Tiedrez</a:t>
            </a:r>
          </a:p>
          <a:p>
            <a:pPr marL="0" algn="ctr">
              <a:spcBef>
                <a:spcPts val="0"/>
              </a:spcBef>
              <a:defRPr/>
            </a:pPr>
            <a:r>
              <a:rPr lang="en-GB" sz="1600" dirty="0"/>
              <a:t>Eurostat</a:t>
            </a:r>
          </a:p>
          <a:p>
            <a:pPr marL="0" algn="ctr">
              <a:spcBef>
                <a:spcPts val="0"/>
              </a:spcBef>
              <a:defRPr/>
            </a:pPr>
            <a:r>
              <a:rPr lang="en-GB" sz="1600" dirty="0" smtClean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85846" y="5754261"/>
            <a:ext cx="835292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>
              <a:spcBef>
                <a:spcPts val="0"/>
              </a:spcBef>
              <a:defRPr/>
            </a:pPr>
            <a:r>
              <a:rPr lang="en-GB" sz="1600" kern="0" dirty="0" smtClean="0">
                <a:solidFill>
                  <a:srgbClr val="FFC000"/>
                </a:solidFill>
              </a:rPr>
              <a:t>Input-Output Workshop Special</a:t>
            </a:r>
          </a:p>
          <a:p>
            <a:pPr marL="0" algn="ctr">
              <a:spcBef>
                <a:spcPts val="0"/>
              </a:spcBef>
              <a:defRPr/>
            </a:pPr>
            <a:r>
              <a:rPr lang="en-GB" sz="1600" kern="0" dirty="0" smtClean="0">
                <a:solidFill>
                  <a:srgbClr val="FFC000"/>
                </a:solidFill>
              </a:rPr>
              <a:t>Regional/Multiregional Input-Output Analysis</a:t>
            </a:r>
          </a:p>
          <a:p>
            <a:pPr marL="0" algn="ctr">
              <a:spcBef>
                <a:spcPts val="0"/>
              </a:spcBef>
              <a:defRPr/>
            </a:pPr>
            <a:r>
              <a:rPr lang="en-GB" sz="1600" b="0" kern="0" dirty="0" smtClean="0">
                <a:solidFill>
                  <a:srgbClr val="FFC000"/>
                </a:solidFill>
              </a:rPr>
              <a:t>GWS, </a:t>
            </a:r>
            <a:r>
              <a:rPr lang="en-GB" sz="1600" b="0" kern="0" dirty="0" err="1" smtClean="0">
                <a:solidFill>
                  <a:srgbClr val="FFC000"/>
                </a:solidFill>
              </a:rPr>
              <a:t>Osnabrück</a:t>
            </a:r>
            <a:r>
              <a:rPr lang="en-GB" sz="1600" b="0" kern="0" dirty="0" smtClean="0">
                <a:solidFill>
                  <a:srgbClr val="FFC000"/>
                </a:solidFill>
              </a:rPr>
              <a:t>, March 30-31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3097" y="980728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4. Methodological framework (4/10)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6548" y="1628800"/>
            <a:ext cx="9010904" cy="4752528"/>
          </a:xfrm>
        </p:spPr>
        <p:txBody>
          <a:bodyPr/>
          <a:lstStyle/>
          <a:p>
            <a:pPr marL="898525" lvl="1" indent="-457200"/>
            <a:r>
              <a:rPr lang="en-GB" sz="2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Trade in services </a:t>
            </a:r>
            <a:endParaRPr lang="en-GB" b="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Only financial flows observable – modes of supply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EBOPS items and confidentiality issues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BPM6-EBOPS2010 and STEC wherever available</a:t>
            </a:r>
            <a:endParaRPr lang="en-GB" sz="24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F3277"/>
                </a:solidFill>
                <a:latin typeface="Georgia" panose="02040502050405020303" pitchFamily="18" charset="0"/>
              </a:rPr>
              <a:t>Total Services (S200</a:t>
            </a:r>
            <a:r>
              <a:rPr lang="en-GB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) complete; gaps in sub-items:</a:t>
            </a:r>
            <a:endParaRPr lang="en-GB" sz="2400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755775" lvl="3" indent="-4572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F3277"/>
                </a:solidFill>
                <a:latin typeface="Georgia" panose="02040502050405020303" pitchFamily="18" charset="0"/>
              </a:rPr>
              <a:t>Top-down approach from: structural info over time; simple derivations; mirror data; linear interpolations; moving averages…</a:t>
            </a:r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755775" lvl="3" indent="-45720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F3277"/>
                </a:solidFill>
                <a:latin typeface="Georgia" panose="02040502050405020303" pitchFamily="18" charset="0"/>
              </a:rPr>
              <a:t>Gravity models for specific items: Travel services (SD); Use of IPRs (SH); Audio-visual and related services category (SK)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asymmetries</a:t>
            </a: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(BOPWG, 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October</a:t>
            </a: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2016) + 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Index</a:t>
            </a:r>
            <a:endParaRPr lang="es-ES" sz="24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Conversion</a:t>
            </a: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tables</a:t>
            </a: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EBOPS-&gt; CPA/CPC – RACE 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method</a:t>
            </a:r>
            <a:endParaRPr lang="en-GB" sz="2400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755775" lvl="3" indent="-457200">
              <a:buFont typeface="Wingdings" panose="05000000000000000000" pitchFamily="2" charset="2"/>
              <a:buChar char="§"/>
            </a:pPr>
            <a:endParaRPr lang="en-GB" sz="230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55576" y="1067694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4. Methodological framework (5/10)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5" y="1844824"/>
            <a:ext cx="8352929" cy="5256584"/>
          </a:xfrm>
        </p:spPr>
        <p:txBody>
          <a:bodyPr/>
          <a:lstStyle/>
          <a:p>
            <a:pPr marL="441325" lvl="1" indent="0">
              <a:buNone/>
            </a:pPr>
            <a:r>
              <a:rPr lang="en-GB" sz="2600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Aligning with National Accounts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Sources of differences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:</a:t>
            </a:r>
          </a:p>
          <a:p>
            <a:pPr marL="1755775" lvl="3" indent="-457200">
              <a:buFont typeface="Wingdings" panose="05000000000000000000" pitchFamily="2" charset="2"/>
              <a:buChar char="ü"/>
            </a:pP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Unallocated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compo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nent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coming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from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imposibility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to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allocate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specific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flows</a:t>
            </a:r>
            <a:r>
              <a:rPr lang="es-ES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to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partners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and/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or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products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);</a:t>
            </a:r>
          </a:p>
          <a:p>
            <a:pPr marL="1755775" lvl="3" indent="-457200">
              <a:buFont typeface="Wingdings" panose="05000000000000000000" pitchFamily="2" charset="2"/>
              <a:buChar char="ü"/>
            </a:pP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Adjustments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to </a:t>
            </a: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align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concepts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coverage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between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statistics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NAs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:</a:t>
            </a:r>
          </a:p>
          <a:p>
            <a:pPr marL="2212975" lvl="4" indent="-457200">
              <a:buFont typeface="Wingdings" panose="05000000000000000000" pitchFamily="2" charset="2"/>
              <a:buChar char="q"/>
            </a:pP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Concepts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: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goods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sent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abroad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for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processing</a:t>
            </a:r>
            <a:r>
              <a:rPr lang="es-ES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and merchanting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activities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;</a:t>
            </a:r>
          </a:p>
          <a:p>
            <a:pPr marL="2212975" lvl="4" indent="-457200">
              <a:buFont typeface="Wingdings" panose="05000000000000000000" pitchFamily="2" charset="2"/>
              <a:buChar char="q"/>
            </a:pP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Coverage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: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unobserved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smuggling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low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thresholds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…)</a:t>
            </a:r>
            <a:r>
              <a:rPr lang="en-GB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re-exports and purchases by non-residents in the recording economy</a:t>
            </a:r>
            <a:endParaRPr lang="es-ES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9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54519"/>
            <a:ext cx="8229600" cy="936625"/>
          </a:xfrm>
        </p:spPr>
        <p:txBody>
          <a:bodyPr/>
          <a:lstStyle/>
          <a:p>
            <a:r>
              <a:rPr lang="fr-BE" dirty="0" smtClean="0">
                <a:latin typeface="Georgia" panose="02040502050405020303" pitchFamily="18" charset="0"/>
              </a:rPr>
              <a:t>2008 SNA:</a:t>
            </a:r>
            <a:endParaRPr lang="en-GB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26584"/>
            <a:ext cx="71247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2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91095"/>
            <a:ext cx="8229600" cy="936625"/>
          </a:xfrm>
        </p:spPr>
        <p:txBody>
          <a:bodyPr/>
          <a:lstStyle/>
          <a:p>
            <a:pPr algn="ctr"/>
            <a:r>
              <a:rPr lang="fr-BE" dirty="0" err="1" smtClean="0">
                <a:latin typeface="Georgia" panose="02040502050405020303" pitchFamily="18" charset="0"/>
              </a:rPr>
              <a:t>Goods</a:t>
            </a:r>
            <a:r>
              <a:rPr lang="fr-BE" dirty="0" smtClean="0">
                <a:latin typeface="Georgia" panose="02040502050405020303" pitchFamily="18" charset="0"/>
              </a:rPr>
              <a:t> sent </a:t>
            </a:r>
            <a:r>
              <a:rPr lang="fr-BE" dirty="0" err="1" smtClean="0">
                <a:latin typeface="Georgia" panose="02040502050405020303" pitchFamily="18" charset="0"/>
              </a:rPr>
              <a:t>abroad</a:t>
            </a:r>
            <a:r>
              <a:rPr lang="fr-BE" dirty="0" smtClean="0">
                <a:latin typeface="Georgia" panose="02040502050405020303" pitchFamily="18" charset="0"/>
              </a:rPr>
              <a:t> for </a:t>
            </a:r>
            <a:r>
              <a:rPr lang="fr-BE" dirty="0" err="1" smtClean="0">
                <a:latin typeface="Georgia" panose="02040502050405020303" pitchFamily="18" charset="0"/>
              </a:rPr>
              <a:t>processing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8861" y="3103120"/>
            <a:ext cx="1584176" cy="1632176"/>
          </a:xfrm>
          <a:prstGeom prst="rect">
            <a:avLst/>
          </a:prstGeom>
          <a:noFill/>
          <a:ln w="2540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585589" y="4108944"/>
            <a:ext cx="1815056" cy="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109433" y="3062379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>
                <a:solidFill>
                  <a:srgbClr val="0F5494"/>
                </a:solidFill>
                <a:latin typeface="Georgia" panose="02040502050405020303" pitchFamily="18" charset="0"/>
              </a:rPr>
              <a:t>A</a:t>
            </a:r>
            <a:endParaRPr lang="en-GB" sz="2400" b="0" dirty="0" smtClean="0">
              <a:solidFill>
                <a:srgbClr val="0F5494"/>
              </a:solidFill>
              <a:latin typeface="Georgia" panose="02040502050405020303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29687" y="3118539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41773" y="3113407"/>
            <a:ext cx="1584176" cy="1632176"/>
          </a:xfrm>
          <a:prstGeom prst="rect">
            <a:avLst/>
          </a:prstGeom>
          <a:noFill/>
          <a:ln w="2540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2" name="Down Arrow 21"/>
          <p:cNvSpPr/>
          <p:nvPr/>
        </p:nvSpPr>
        <p:spPr>
          <a:xfrm rot="16200000">
            <a:off x="3372553" y="2415627"/>
            <a:ext cx="442296" cy="2016224"/>
          </a:xfrm>
          <a:prstGeom prst="downArrow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4" name="Down Arrow 23"/>
          <p:cNvSpPr/>
          <p:nvPr/>
        </p:nvSpPr>
        <p:spPr>
          <a:xfrm rot="5400000">
            <a:off x="3171385" y="3431708"/>
            <a:ext cx="442296" cy="2016224"/>
          </a:xfrm>
          <a:prstGeom prst="downArrow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6" name="Down Arrow 25"/>
          <p:cNvSpPr/>
          <p:nvPr/>
        </p:nvSpPr>
        <p:spPr>
          <a:xfrm rot="5400000">
            <a:off x="3311127" y="2893951"/>
            <a:ext cx="235964" cy="1888208"/>
          </a:xfrm>
          <a:prstGeom prst="downArrow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42" name="Down Arrow 41"/>
          <p:cNvSpPr/>
          <p:nvPr/>
        </p:nvSpPr>
        <p:spPr>
          <a:xfrm rot="16200000">
            <a:off x="6738978" y="3606178"/>
            <a:ext cx="235964" cy="777940"/>
          </a:xfrm>
          <a:prstGeom prst="downArrow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latin typeface="Georgia" panose="02040502050405020303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6467989" y="4922998"/>
            <a:ext cx="777941" cy="1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283640" y="2801033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Goods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51024" y="4667384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Money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51024" y="3554002"/>
            <a:ext cx="1327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NA/</a:t>
            </a:r>
            <a:r>
              <a:rPr lang="en-GB" sz="2400" b="0" dirty="0" err="1" smtClean="0">
                <a:solidFill>
                  <a:srgbClr val="0F5494"/>
                </a:solidFill>
                <a:latin typeface="Georgia" panose="02040502050405020303" pitchFamily="18" charset="0"/>
              </a:rPr>
              <a:t>BoP</a:t>
            </a:r>
            <a:endParaRPr lang="en-GB" sz="2400" b="0" dirty="0" smtClean="0">
              <a:solidFill>
                <a:srgbClr val="0F5494"/>
              </a:solidFill>
              <a:latin typeface="Georgia" panose="02040502050405020303" pitchFamily="18" charset="0"/>
            </a:endParaRPr>
          </a:p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services</a:t>
            </a:r>
          </a:p>
        </p:txBody>
      </p:sp>
      <p:sp>
        <p:nvSpPr>
          <p:cNvPr id="47" name="Down Arrow 46"/>
          <p:cNvSpPr/>
          <p:nvPr/>
        </p:nvSpPr>
        <p:spPr>
          <a:xfrm rot="16200000">
            <a:off x="6635812" y="2642895"/>
            <a:ext cx="442296" cy="777940"/>
          </a:xfrm>
          <a:prstGeom prst="downArrow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3540" y="6141296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Source: </a:t>
            </a:r>
            <a:r>
              <a:rPr lang="en-GB" sz="1800" b="0" dirty="0" err="1" smtClean="0">
                <a:solidFill>
                  <a:srgbClr val="0F5494"/>
                </a:solidFill>
                <a:latin typeface="Georgia" panose="02040502050405020303" pitchFamily="18" charset="0"/>
              </a:rPr>
              <a:t>Nijmeijer</a:t>
            </a:r>
            <a:r>
              <a:rPr lang="en-GB" sz="18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23007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6" grpId="0"/>
      <p:bldP spid="37" grpId="0"/>
      <p:bldP spid="20" grpId="0" animBg="1"/>
      <p:bldP spid="22" grpId="0" animBg="1"/>
      <p:bldP spid="24" grpId="0" animBg="1"/>
      <p:bldP spid="26" grpId="0" animBg="1"/>
      <p:bldP spid="42" grpId="0" animBg="1"/>
      <p:bldP spid="44" grpId="0"/>
      <p:bldP spid="45" grpId="0"/>
      <p:bldP spid="46" grpId="0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45" y="1412776"/>
            <a:ext cx="8229600" cy="936625"/>
          </a:xfrm>
        </p:spPr>
        <p:txBody>
          <a:bodyPr/>
          <a:lstStyle/>
          <a:p>
            <a:pPr algn="ctr"/>
            <a:r>
              <a:rPr lang="fr-BE" dirty="0" err="1" smtClean="0">
                <a:latin typeface="Georgia" panose="02040502050405020303" pitchFamily="18" charset="0"/>
              </a:rPr>
              <a:t>Goods</a:t>
            </a:r>
            <a:r>
              <a:rPr lang="fr-BE" dirty="0" smtClean="0">
                <a:latin typeface="Georgia" panose="02040502050405020303" pitchFamily="18" charset="0"/>
              </a:rPr>
              <a:t> sent </a:t>
            </a:r>
            <a:r>
              <a:rPr lang="fr-BE" dirty="0" err="1" smtClean="0">
                <a:latin typeface="Georgia" panose="02040502050405020303" pitchFamily="18" charset="0"/>
              </a:rPr>
              <a:t>abroad</a:t>
            </a:r>
            <a:r>
              <a:rPr lang="fr-BE" dirty="0" smtClean="0">
                <a:latin typeface="Georgia" panose="02040502050405020303" pitchFamily="18" charset="0"/>
              </a:rPr>
              <a:t> for </a:t>
            </a:r>
            <a:r>
              <a:rPr lang="fr-BE" dirty="0" err="1" smtClean="0">
                <a:latin typeface="Georgia" panose="02040502050405020303" pitchFamily="18" charset="0"/>
              </a:rPr>
              <a:t>processing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7187" y="3359280"/>
            <a:ext cx="1584176" cy="1632176"/>
          </a:xfrm>
          <a:prstGeom prst="rect">
            <a:avLst/>
          </a:prstGeom>
          <a:noFill/>
          <a:ln w="2540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543915" y="4365104"/>
            <a:ext cx="1815056" cy="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067759" y="3318539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>
                <a:solidFill>
                  <a:srgbClr val="0F5494"/>
                </a:solidFill>
                <a:latin typeface="Georgia" panose="02040502050405020303" pitchFamily="18" charset="0"/>
              </a:rPr>
              <a:t>A</a:t>
            </a:r>
            <a:endParaRPr lang="en-GB" sz="2400" b="0" dirty="0" smtClean="0">
              <a:solidFill>
                <a:srgbClr val="0F5494"/>
              </a:solidFill>
              <a:latin typeface="Georgia" panose="02040502050405020303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88013" y="3374699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00099" y="3369567"/>
            <a:ext cx="1584176" cy="1632176"/>
          </a:xfrm>
          <a:prstGeom prst="rect">
            <a:avLst/>
          </a:prstGeom>
          <a:noFill/>
          <a:ln w="2540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2" name="Down Arrow 21"/>
          <p:cNvSpPr/>
          <p:nvPr/>
        </p:nvSpPr>
        <p:spPr>
          <a:xfrm>
            <a:off x="4504179" y="3073395"/>
            <a:ext cx="442296" cy="706809"/>
          </a:xfrm>
          <a:prstGeom prst="downArrow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6" name="Down Arrow 25"/>
          <p:cNvSpPr/>
          <p:nvPr/>
        </p:nvSpPr>
        <p:spPr>
          <a:xfrm rot="5400000">
            <a:off x="3269453" y="3150111"/>
            <a:ext cx="235964" cy="1888208"/>
          </a:xfrm>
          <a:prstGeom prst="downArrow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42" name="Down Arrow 41"/>
          <p:cNvSpPr/>
          <p:nvPr/>
        </p:nvSpPr>
        <p:spPr>
          <a:xfrm rot="16200000">
            <a:off x="6603368" y="3800011"/>
            <a:ext cx="235964" cy="777940"/>
          </a:xfrm>
          <a:prstGeom prst="downArrow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latin typeface="Georgia" panose="02040502050405020303" pitchFamily="18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6332379" y="5199127"/>
            <a:ext cx="777941" cy="1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7148030" y="2994866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Goods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15414" y="4980089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Money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15414" y="3747835"/>
            <a:ext cx="13276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NA/</a:t>
            </a:r>
            <a:r>
              <a:rPr lang="en-GB" sz="2400" b="0" dirty="0" err="1" smtClean="0">
                <a:solidFill>
                  <a:srgbClr val="0F5494"/>
                </a:solidFill>
                <a:latin typeface="Georgia" panose="02040502050405020303" pitchFamily="18" charset="0"/>
              </a:rPr>
              <a:t>BoP</a:t>
            </a:r>
            <a:endParaRPr lang="en-GB" sz="2400" b="0" dirty="0" smtClean="0">
              <a:solidFill>
                <a:srgbClr val="0F5494"/>
              </a:solidFill>
              <a:latin typeface="Georgia" panose="02040502050405020303" pitchFamily="18" charset="0"/>
            </a:endParaRPr>
          </a:p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services</a:t>
            </a:r>
          </a:p>
        </p:txBody>
      </p:sp>
      <p:sp>
        <p:nvSpPr>
          <p:cNvPr id="47" name="Down Arrow 46"/>
          <p:cNvSpPr/>
          <p:nvPr/>
        </p:nvSpPr>
        <p:spPr>
          <a:xfrm rot="16200000">
            <a:off x="6500202" y="2836728"/>
            <a:ext cx="442296" cy="777940"/>
          </a:xfrm>
          <a:prstGeom prst="downArrow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latin typeface="Georgia" panose="02040502050405020303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79623" y="4758611"/>
            <a:ext cx="442296" cy="706809"/>
          </a:xfrm>
          <a:prstGeom prst="downArrow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9" name="TextBox 18"/>
          <p:cNvSpPr txBox="1"/>
          <p:nvPr/>
        </p:nvSpPr>
        <p:spPr>
          <a:xfrm>
            <a:off x="503540" y="6141296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Source: </a:t>
            </a:r>
            <a:r>
              <a:rPr lang="en-GB" sz="1800" b="0" dirty="0" err="1" smtClean="0">
                <a:solidFill>
                  <a:srgbClr val="0F5494"/>
                </a:solidFill>
                <a:latin typeface="Georgia" panose="02040502050405020303" pitchFamily="18" charset="0"/>
              </a:rPr>
              <a:t>Nijmeijer</a:t>
            </a:r>
            <a:r>
              <a:rPr lang="en-GB" sz="18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7320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  <p:bldP spid="37" grpId="0"/>
      <p:bldP spid="20" grpId="0" animBg="1"/>
      <p:bldP spid="22" grpId="0" animBg="1"/>
      <p:bldP spid="26" grpId="0" animBg="1"/>
      <p:bldP spid="42" grpId="0" animBg="1"/>
      <p:bldP spid="44" grpId="0"/>
      <p:bldP spid="45" grpId="0"/>
      <p:bldP spid="46" grpId="0"/>
      <p:bldP spid="4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Georgia" panose="02040502050405020303" pitchFamily="18" charset="0"/>
              </a:rPr>
              <a:t>Goods</a:t>
            </a:r>
            <a:r>
              <a:rPr lang="fr-BE" dirty="0" smtClean="0">
                <a:latin typeface="Georgia" panose="02040502050405020303" pitchFamily="18" charset="0"/>
              </a:rPr>
              <a:t> sent </a:t>
            </a:r>
            <a:r>
              <a:rPr lang="fr-BE" dirty="0" err="1" smtClean="0">
                <a:latin typeface="Georgia" panose="02040502050405020303" pitchFamily="18" charset="0"/>
              </a:rPr>
              <a:t>abroad</a:t>
            </a:r>
            <a:r>
              <a:rPr lang="fr-BE" dirty="0" smtClean="0">
                <a:latin typeface="Georgia" panose="02040502050405020303" pitchFamily="18" charset="0"/>
              </a:rPr>
              <a:t> for </a:t>
            </a:r>
            <a:r>
              <a:rPr lang="fr-BE" dirty="0" err="1" smtClean="0">
                <a:latin typeface="Georgia" panose="02040502050405020303" pitchFamily="18" charset="0"/>
              </a:rPr>
              <a:t>processing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Now in line with domestic processing activities</a:t>
            </a:r>
          </a:p>
          <a:p>
            <a:r>
              <a:rPr lang="en-GB" dirty="0" smtClean="0">
                <a:latin typeface="Georgia" panose="02040502050405020303" pitchFamily="18" charset="0"/>
              </a:rPr>
              <a:t>No imputation of change of ownership</a:t>
            </a:r>
          </a:p>
          <a:p>
            <a:r>
              <a:rPr lang="en-GB" dirty="0" smtClean="0">
                <a:latin typeface="Georgia" panose="02040502050405020303" pitchFamily="18" charset="0"/>
              </a:rPr>
              <a:t>Flows to be excluded from ITGS</a:t>
            </a:r>
          </a:p>
          <a:p>
            <a:r>
              <a:rPr lang="en-GB" dirty="0" smtClean="0">
                <a:latin typeface="Georgia" panose="02040502050405020303" pitchFamily="18" charset="0"/>
              </a:rPr>
              <a:t>Make use of Nature of Transactions codes</a:t>
            </a:r>
          </a:p>
          <a:p>
            <a:r>
              <a:rPr lang="en-GB" dirty="0" smtClean="0">
                <a:latin typeface="Georgia" panose="02040502050405020303" pitchFamily="18" charset="0"/>
              </a:rPr>
              <a:t>Processing service</a:t>
            </a:r>
          </a:p>
          <a:p>
            <a:r>
              <a:rPr lang="en-GB" dirty="0" smtClean="0">
                <a:latin typeface="Georgia" panose="02040502050405020303" pitchFamily="18" charset="0"/>
              </a:rPr>
              <a:t>Preferred source: trade in services survey</a:t>
            </a:r>
          </a:p>
          <a:p>
            <a:pPr marL="0" indent="0">
              <a:buNone/>
            </a:pPr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540" y="6141296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Source: </a:t>
            </a:r>
            <a:r>
              <a:rPr lang="en-GB" sz="1800" b="0" dirty="0" err="1" smtClean="0">
                <a:solidFill>
                  <a:srgbClr val="0F5494"/>
                </a:solidFill>
                <a:latin typeface="Georgia" panose="02040502050405020303" pitchFamily="18" charset="0"/>
              </a:rPr>
              <a:t>Nijmeijer</a:t>
            </a:r>
            <a:r>
              <a:rPr lang="en-GB" sz="18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15974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77" y="1145943"/>
            <a:ext cx="8229600" cy="936625"/>
          </a:xfrm>
        </p:spPr>
        <p:txBody>
          <a:bodyPr/>
          <a:lstStyle/>
          <a:p>
            <a:r>
              <a:rPr lang="fr-BE" dirty="0" smtClean="0">
                <a:latin typeface="Georgia" panose="02040502050405020303" pitchFamily="18" charset="0"/>
              </a:rPr>
              <a:t>Merchanting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3917" y="3193907"/>
            <a:ext cx="1584176" cy="1632176"/>
          </a:xfrm>
          <a:prstGeom prst="rect">
            <a:avLst/>
          </a:prstGeom>
          <a:noFill/>
          <a:ln w="2540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6" name="Rectangle 5"/>
          <p:cNvSpPr/>
          <p:nvPr/>
        </p:nvSpPr>
        <p:spPr>
          <a:xfrm>
            <a:off x="4554821" y="1917195"/>
            <a:ext cx="1584176" cy="1632176"/>
          </a:xfrm>
          <a:prstGeom prst="rect">
            <a:avLst/>
          </a:prstGeom>
          <a:noFill/>
          <a:ln w="2540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Rectangle 6"/>
          <p:cNvSpPr/>
          <p:nvPr/>
        </p:nvSpPr>
        <p:spPr>
          <a:xfrm>
            <a:off x="4550277" y="4343747"/>
            <a:ext cx="1584176" cy="1632176"/>
          </a:xfrm>
          <a:prstGeom prst="rect">
            <a:avLst/>
          </a:prstGeom>
          <a:noFill/>
          <a:ln w="25400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2" name="Down Arrow 11"/>
          <p:cNvSpPr/>
          <p:nvPr/>
        </p:nvSpPr>
        <p:spPr>
          <a:xfrm>
            <a:off x="5490925" y="2809859"/>
            <a:ext cx="442296" cy="2016224"/>
          </a:xfrm>
          <a:prstGeom prst="downArrow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3" name="Down Arrow 12"/>
          <p:cNvSpPr/>
          <p:nvPr/>
        </p:nvSpPr>
        <p:spPr>
          <a:xfrm rot="4465778">
            <a:off x="3682673" y="2163341"/>
            <a:ext cx="204363" cy="2016224"/>
          </a:xfrm>
          <a:prstGeom prst="downArrow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5" name="Down Arrow 14"/>
          <p:cNvSpPr/>
          <p:nvPr/>
        </p:nvSpPr>
        <p:spPr>
          <a:xfrm rot="17416260">
            <a:off x="3863923" y="3537520"/>
            <a:ext cx="183934" cy="2016224"/>
          </a:xfrm>
          <a:prstGeom prst="downArrow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978353" y="3193907"/>
            <a:ext cx="1864500" cy="501768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2923472" y="4545633"/>
            <a:ext cx="1859927" cy="66221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Down Arrow 28"/>
          <p:cNvSpPr/>
          <p:nvPr/>
        </p:nvSpPr>
        <p:spPr>
          <a:xfrm rot="16200000">
            <a:off x="7072207" y="3070367"/>
            <a:ext cx="235964" cy="777940"/>
          </a:xfrm>
          <a:prstGeom prst="downArrow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6801218" y="4387187"/>
            <a:ext cx="777941" cy="1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16869" y="2265222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Goods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84253" y="4131573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Money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4253" y="3018191"/>
            <a:ext cx="1350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NA/</a:t>
            </a:r>
            <a:r>
              <a:rPr lang="en-GB" sz="2400" b="0" dirty="0" err="1" smtClean="0">
                <a:solidFill>
                  <a:srgbClr val="0F5494"/>
                </a:solidFill>
                <a:latin typeface="Georgia" panose="02040502050405020303" pitchFamily="18" charset="0"/>
              </a:rPr>
              <a:t>BoP</a:t>
            </a:r>
            <a:endParaRPr lang="en-GB" sz="2400" b="0" dirty="0" smtClean="0">
              <a:solidFill>
                <a:srgbClr val="0F5494"/>
              </a:solidFill>
              <a:latin typeface="Georgia" panose="02040502050405020303" pitchFamily="18" charset="0"/>
            </a:endParaRPr>
          </a:p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goods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94489" y="3153166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>
                <a:solidFill>
                  <a:srgbClr val="0F5494"/>
                </a:solidFill>
              </a:rPr>
              <a:t>A</a:t>
            </a:r>
            <a:endParaRPr lang="en-GB" sz="2400" b="0" dirty="0" smtClean="0">
              <a:solidFill>
                <a:srgbClr val="0F5494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35891" y="1917195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B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44337" y="5514258"/>
            <a:ext cx="39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</a:rPr>
              <a:t>C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6969041" y="2107084"/>
            <a:ext cx="442296" cy="777940"/>
          </a:xfrm>
          <a:prstGeom prst="downArrow">
            <a:avLst/>
          </a:prstGeom>
          <a:solidFill>
            <a:srgbClr val="3E6FD2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3" name="TextBox 2"/>
          <p:cNvSpPr txBox="1"/>
          <p:nvPr/>
        </p:nvSpPr>
        <p:spPr>
          <a:xfrm>
            <a:off x="503540" y="6141296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Source: </a:t>
            </a:r>
            <a:r>
              <a:rPr lang="en-GB" sz="1800" b="0" dirty="0" err="1" smtClean="0">
                <a:solidFill>
                  <a:srgbClr val="0F5494"/>
                </a:solidFill>
                <a:latin typeface="Georgia" panose="02040502050405020303" pitchFamily="18" charset="0"/>
              </a:rPr>
              <a:t>Nijmeijer</a:t>
            </a:r>
            <a:r>
              <a:rPr lang="en-GB" sz="18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249284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12" grpId="0" animBg="1"/>
      <p:bldP spid="13" grpId="0" animBg="1"/>
      <p:bldP spid="15" grpId="0" animBg="1"/>
      <p:bldP spid="29" grpId="0" animBg="1"/>
      <p:bldP spid="33" grpId="0"/>
      <p:bldP spid="34" grpId="0"/>
      <p:bldP spid="35" grpId="0"/>
      <p:bldP spid="36" grpId="0"/>
      <p:bldP spid="37" grpId="0"/>
      <p:bldP spid="38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Georgia" panose="02040502050405020303" pitchFamily="18" charset="0"/>
              </a:rPr>
              <a:t>Merchanting</a:t>
            </a:r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Georgia" panose="02040502050405020303" pitchFamily="18" charset="0"/>
              </a:rPr>
              <a:t>Change of economic ownership with non-resident</a:t>
            </a:r>
          </a:p>
          <a:p>
            <a:r>
              <a:rPr lang="en-GB" dirty="0" smtClean="0">
                <a:latin typeface="Georgia" panose="02040502050405020303" pitchFamily="18" charset="0"/>
              </a:rPr>
              <a:t>No cross border flows</a:t>
            </a:r>
          </a:p>
          <a:p>
            <a:r>
              <a:rPr lang="en-GB" dirty="0" smtClean="0">
                <a:latin typeface="Georgia" panose="02040502050405020303" pitchFamily="18" charset="0"/>
              </a:rPr>
              <a:t>No physical transformation</a:t>
            </a:r>
          </a:p>
          <a:p>
            <a:r>
              <a:rPr lang="en-GB" dirty="0" smtClean="0">
                <a:latin typeface="Georgia" panose="02040502050405020303" pitchFamily="18" charset="0"/>
              </a:rPr>
              <a:t>Acquisition as negative exports of goods</a:t>
            </a:r>
          </a:p>
          <a:p>
            <a:r>
              <a:rPr lang="en-GB" dirty="0" smtClean="0">
                <a:latin typeface="Georgia" panose="02040502050405020303" pitchFamily="18" charset="0"/>
              </a:rPr>
              <a:t>Sale as positive exports of goods</a:t>
            </a:r>
          </a:p>
          <a:p>
            <a:r>
              <a:rPr lang="en-GB" dirty="0" smtClean="0">
                <a:latin typeface="Georgia" panose="02040502050405020303" pitchFamily="18" charset="0"/>
              </a:rPr>
              <a:t>Preferred source: Enterprise survey of merchants in the compiling economy</a:t>
            </a:r>
          </a:p>
          <a:p>
            <a:endParaRPr lang="en-GB" dirty="0" smtClean="0">
              <a:latin typeface="Georgia" panose="02040502050405020303" pitchFamily="18" charset="0"/>
            </a:endParaRPr>
          </a:p>
          <a:p>
            <a:endParaRPr lang="en-GB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540" y="6141296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Source: </a:t>
            </a:r>
            <a:r>
              <a:rPr lang="en-GB" sz="1800" b="0" dirty="0" err="1" smtClean="0">
                <a:solidFill>
                  <a:srgbClr val="0F5494"/>
                </a:solidFill>
                <a:latin typeface="Georgia" panose="02040502050405020303" pitchFamily="18" charset="0"/>
              </a:rPr>
              <a:t>Nijmeijer</a:t>
            </a:r>
            <a:r>
              <a:rPr lang="en-GB" sz="1800" b="0" dirty="0" smtClean="0">
                <a:solidFill>
                  <a:srgbClr val="0F5494"/>
                </a:solidFill>
                <a:latin typeface="Georgia" panose="02040502050405020303" pitchFamily="18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18919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90872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4. Methodological framework (6/10)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3097" y="1700808"/>
            <a:ext cx="8831391" cy="5256584"/>
          </a:xfrm>
        </p:spPr>
        <p:txBody>
          <a:bodyPr/>
          <a:lstStyle/>
          <a:p>
            <a:pPr marL="441325" lvl="1" indent="0">
              <a:buNone/>
            </a:pPr>
            <a:r>
              <a:rPr lang="en-GB" sz="2600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Aligning with National Accounts</a:t>
            </a:r>
            <a:endParaRPr lang="en-GB" b="0" i="1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Goods sent abroad for processing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: not accounted any more as gross exports and gross imports in ESA2010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Merchanting activities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: trade data should reflect merchanting margins applied by the merchanting country included in the amounts paid by importer country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Re-exports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; re-exports should be separated from domestic exports in trade statistics; </a:t>
            </a:r>
            <a:r>
              <a:rPr lang="en-GB" sz="2200" dirty="0">
                <a:solidFill>
                  <a:srgbClr val="0F3277"/>
                </a:solidFill>
                <a:latin typeface="Georgia" panose="02040502050405020303" pitchFamily="18" charset="0"/>
              </a:rPr>
              <a:t>countries may report only net trade in NAs; </a:t>
            </a:r>
            <a:endParaRPr lang="en-GB" sz="22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Unobserved trade; 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attributed to the difference between:</a:t>
            </a:r>
          </a:p>
          <a:p>
            <a:pPr marL="1755775" lvl="3" indent="-457200">
              <a:buFont typeface="Arial" panose="020B0604020202020204" pitchFamily="34" charset="0"/>
              <a:buChar char="•"/>
            </a:pPr>
            <a:r>
              <a:rPr lang="es-ES" i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Balanced</a:t>
            </a:r>
            <a:r>
              <a:rPr lang="es-ES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i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view</a:t>
            </a:r>
            <a:r>
              <a:rPr lang="es-ES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</a:t>
            </a:r>
            <a:r>
              <a:rPr lang="es-ES" i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(incl.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adjustments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for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merchanting)</a:t>
            </a:r>
          </a:p>
          <a:p>
            <a:pPr marL="1755775" lvl="3" indent="-457200">
              <a:buFont typeface="Arial" panose="020B0604020202020204" pitchFamily="34" charset="0"/>
              <a:buChar char="•"/>
            </a:pPr>
            <a:r>
              <a:rPr lang="es-ES" i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SUTs</a:t>
            </a:r>
            <a:r>
              <a:rPr lang="es-ES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/</a:t>
            </a:r>
            <a:r>
              <a:rPr lang="es-ES" i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NAs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(incl.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changes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for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re-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exports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goods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sent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abroad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for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processing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)</a:t>
            </a:r>
            <a:endParaRPr lang="en-GB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endParaRPr lang="en-GB" sz="24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21221" y="967385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4. Methodological framework (7/10)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6304" y="1700808"/>
            <a:ext cx="8831391" cy="5256584"/>
          </a:xfrm>
        </p:spPr>
        <p:txBody>
          <a:bodyPr/>
          <a:lstStyle/>
          <a:p>
            <a:pPr marL="441325" lvl="1" indent="0">
              <a:buNone/>
            </a:pPr>
            <a:r>
              <a:rPr lang="en-GB" sz="2600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Aligning with National Accounts</a:t>
            </a:r>
            <a:endParaRPr lang="en-GB" b="0" i="1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Unobserved trade;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reduce as much as possible this difference by a transparent conversion matrix that reallocates differences across products in a way that it preserves each country's total imports by industry and partner (Ahmad, 2017)</a:t>
            </a:r>
          </a:p>
          <a:p>
            <a:pPr marL="898525" lvl="1" indent="-457200"/>
            <a:r>
              <a:rPr lang="en-GB" sz="26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Discrepancy item</a:t>
            </a:r>
            <a:endParaRPr lang="en-GB" b="0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What remains = "discrepancy item"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Either leave it aside (</a:t>
            </a:r>
            <a:r>
              <a:rPr lang="en-GB" sz="22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statistical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approach) or allocating it bi-</a:t>
            </a:r>
            <a:r>
              <a:rPr lang="en-GB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proporitonally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(GRAS) throughout the matrix (</a:t>
            </a:r>
            <a:r>
              <a:rPr lang="en-GB" sz="2200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analytical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approach)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s-ES" sz="2200" u="sng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Comparison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resulting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balanced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with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SUTs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pp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-&gt;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Feedback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loops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still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possible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…</a:t>
            </a:r>
            <a:endParaRPr lang="en-GB" sz="2200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841375" lvl="2" indent="0"/>
            <a:endParaRPr lang="en-GB" sz="22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841375" lvl="2" indent="0"/>
            <a:endParaRPr lang="en-GB" sz="22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endParaRPr lang="en-GB" sz="2200" u="sng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endParaRPr lang="en-GB" sz="24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936625"/>
          </a:xfrm>
        </p:spPr>
        <p:txBody>
          <a:bodyPr/>
          <a:lstStyle/>
          <a:p>
            <a:r>
              <a:rPr lang="en-GB" sz="33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Outline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54360" y="1916832"/>
            <a:ext cx="8435280" cy="3633788"/>
          </a:xfrm>
        </p:spPr>
        <p:txBody>
          <a:bodyPr/>
          <a:lstStyle/>
          <a:p>
            <a:pPr marL="457200" indent="-457200">
              <a:buClr>
                <a:srgbClr val="0F3277"/>
              </a:buClr>
              <a:buFont typeface="+mj-lt"/>
              <a:buAutoNum type="arabicPeriod"/>
            </a:pPr>
            <a:r>
              <a:rPr lang="en-GB" sz="3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Background</a:t>
            </a:r>
          </a:p>
          <a:p>
            <a:pPr marL="457200" indent="-457200">
              <a:buClr>
                <a:srgbClr val="0F3277"/>
              </a:buClr>
              <a:buFont typeface="+mj-lt"/>
              <a:buAutoNum type="arabicPeriod"/>
            </a:pPr>
            <a:r>
              <a:rPr lang="en-GB" sz="3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Scope and objectives</a:t>
            </a:r>
          </a:p>
          <a:p>
            <a:pPr marL="457200" indent="-457200">
              <a:buClr>
                <a:srgbClr val="0F3277"/>
              </a:buClr>
              <a:buFont typeface="+mj-lt"/>
              <a:buAutoNum type="arabicPeriod"/>
            </a:pPr>
            <a:r>
              <a:rPr lang="en-GB" sz="3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Description and organisation</a:t>
            </a:r>
          </a:p>
          <a:p>
            <a:pPr marL="457200" indent="-457200">
              <a:buClr>
                <a:srgbClr val="0F3277"/>
              </a:buClr>
              <a:buFont typeface="+mj-lt"/>
              <a:buAutoNum type="arabicPeriod"/>
            </a:pPr>
            <a:r>
              <a:rPr lang="en-GB" sz="3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Methodology for the construction of EU IC-SUIOTs</a:t>
            </a:r>
          </a:p>
          <a:p>
            <a:pPr marL="457200" indent="-457200">
              <a:buClr>
                <a:srgbClr val="0F3277"/>
              </a:buClr>
              <a:buFont typeface="+mj-lt"/>
              <a:buAutoNum type="arabicPeriod"/>
            </a:pPr>
            <a:r>
              <a:rPr lang="es-ES" sz="3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WIOD vs. FIGARO: </a:t>
            </a:r>
            <a:r>
              <a:rPr lang="es-ES" sz="30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main</a:t>
            </a:r>
            <a:r>
              <a:rPr lang="es-ES" sz="3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30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features</a:t>
            </a:r>
            <a:endParaRPr lang="es-ES" sz="30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457200" indent="-457200">
              <a:buClr>
                <a:srgbClr val="0F3277"/>
              </a:buClr>
              <a:buFont typeface="+mj-lt"/>
              <a:buAutoNum type="arabicPeriod"/>
            </a:pPr>
            <a:r>
              <a:rPr lang="es-ES" sz="30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Integration</a:t>
            </a:r>
            <a:r>
              <a:rPr lang="es-ES" sz="3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30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with</a:t>
            </a:r>
            <a:r>
              <a:rPr lang="es-ES" sz="3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global OECD ICIO </a:t>
            </a:r>
            <a:r>
              <a:rPr lang="es-ES" sz="30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tables</a:t>
            </a:r>
            <a:endParaRPr lang="en-GB" sz="30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457200" indent="-457200">
              <a:buClr>
                <a:srgbClr val="0F3277"/>
              </a:buClr>
              <a:buFont typeface="+mj-lt"/>
              <a:buAutoNum type="arabicPeriod"/>
            </a:pPr>
            <a:r>
              <a:rPr lang="en-GB" sz="3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Next steps</a:t>
            </a:r>
          </a:p>
          <a:p>
            <a:pPr>
              <a:buFontTx/>
              <a:buChar char="•"/>
            </a:pPr>
            <a:endParaRPr lang="en-GB" sz="30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1268760"/>
            <a:ext cx="82296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4. Methodological framework (8/10)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5192" y="2204864"/>
            <a:ext cx="8373616" cy="5256584"/>
          </a:xfrm>
        </p:spPr>
        <p:txBody>
          <a:bodyPr/>
          <a:lstStyle/>
          <a:p>
            <a:pPr marL="184150" lvl="1" indent="0">
              <a:spcAft>
                <a:spcPts val="600"/>
              </a:spcAft>
              <a:buNone/>
            </a:pPr>
            <a:r>
              <a:rPr lang="en-GB" sz="2600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Domestic/national concepts in consumption</a:t>
            </a:r>
            <a:endParaRPr lang="en-GB" b="0" i="1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Direct purchases 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abroad by </a:t>
            </a: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residents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(imp) and direct purchases in the domestic territory by </a:t>
            </a: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non-residents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</a:t>
            </a:r>
            <a:r>
              <a:rPr lang="en-GB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exp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) usually in </a:t>
            </a: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NAs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= </a:t>
            </a: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lump-sum figure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Tourism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Satellite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Accounts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+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common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spending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patterns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across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tourists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=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used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to </a:t>
            </a:r>
            <a:r>
              <a:rPr lang="es-ES" sz="2200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split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balanced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view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"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travel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services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" (EBOPS)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into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"</a:t>
            </a:r>
            <a:r>
              <a:rPr lang="es-ES" sz="2200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goods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" and "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pure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services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" + </a:t>
            </a:r>
            <a:r>
              <a:rPr lang="es-ES" sz="2200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geographical</a:t>
            </a:r>
            <a:r>
              <a:rPr lang="es-ES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allocation</a:t>
            </a:r>
            <a:r>
              <a:rPr lang="es-ES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using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balanced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view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+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proportional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allocation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</a:t>
            </a:r>
            <a:r>
              <a:rPr lang="es-ES" sz="2200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remaining</a:t>
            </a:r>
            <a:r>
              <a:rPr lang="es-ES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difference</a:t>
            </a:r>
            <a:r>
              <a:rPr lang="es-ES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with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NA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endParaRPr lang="es-ES" sz="22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endParaRPr lang="es-ES" sz="22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298575" lvl="2" indent="-457200">
              <a:buFont typeface="Wingdings" panose="05000000000000000000" pitchFamily="2" charset="2"/>
              <a:buChar char="ü"/>
            </a:pPr>
            <a:endParaRPr lang="en-GB" sz="22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3097" y="1052736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4. Methodological framework (9/10)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3096" y="1844824"/>
            <a:ext cx="8903399" cy="4752528"/>
          </a:xfrm>
        </p:spPr>
        <p:txBody>
          <a:bodyPr/>
          <a:lstStyle/>
          <a:p>
            <a:pPr marL="0" lvl="1" indent="0">
              <a:buNone/>
            </a:pPr>
            <a:r>
              <a:rPr lang="en-GB" sz="2600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Construction of EU International SUTs: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Trade values of the national SUTs are respected 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(by industry and reporting country)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Although later changed possibly due to </a:t>
            </a: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revision of NAs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Exports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by product and reporter country split </a:t>
            </a: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across trading partners 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using balanced bilateral trade data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Split </a:t>
            </a: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across users 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with info from STEC, TEC and import use tables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Further adjustments to </a:t>
            </a: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match national imports 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by industry and reporter country from national SUTs 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s-ES" sz="2200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SUTs</a:t>
            </a:r>
            <a:r>
              <a:rPr lang="es-ES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bp</a:t>
            </a:r>
            <a:r>
              <a:rPr lang="es-ES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available,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including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TTM and TLS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tables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(2010)</a:t>
            </a:r>
            <a:endParaRPr lang="en-GB" sz="22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3097" y="1052736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4. Methodological framework (10/10)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08912" cy="4752528"/>
          </a:xfrm>
        </p:spPr>
        <p:txBody>
          <a:bodyPr/>
          <a:lstStyle/>
          <a:p>
            <a:pPr marL="0" lvl="1" indent="0">
              <a:buNone/>
            </a:pPr>
            <a:r>
              <a:rPr lang="en-GB" sz="2600" i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Construction of EU-ICIO: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Based on 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the </a:t>
            </a: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previously 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estimated</a:t>
            </a: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EU International SUTs</a:t>
            </a:r>
          </a:p>
          <a:p>
            <a:pPr marL="1755775" lvl="3" indent="-45720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rgbClr val="0F3277"/>
                </a:solidFill>
                <a:latin typeface="Georgia" panose="02040502050405020303" pitchFamily="18" charset="0"/>
              </a:rPr>
              <a:t>Product by product; final demand components unchanged + Model B (industry technology) + Constrained by official IO tables, wherever available</a:t>
            </a:r>
          </a:p>
          <a:p>
            <a:pPr marL="1755775" lvl="3" indent="-457200">
              <a:buFont typeface="Wingdings" panose="05000000000000000000" pitchFamily="2" charset="2"/>
              <a:buChar char="ü"/>
            </a:pP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Industry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by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industry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;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value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added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components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unchanged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+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Model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D (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fixed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product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sales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structure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) +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Constrained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by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official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IO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tables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wherever available</a:t>
            </a:r>
          </a:p>
          <a:p>
            <a:pPr marL="1298575" lvl="2" indent="-457200">
              <a:buFont typeface="Wingdings" panose="05000000000000000000" pitchFamily="2" charset="2"/>
              <a:buChar char="ü"/>
            </a:pP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Models </a:t>
            </a: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B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</a:t>
            </a: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D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must </a:t>
            </a: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not be applied 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to the </a:t>
            </a:r>
            <a:r>
              <a:rPr lang="en-GB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full</a:t>
            </a:r>
            <a:r>
              <a:rPr lang="en-GB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EU International SUTs</a:t>
            </a:r>
            <a:endParaRPr lang="en-GB" sz="2200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marL="1755775" lvl="3" indent="-457200">
              <a:buFont typeface="Wingdings" panose="05000000000000000000" pitchFamily="2" charset="2"/>
              <a:buChar char="ü"/>
            </a:pPr>
            <a:endParaRPr lang="en-GB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63378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WIOD </a:t>
            </a: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update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2005-2014 </a:t>
            </a: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commissioned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by</a:t>
            </a:r>
            <a:r>
              <a:rPr lang="es-ES" b="1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DG ECFIN to RUG/</a:t>
            </a: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WiiW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1" dirty="0">
                <a:solidFill>
                  <a:srgbClr val="0F3277"/>
                </a:solidFill>
                <a:latin typeface="Georgia" panose="02040502050405020303" pitchFamily="18" charset="0"/>
              </a:rPr>
              <a:t>(</a:t>
            </a: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Jan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- </a:t>
            </a:r>
            <a:r>
              <a:rPr lang="es-ES" b="1" dirty="0">
                <a:solidFill>
                  <a:srgbClr val="0F3277"/>
                </a:solidFill>
                <a:latin typeface="Georgia" panose="02040502050405020303" pitchFamily="18" charset="0"/>
              </a:rPr>
              <a:t>Oct 2016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Limited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duration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human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resources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compared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with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FP7 WIOD Project,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leading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to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differences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with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respect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to FIGARO:</a:t>
            </a:r>
          </a:p>
          <a:p>
            <a:pPr lvl="1">
              <a:spcBef>
                <a:spcPts val="1800"/>
              </a:spcBef>
            </a:pP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SUT-RAS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or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similar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countries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to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estimate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missing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national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SUTs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/ ESTAT-JRC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good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practices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guidelines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(use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mainly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previous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year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data)</a:t>
            </a:r>
          </a:p>
          <a:p>
            <a:pPr lvl="1">
              <a:spcBef>
                <a:spcPts val="1800"/>
              </a:spcBef>
            </a:pP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WIOD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fits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perfectly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NA data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on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exports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imports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/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asymmetries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EU MS NSI,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possible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corrections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exports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imports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values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not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net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value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)</a:t>
            </a:r>
            <a:endParaRPr lang="en-GB" b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041847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5. WIOD vs FIGARO (1/3)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44824"/>
            <a:ext cx="8640960" cy="3633788"/>
          </a:xfrm>
        </p:spPr>
        <p:txBody>
          <a:bodyPr/>
          <a:lstStyle/>
          <a:p>
            <a:pPr lvl="1">
              <a:spcBef>
                <a:spcPts val="1800"/>
              </a:spcBef>
            </a:pP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No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specific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treatment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differences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in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methodologies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between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NA and (bilateral)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statistics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– use of SUT-RAS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/ ESTAT-JRC-OECD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study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the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effects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goods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sent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for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processing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merchanting, re-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exports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direct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purchases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etc. so to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map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(to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the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extent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possible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)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the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balanced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bilateral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dataset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with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NA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data.</a:t>
            </a:r>
          </a:p>
          <a:p>
            <a:pPr lvl="1">
              <a:spcBef>
                <a:spcPts val="1800"/>
              </a:spcBef>
            </a:pP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WIOD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splits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SNA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national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import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tables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converted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in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fob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values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)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by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country of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origin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according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to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the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balanced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bilateral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dataset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fitting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NA) 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/ FIGARO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gives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priority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to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exports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fob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) and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endogenously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estimate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national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import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tables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(in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fob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)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by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country of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origin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respecting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total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imports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by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industry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&amp; country (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cif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).</a:t>
            </a:r>
          </a:p>
          <a:p>
            <a:pPr lvl="1">
              <a:spcBef>
                <a:spcPts val="1800"/>
              </a:spcBef>
            </a:pPr>
            <a:endParaRPr lang="en-GB" sz="2200" b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041847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5. WIOD vs FIGARO (2/3)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8" y="2204864"/>
            <a:ext cx="8147248" cy="3633788"/>
          </a:xfrm>
        </p:spPr>
        <p:txBody>
          <a:bodyPr/>
          <a:lstStyle/>
          <a:p>
            <a:pPr marL="285750" lvl="1">
              <a:spcBef>
                <a:spcPts val="1800"/>
              </a:spcBef>
            </a:pP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>
                <a:solidFill>
                  <a:srgbClr val="0F3277"/>
                </a:solidFill>
                <a:latin typeface="Georgia" panose="02040502050405020303" pitchFamily="18" charset="0"/>
              </a:rPr>
              <a:t>WIOD uses BEC and UN COMTRADE </a:t>
            </a:r>
            <a:r>
              <a:rPr lang="es-ES" sz="2200" dirty="0" err="1">
                <a:solidFill>
                  <a:srgbClr val="0F3277"/>
                </a:solidFill>
                <a:latin typeface="Georgia" panose="02040502050405020303" pitchFamily="18" charset="0"/>
              </a:rPr>
              <a:t>for</a:t>
            </a:r>
            <a:r>
              <a:rPr lang="es-ES" sz="2200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>
                <a:solidFill>
                  <a:srgbClr val="0F3277"/>
                </a:solidFill>
                <a:latin typeface="Georgia" panose="02040502050405020303" pitchFamily="18" charset="0"/>
              </a:rPr>
              <a:t>import</a:t>
            </a:r>
            <a:r>
              <a:rPr lang="es-ES" sz="2200" dirty="0">
                <a:solidFill>
                  <a:srgbClr val="0F3277"/>
                </a:solidFill>
                <a:latin typeface="Georgia" panose="02040502050405020303" pitchFamily="18" charset="0"/>
              </a:rPr>
              <a:t> matrices / FIGARO EU COMEXT</a:t>
            </a:r>
            <a:r>
              <a:rPr lang="es-ES" sz="2200">
                <a:solidFill>
                  <a:srgbClr val="0F3277"/>
                </a:solidFill>
                <a:latin typeface="Georgia" panose="02040502050405020303" pitchFamily="18" charset="0"/>
              </a:rPr>
              <a:t>, </a:t>
            </a:r>
            <a:r>
              <a:rPr lang="es-ES" sz="2200" smtClean="0">
                <a:solidFill>
                  <a:srgbClr val="0F3277"/>
                </a:solidFill>
                <a:latin typeface="Georgia" panose="02040502050405020303" pitchFamily="18" charset="0"/>
              </a:rPr>
              <a:t>COMTRADE, TEC</a:t>
            </a:r>
            <a:r>
              <a:rPr lang="es-ES" sz="2200" dirty="0">
                <a:solidFill>
                  <a:srgbClr val="0F3277"/>
                </a:solidFill>
                <a:latin typeface="Georgia" panose="02040502050405020303" pitchFamily="18" charset="0"/>
              </a:rPr>
              <a:t>, STEC data</a:t>
            </a:r>
          </a:p>
          <a:p>
            <a:pPr marL="285750" lvl="1">
              <a:spcBef>
                <a:spcPts val="1800"/>
              </a:spcBef>
            </a:pP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WIOD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estimates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from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International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SUTs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the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full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World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IO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Tables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using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Model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D (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industry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by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industry</a:t>
            </a:r>
            <a:r>
              <a:rPr lang="es-E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)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/ FIGARO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would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respect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official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national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IOTs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the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remanining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countries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would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be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estimated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from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the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International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SUTs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using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Model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B (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product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by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product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)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or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Model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D (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industry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by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2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industry</a:t>
            </a:r>
            <a:r>
              <a:rPr lang="es-ES" sz="22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).</a:t>
            </a:r>
          </a:p>
          <a:p>
            <a:pPr lvl="1">
              <a:spcBef>
                <a:spcPts val="1800"/>
              </a:spcBef>
            </a:pPr>
            <a:endParaRPr lang="en-GB" b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196752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5. WIOD vs FIGARO (3/3)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8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4032448" cy="363378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s-ES" sz="20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EU-IC-</a:t>
            </a:r>
            <a:r>
              <a:rPr lang="es-ES" sz="2000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SUIOTs</a:t>
            </a:r>
            <a:r>
              <a:rPr lang="es-ES" sz="20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(IO </a:t>
            </a:r>
            <a:r>
              <a:rPr lang="es-ES" sz="2000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annual</a:t>
            </a:r>
            <a:r>
              <a:rPr lang="es-ES" sz="20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</a:t>
            </a:r>
            <a:r>
              <a:rPr lang="es-ES" sz="2000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SUTs</a:t>
            </a:r>
            <a:r>
              <a:rPr lang="es-ES" sz="20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5-yearly): </a:t>
            </a:r>
            <a:r>
              <a:rPr lang="es-ES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28 EU </a:t>
            </a:r>
            <a:r>
              <a:rPr lang="es-ES" sz="20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Member</a:t>
            </a:r>
            <a:r>
              <a:rPr lang="es-ES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0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States</a:t>
            </a:r>
            <a:endParaRPr lang="es-ES" sz="20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</a:pPr>
            <a:r>
              <a:rPr lang="es-ES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Basic </a:t>
            </a:r>
            <a:r>
              <a:rPr lang="es-ES" sz="20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prices</a:t>
            </a:r>
            <a:endParaRPr lang="es-ES" sz="2000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</a:pPr>
            <a:r>
              <a:rPr lang="es-ES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2010</a:t>
            </a:r>
          </a:p>
          <a:p>
            <a:pPr>
              <a:spcBef>
                <a:spcPts val="1800"/>
              </a:spcBef>
            </a:pPr>
            <a:r>
              <a:rPr lang="es-ES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SNA08/ESA10 – BPM6</a:t>
            </a:r>
          </a:p>
          <a:p>
            <a:pPr>
              <a:spcBef>
                <a:spcPts val="1800"/>
              </a:spcBef>
            </a:pPr>
            <a:r>
              <a:rPr lang="es-ES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NACE Rev.2/CPA 08</a:t>
            </a:r>
          </a:p>
          <a:p>
            <a:pPr>
              <a:spcBef>
                <a:spcPts val="1800"/>
              </a:spcBef>
            </a:pPr>
            <a:r>
              <a:rPr lang="es-ES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ISIC Rev.4</a:t>
            </a:r>
          </a:p>
          <a:p>
            <a:pPr>
              <a:spcBef>
                <a:spcPts val="1800"/>
              </a:spcBef>
            </a:pPr>
            <a:r>
              <a:rPr lang="es-ES" sz="20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64 industries</a:t>
            </a:r>
          </a:p>
          <a:p>
            <a:pPr>
              <a:spcBef>
                <a:spcPts val="1800"/>
              </a:spcBef>
            </a:pPr>
            <a:endParaRPr lang="en-GB" sz="2000" b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16016" y="1988840"/>
            <a:ext cx="410445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800"/>
              </a:spcBef>
            </a:pPr>
            <a:r>
              <a:rPr lang="es-ES" sz="2000" i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OECD ICIO (2015): </a:t>
            </a:r>
            <a:r>
              <a:rPr lang="es-ES" sz="2000" b="0" i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61 </a:t>
            </a:r>
            <a:r>
              <a:rPr lang="es-ES" sz="2000" b="0" i="0" kern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economies</a:t>
            </a:r>
            <a:r>
              <a:rPr lang="es-ES" sz="2000" b="0" i="0" kern="0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000" b="0" i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– OECD, EU28, G20, </a:t>
            </a:r>
            <a:r>
              <a:rPr lang="es-ES" sz="2000" b="0" i="0" kern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most</a:t>
            </a:r>
            <a:r>
              <a:rPr lang="es-ES" sz="2000" b="0" i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East and South-East </a:t>
            </a:r>
            <a:r>
              <a:rPr lang="es-ES" sz="2000" b="0" i="0" kern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Asian</a:t>
            </a:r>
            <a:r>
              <a:rPr lang="es-ES" sz="2000" b="0" i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000" b="0" i="0" kern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economies</a:t>
            </a:r>
            <a:r>
              <a:rPr lang="es-ES" sz="2000" b="0" i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</a:t>
            </a:r>
            <a:r>
              <a:rPr lang="es-ES" sz="2000" b="0" i="0" kern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some</a:t>
            </a:r>
            <a:r>
              <a:rPr lang="es-ES" sz="2000" b="0" i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South-</a:t>
            </a:r>
            <a:r>
              <a:rPr lang="es-ES" sz="2000" b="0" i="0" kern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Americans</a:t>
            </a:r>
            <a:endParaRPr lang="es-ES" sz="2000" b="0" i="0" kern="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</a:pPr>
            <a:r>
              <a:rPr lang="es-ES" sz="2000" b="0" i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Basic </a:t>
            </a:r>
            <a:r>
              <a:rPr lang="es-ES" sz="2000" b="0" i="0" kern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prices</a:t>
            </a:r>
            <a:endParaRPr lang="es-ES" sz="2000" b="0" i="0" kern="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>
              <a:spcBef>
                <a:spcPts val="1800"/>
              </a:spcBef>
            </a:pPr>
            <a:r>
              <a:rPr lang="es-ES" sz="2000" b="0" i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1995,2000,2005,2008-11</a:t>
            </a:r>
          </a:p>
          <a:p>
            <a:pPr>
              <a:spcBef>
                <a:spcPts val="1800"/>
              </a:spcBef>
            </a:pPr>
            <a:r>
              <a:rPr lang="es-ES" sz="2000" b="0" i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SNA93/ESA95 – BPM5</a:t>
            </a:r>
          </a:p>
          <a:p>
            <a:pPr>
              <a:spcBef>
                <a:spcPts val="1800"/>
              </a:spcBef>
            </a:pPr>
            <a:r>
              <a:rPr lang="es-ES" sz="2000" b="0" i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Nace Rev.1.1/CPA2.1/ISIC3</a:t>
            </a:r>
          </a:p>
          <a:p>
            <a:pPr>
              <a:spcBef>
                <a:spcPts val="1800"/>
              </a:spcBef>
            </a:pPr>
            <a:r>
              <a:rPr lang="es-ES" sz="2000" b="0" i="0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34 industries</a:t>
            </a:r>
            <a:endParaRPr lang="en-GB" sz="2000" b="0" i="0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052214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6. Integration with OECD ICIO (1/3)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7646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Main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changes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between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SNA93/ESA95 and SNA08/ESA10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affecting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integration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the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two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databases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:</a:t>
            </a:r>
          </a:p>
          <a:p>
            <a:pPr lvl="1">
              <a:spcBef>
                <a:spcPts val="1800"/>
              </a:spcBef>
            </a:pP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Treatment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goods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sent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abroad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for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processing</a:t>
            </a:r>
            <a:endParaRPr lang="es-ES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lvl="1">
              <a:spcBef>
                <a:spcPts val="1800"/>
              </a:spcBef>
            </a:pP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Merchanting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activities</a:t>
            </a:r>
            <a:endParaRPr lang="es-ES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lvl="1">
              <a:spcBef>
                <a:spcPts val="1800"/>
              </a:spcBef>
            </a:pP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Capitalization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R&amp;D expenses 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(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although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less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affecting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final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TiVA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results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)</a:t>
            </a:r>
          </a:p>
          <a:p>
            <a:pPr lvl="1">
              <a:spcBef>
                <a:spcPts val="1800"/>
              </a:spcBef>
            </a:pP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Treatment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construction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activities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abroad</a:t>
            </a:r>
            <a:r>
              <a:rPr lang="es-E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>
                <a:solidFill>
                  <a:srgbClr val="0F3277"/>
                </a:solidFill>
                <a:latin typeface="Georgia" panose="02040502050405020303" pitchFamily="18" charset="0"/>
              </a:rPr>
              <a:t>(</a:t>
            </a:r>
            <a:r>
              <a:rPr lang="es-ES" b="0" dirty="0" err="1">
                <a:solidFill>
                  <a:srgbClr val="0F3277"/>
                </a:solidFill>
                <a:latin typeface="Georgia" panose="02040502050405020303" pitchFamily="18" charset="0"/>
              </a:rPr>
              <a:t>although</a:t>
            </a:r>
            <a:r>
              <a:rPr lang="es-ES" b="0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err="1">
                <a:solidFill>
                  <a:srgbClr val="0F3277"/>
                </a:solidFill>
                <a:latin typeface="Georgia" panose="02040502050405020303" pitchFamily="18" charset="0"/>
              </a:rPr>
              <a:t>less</a:t>
            </a:r>
            <a:r>
              <a:rPr lang="es-ES" b="0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err="1">
                <a:solidFill>
                  <a:srgbClr val="0F3277"/>
                </a:solidFill>
                <a:latin typeface="Georgia" panose="02040502050405020303" pitchFamily="18" charset="0"/>
              </a:rPr>
              <a:t>affecting</a:t>
            </a:r>
            <a:r>
              <a:rPr lang="es-ES" b="0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final </a:t>
            </a:r>
            <a:r>
              <a:rPr lang="es-ES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TiVA</a:t>
            </a:r>
            <a:r>
              <a:rPr lang="es-ES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b="0" dirty="0" err="1">
                <a:solidFill>
                  <a:srgbClr val="0F3277"/>
                </a:solidFill>
                <a:latin typeface="Georgia" panose="02040502050405020303" pitchFamily="18" charset="0"/>
              </a:rPr>
              <a:t>results</a:t>
            </a:r>
            <a:r>
              <a:rPr lang="es-ES" b="0" dirty="0">
                <a:solidFill>
                  <a:srgbClr val="0F3277"/>
                </a:solidFill>
                <a:latin typeface="Georgia" panose="02040502050405020303" pitchFamily="18" charset="0"/>
              </a:rPr>
              <a:t>)</a:t>
            </a:r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052215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6. Integration with OECD ICIO (2/3)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363378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s-ES" b="1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MoU</a:t>
            </a:r>
            <a:r>
              <a:rPr lang="es-E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(2016-2020) – Schedule </a:t>
            </a:r>
          </a:p>
          <a:p>
            <a:pPr lvl="1">
              <a:spcBef>
                <a:spcPts val="600"/>
              </a:spcBef>
            </a:pP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2017: </a:t>
            </a:r>
            <a:r>
              <a:rPr lang="es-ES" sz="2400" dirty="0" err="1">
                <a:solidFill>
                  <a:srgbClr val="0F3277"/>
                </a:solidFill>
                <a:latin typeface="Georgia" panose="02040502050405020303" pitchFamily="18" charset="0"/>
              </a:rPr>
              <a:t>F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inalize</a:t>
            </a: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FIGARO 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EU-IC-</a:t>
            </a:r>
            <a:r>
              <a:rPr lang="es-ES" sz="24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SUIOTs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(2010) as </a:t>
            </a:r>
            <a:r>
              <a:rPr lang="es-ES" sz="24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consistent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as </a:t>
            </a:r>
            <a:r>
              <a:rPr lang="es-ES" sz="24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possible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400" b="0" dirty="0" err="1">
                <a:solidFill>
                  <a:srgbClr val="0F3277"/>
                </a:solidFill>
                <a:latin typeface="Georgia" panose="02040502050405020303" pitchFamily="18" charset="0"/>
              </a:rPr>
              <a:t>with</a:t>
            </a:r>
            <a:r>
              <a:rPr lang="es-ES" sz="2400" b="0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400" b="0" dirty="0" err="1">
                <a:solidFill>
                  <a:srgbClr val="0F3277"/>
                </a:solidFill>
                <a:latin typeface="Georgia" panose="02040502050405020303" pitchFamily="18" charset="0"/>
              </a:rPr>
              <a:t>the</a:t>
            </a:r>
            <a:r>
              <a:rPr lang="es-ES" sz="2400" b="0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OECD + 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dissemination</a:t>
            </a: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/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revision</a:t>
            </a: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strategies</a:t>
            </a: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+ </a:t>
            </a:r>
            <a:r>
              <a:rPr lang="es-ES" sz="24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agreement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4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on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4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process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</a:t>
            </a:r>
            <a:r>
              <a:rPr lang="es-ES" sz="24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methodology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4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for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balanced</a:t>
            </a:r>
            <a:r>
              <a:rPr lang="es-ES" sz="24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bilateral </a:t>
            </a:r>
            <a:r>
              <a:rPr lang="es-ES" sz="240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trade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4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database</a:t>
            </a:r>
            <a:endParaRPr lang="es-ES" sz="2400" b="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pPr lvl="1">
              <a:spcBef>
                <a:spcPts val="600"/>
              </a:spcBef>
            </a:pP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2018: Full </a:t>
            </a:r>
            <a:r>
              <a:rPr lang="es-ES" sz="24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integration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s-ES" sz="24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for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2010 (FIGARO and OECD-ICIO)</a:t>
            </a:r>
          </a:p>
          <a:p>
            <a:pPr lvl="1">
              <a:spcBef>
                <a:spcPts val="600"/>
              </a:spcBef>
            </a:pP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2019: </a:t>
            </a:r>
            <a:r>
              <a:rPr lang="es-ES" sz="24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Construction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anual time series (2011-14)</a:t>
            </a:r>
          </a:p>
          <a:p>
            <a:pPr lvl="1">
              <a:spcBef>
                <a:spcPts val="600"/>
              </a:spcBef>
            </a:pP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2020: </a:t>
            </a:r>
            <a:r>
              <a:rPr lang="es-ES" sz="24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Construction</a:t>
            </a:r>
            <a:r>
              <a:rPr lang="es-ES" sz="2400" b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time series (2010-15) + </a:t>
            </a:r>
            <a:r>
              <a:rPr lang="es-ES" sz="2400" b="0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revisions</a:t>
            </a:r>
            <a:endParaRPr lang="en-GB" sz="2400" b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51520" y="1196749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6. Integration with OECD ICIO (3/3)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0F3277"/>
                </a:solidFill>
                <a:latin typeface="Georgia" panose="02040502050405020303" pitchFamily="18" charset="0"/>
              </a:rPr>
              <a:t>7. Next steps </a:t>
            </a:r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333198" cy="3633788"/>
          </a:xfrm>
        </p:spPr>
        <p:txBody>
          <a:bodyPr/>
          <a:lstStyle/>
          <a:p>
            <a:r>
              <a:rPr lang="en-GB" sz="27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Complete the </a:t>
            </a:r>
            <a:r>
              <a:rPr lang="en-GB" sz="27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EU methodological framework</a:t>
            </a:r>
            <a:r>
              <a:rPr lang="en-GB" sz="2700" b="1" dirty="0">
                <a:solidFill>
                  <a:srgbClr val="0F3277"/>
                </a:solidFill>
                <a:latin typeface="Georgia" panose="02040502050405020303" pitchFamily="18" charset="0"/>
              </a:rPr>
              <a:t> </a:t>
            </a:r>
            <a:r>
              <a:rPr lang="en-GB" sz="27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with support of the OECD </a:t>
            </a:r>
            <a:endParaRPr lang="en-GB" sz="2700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r>
              <a:rPr lang="en-GB" sz="27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Working meetings with Eurostat's </a:t>
            </a:r>
            <a:r>
              <a:rPr lang="en-GB" sz="27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trade statisticians </a:t>
            </a:r>
            <a:r>
              <a:rPr lang="en-GB" sz="27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and</a:t>
            </a:r>
            <a:r>
              <a:rPr lang="en-GB" sz="27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 environmental accountants;</a:t>
            </a:r>
            <a:r>
              <a:rPr lang="en-GB" sz="27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and the </a:t>
            </a:r>
            <a:r>
              <a:rPr lang="en-GB" sz="27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OECD</a:t>
            </a:r>
          </a:p>
          <a:p>
            <a:r>
              <a:rPr lang="en-GB" sz="27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Work on balancing </a:t>
            </a:r>
            <a:r>
              <a:rPr lang="en-GB" sz="2700" b="1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bilateral trade data and subsequent steps to compile the first preliminary version of the EU-IC-SUIOT by summer 2017</a:t>
            </a:r>
          </a:p>
          <a:p>
            <a:endParaRPr lang="en-GB" sz="280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0F3277"/>
                </a:solidFill>
                <a:latin typeface="Georgia" panose="02040502050405020303" pitchFamily="18" charset="0"/>
              </a:rPr>
              <a:t>1. Background (1/2)</a:t>
            </a:r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392488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Convergence </a:t>
            </a:r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of the methods for the construction of ICIO tables </a:t>
            </a:r>
            <a:r>
              <a:rPr lang="en-GB" altLang="en-U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is called for </a:t>
            </a:r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in order to support policy making in environment (footprints) and socio-economic applications (GVCs)</a:t>
            </a:r>
          </a:p>
          <a:p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Eurostat and DG JRC to develop </a:t>
            </a:r>
            <a:r>
              <a:rPr lang="en-GB" altLang="en-U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statistical standards </a:t>
            </a:r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to be recognised by OECD (</a:t>
            </a:r>
            <a:r>
              <a:rPr lang="en-GB" altLang="en-U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TiVA</a:t>
            </a:r>
            <a:r>
              <a:rPr lang="en-GB" altLang="en-US" dirty="0">
                <a:solidFill>
                  <a:srgbClr val="0F3277"/>
                </a:solidFill>
                <a:latin typeface="Georgia" panose="02040502050405020303" pitchFamily="18" charset="0"/>
              </a:rPr>
              <a:t>)</a:t>
            </a:r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, UNSD and WTO on the basis of European </a:t>
            </a:r>
            <a:r>
              <a:rPr lang="en-GB" altLang="en-US" dirty="0">
                <a:solidFill>
                  <a:srgbClr val="0F3277"/>
                </a:solidFill>
                <a:latin typeface="Georgia" panose="02040502050405020303" pitchFamily="18" charset="0"/>
              </a:rPr>
              <a:t>Supply, Use and Input-Output tables compiled since </a:t>
            </a:r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2012.</a:t>
            </a:r>
          </a:p>
          <a:p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Experimental </a:t>
            </a:r>
            <a:r>
              <a:rPr lang="en-GB" altLang="en-U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EU IC-SUIOTs </a:t>
            </a:r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(2010), ESA2010, BPM6, NACE Rev.2, ISIC Rev.4, CPA/CPC (yearly for IOTs, 5-yearly for SUTs) – by summer 2017 – first version for 2010, later on 2010-2015 for EU28+US+RoW</a:t>
            </a:r>
            <a:endParaRPr lang="en-GB" altLang="en-US" dirty="0">
              <a:solidFill>
                <a:srgbClr val="0F3277"/>
              </a:solidFill>
              <a:latin typeface="Georgia" panose="02040502050405020303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5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12255"/>
            <a:ext cx="8687254" cy="936625"/>
          </a:xfrm>
        </p:spPr>
        <p:txBody>
          <a:bodyPr/>
          <a:lstStyle/>
          <a:p>
            <a:pPr algn="ctr"/>
            <a:r>
              <a:rPr lang="en-GB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Thank you for your attention!!</a:t>
            </a:r>
            <a:endParaRPr lang="en-GB" sz="4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67544" y="2348880"/>
            <a:ext cx="835292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/>
            <a:r>
              <a:rPr lang="en-GB" kern="0" dirty="0" smtClean="0">
                <a:latin typeface="Georgia" panose="02040502050405020303" pitchFamily="18" charset="0"/>
              </a:rPr>
              <a:t>The FIGARO Project</a:t>
            </a:r>
            <a:br>
              <a:rPr lang="en-GB" kern="0" dirty="0" smtClean="0">
                <a:latin typeface="Georgia" panose="02040502050405020303" pitchFamily="18" charset="0"/>
              </a:rPr>
            </a:br>
            <a:r>
              <a:rPr lang="en-GB" sz="2000" b="0" kern="0" dirty="0" smtClean="0">
                <a:latin typeface="Georgia" panose="02040502050405020303" pitchFamily="18" charset="0"/>
              </a:rPr>
              <a:t/>
            </a:r>
            <a:br>
              <a:rPr lang="en-GB" sz="2000" b="0" kern="0" dirty="0" smtClean="0">
                <a:latin typeface="Georgia" panose="02040502050405020303" pitchFamily="18" charset="0"/>
              </a:rPr>
            </a:br>
            <a:r>
              <a:rPr lang="en-GB" sz="2000" kern="0" dirty="0" smtClean="0">
                <a:latin typeface="Georgia" panose="02040502050405020303" pitchFamily="18" charset="0"/>
              </a:rPr>
              <a:t>The EU Inter-country Supply, Use </a:t>
            </a:r>
            <a:br>
              <a:rPr lang="en-GB" sz="2000" kern="0" dirty="0" smtClean="0">
                <a:latin typeface="Georgia" panose="02040502050405020303" pitchFamily="18" charset="0"/>
              </a:rPr>
            </a:br>
            <a:r>
              <a:rPr lang="en-GB" sz="2000" kern="0" dirty="0" smtClean="0">
                <a:latin typeface="Georgia" panose="02040502050405020303" pitchFamily="18" charset="0"/>
              </a:rPr>
              <a:t>and Input-Output Tables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4221089"/>
            <a:ext cx="8352928" cy="144016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sz="1600" dirty="0">
                <a:latin typeface="Georgia" panose="02040502050405020303" pitchFamily="18" charset="0"/>
              </a:rPr>
              <a:t>José M. Rueda-</a:t>
            </a:r>
            <a:r>
              <a:rPr lang="en-GB" sz="1600" dirty="0" err="1">
                <a:latin typeface="Georgia" panose="02040502050405020303" pitchFamily="18" charset="0"/>
              </a:rPr>
              <a:t>Cantuche</a:t>
            </a:r>
            <a:endParaRPr lang="en-GB" sz="1600" dirty="0"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sz="1600" dirty="0">
                <a:latin typeface="Georgia" panose="02040502050405020303" pitchFamily="18" charset="0"/>
              </a:rPr>
              <a:t>DG Joint Research Centre </a:t>
            </a:r>
            <a:endParaRPr lang="en-GB" sz="1600" dirty="0" smtClean="0"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GB" sz="1600" dirty="0">
              <a:latin typeface="Georgia" panose="02040502050405020303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sz="1600" dirty="0" smtClean="0">
                <a:latin typeface="Georgia" panose="02040502050405020303" pitchFamily="18" charset="0"/>
              </a:rPr>
              <a:t>Isabelle </a:t>
            </a:r>
            <a:r>
              <a:rPr lang="en-GB" sz="1600" dirty="0">
                <a:latin typeface="Georgia" panose="02040502050405020303" pitchFamily="18" charset="0"/>
              </a:rPr>
              <a:t>Rémond-Tiedrez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sz="1600" dirty="0" smtClean="0">
                <a:latin typeface="Georgia" panose="02040502050405020303" pitchFamily="18" charset="0"/>
              </a:rPr>
              <a:t>Eurostat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GB" sz="1000" dirty="0" smtClean="0">
              <a:latin typeface="Georgia" panose="020405020504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5846" y="5754261"/>
            <a:ext cx="835292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>
              <a:spcBef>
                <a:spcPts val="0"/>
              </a:spcBef>
              <a:defRPr/>
            </a:pPr>
            <a:r>
              <a:rPr lang="en-GB" sz="1600" kern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Input-Output Workshop Special</a:t>
            </a:r>
          </a:p>
          <a:p>
            <a:pPr marL="0" algn="ctr">
              <a:spcBef>
                <a:spcPts val="0"/>
              </a:spcBef>
              <a:defRPr/>
            </a:pPr>
            <a:r>
              <a:rPr lang="en-GB" sz="1600" kern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Regional/Multiregional Input-Output Analysis</a:t>
            </a:r>
          </a:p>
          <a:p>
            <a:pPr marL="0" algn="ctr">
              <a:spcBef>
                <a:spcPts val="0"/>
              </a:spcBef>
              <a:defRPr/>
            </a:pPr>
            <a:r>
              <a:rPr lang="en-GB" sz="1600" b="0" kern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GWS, </a:t>
            </a:r>
            <a:r>
              <a:rPr lang="en-GB" sz="1600" b="0" kern="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Osnabrück</a:t>
            </a:r>
            <a:r>
              <a:rPr lang="en-GB" sz="1600" b="0" kern="0" dirty="0" smtClean="0">
                <a:solidFill>
                  <a:schemeClr val="tx2"/>
                </a:solidFill>
                <a:latin typeface="Georgia" panose="02040502050405020303" pitchFamily="18" charset="0"/>
              </a:rPr>
              <a:t>, March 30-31</a:t>
            </a:r>
          </a:p>
        </p:txBody>
      </p:sp>
    </p:spTree>
    <p:extLst>
      <p:ext uri="{BB962C8B-B14F-4D97-AF65-F5344CB8AC3E}">
        <p14:creationId xmlns:p14="http://schemas.microsoft.com/office/powerpoint/2010/main" val="15987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0F3277"/>
                </a:solidFill>
                <a:latin typeface="Georgia" panose="02040502050405020303" pitchFamily="18" charset="0"/>
              </a:rPr>
              <a:t>1. Background (2/2)</a:t>
            </a:r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4392488"/>
          </a:xfrm>
        </p:spPr>
        <p:txBody>
          <a:bodyPr/>
          <a:lstStyle/>
          <a:p>
            <a:r>
              <a:rPr lang="en-GB" altLang="en-U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Re-use</a:t>
            </a:r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available data in Eurostat ensuring quality assurance of the EU IC-SUIOTs</a:t>
            </a:r>
          </a:p>
          <a:p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FIGARO should serve to create the conditions for </a:t>
            </a:r>
            <a:r>
              <a:rPr lang="en-GB" altLang="en-US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sustainable data availability </a:t>
            </a:r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of EU IC-SUIOTs on a continuous basis</a:t>
            </a:r>
          </a:p>
          <a:p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The development of the project will be based on:</a:t>
            </a:r>
          </a:p>
          <a:p>
            <a:pPr lvl="1"/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Regular combination of global business statistics and macro-economic data sources (TEC, STEC, NAs, etc.)</a:t>
            </a:r>
          </a:p>
          <a:p>
            <a:pPr lvl="1"/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Policy needs of the European Commission shall be taken into account</a:t>
            </a:r>
          </a:p>
          <a:p>
            <a:pPr lvl="1"/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International perspective with strengthened links to the OECD (</a:t>
            </a:r>
            <a:r>
              <a:rPr lang="en-GB" altLang="en-US" dirty="0" err="1" smtClean="0">
                <a:solidFill>
                  <a:srgbClr val="0F3277"/>
                </a:solidFill>
                <a:latin typeface="Georgia" panose="02040502050405020303" pitchFamily="18" charset="0"/>
              </a:rPr>
              <a:t>TiVA</a:t>
            </a:r>
            <a:r>
              <a:rPr lang="en-GB" altLang="en-US" dirty="0" smtClean="0">
                <a:solidFill>
                  <a:srgbClr val="0F3277"/>
                </a:solidFill>
                <a:latin typeface="Georgia" panose="02040502050405020303" pitchFamily="18" charset="0"/>
              </a:rPr>
              <a:t> initiative), WTO and UNSD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7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rgbClr val="0F3277"/>
                </a:solidFill>
                <a:latin typeface="Georgia" panose="02040502050405020303" pitchFamily="18" charset="0"/>
              </a:rPr>
              <a:t>2. Scope and objectives </a:t>
            </a:r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640960" cy="4392488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GB" altLang="en-US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Review</a:t>
            </a:r>
            <a:r>
              <a:rPr lang="en-GB" altLang="en-U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of methods; collection of user needs (DGs)</a:t>
            </a:r>
          </a:p>
          <a:p>
            <a:pPr>
              <a:spcAft>
                <a:spcPts val="300"/>
              </a:spcAft>
            </a:pPr>
            <a:r>
              <a:rPr lang="en-GB" altLang="en-U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Define </a:t>
            </a:r>
            <a:r>
              <a:rPr lang="en-GB" altLang="en-US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methodological framework </a:t>
            </a:r>
            <a:r>
              <a:rPr lang="en-GB" altLang="en-U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with wide support of producers, users and stakeholders </a:t>
            </a:r>
          </a:p>
          <a:p>
            <a:pPr>
              <a:spcAft>
                <a:spcPts val="300"/>
              </a:spcAft>
            </a:pPr>
            <a:r>
              <a:rPr lang="en-GB" altLang="en-US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Integration</a:t>
            </a:r>
            <a:r>
              <a:rPr lang="en-GB" altLang="en-U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 with Global ICIO tables (OECD)</a:t>
            </a:r>
          </a:p>
          <a:p>
            <a:pPr>
              <a:spcAft>
                <a:spcPts val="300"/>
              </a:spcAft>
            </a:pPr>
            <a:r>
              <a:rPr lang="en-GB" altLang="en-U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Links to </a:t>
            </a:r>
            <a:r>
              <a:rPr lang="en-GB" altLang="en-US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capital and labour </a:t>
            </a:r>
            <a:r>
              <a:rPr lang="en-GB" altLang="en-U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productivity indicators (A10)</a:t>
            </a:r>
          </a:p>
          <a:p>
            <a:pPr>
              <a:spcAft>
                <a:spcPts val="300"/>
              </a:spcAft>
            </a:pPr>
            <a:r>
              <a:rPr lang="en-GB" altLang="en-U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Links to </a:t>
            </a:r>
            <a:r>
              <a:rPr lang="en-GB" altLang="en-US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environmental </a:t>
            </a:r>
            <a:r>
              <a:rPr lang="en-GB" altLang="en-U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accounts (air, material flow, energy)</a:t>
            </a:r>
          </a:p>
          <a:p>
            <a:pPr>
              <a:spcAft>
                <a:spcPts val="300"/>
              </a:spcAft>
            </a:pPr>
            <a:r>
              <a:rPr lang="en-GB" altLang="en-US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Extended SUIOTs </a:t>
            </a:r>
            <a:r>
              <a:rPr lang="en-GB" altLang="en-U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using global business statistics</a:t>
            </a:r>
          </a:p>
          <a:p>
            <a:pPr>
              <a:spcAft>
                <a:spcPts val="300"/>
              </a:spcAft>
            </a:pPr>
            <a:r>
              <a:rPr lang="en-GB" altLang="en-U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Define a long-term Eurostat's </a:t>
            </a:r>
            <a:r>
              <a:rPr lang="en-GB" altLang="en-US" sz="2200" b="1" dirty="0" smtClean="0">
                <a:solidFill>
                  <a:srgbClr val="0F3277"/>
                </a:solidFill>
                <a:latin typeface="Georgia" panose="02040502050405020303" pitchFamily="18" charset="0"/>
              </a:rPr>
              <a:t>strategy (annual; 5-yearly)</a:t>
            </a:r>
          </a:p>
          <a:p>
            <a:pPr>
              <a:spcAft>
                <a:spcPts val="300"/>
              </a:spcAft>
            </a:pPr>
            <a:r>
              <a:rPr lang="en-GB" altLang="en-US" sz="2200" dirty="0" smtClean="0">
                <a:solidFill>
                  <a:srgbClr val="0F3277"/>
                </a:solidFill>
                <a:latin typeface="Georgia" panose="02040502050405020303" pitchFamily="18" charset="0"/>
              </a:rPr>
              <a:t>The EU IC-SUIOTs aim to be the </a:t>
            </a:r>
            <a:r>
              <a:rPr lang="en-GB" altLang="en-US" sz="2200" b="1" u="sng" dirty="0" smtClean="0">
                <a:solidFill>
                  <a:srgbClr val="0F3277"/>
                </a:solidFill>
                <a:latin typeface="Georgia" panose="02040502050405020303" pitchFamily="18" charset="0"/>
              </a:rPr>
              <a:t>reference for analysis of trade, globalisation, socio-economic, national accounts and environmental EU policies</a:t>
            </a:r>
          </a:p>
          <a:p>
            <a:endParaRPr lang="en-GB" altLang="en-US" sz="2300" dirty="0" smtClean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70293" y="1196752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3. Description and organisation (1/7)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4" r="25569" b="6861"/>
          <a:stretch/>
        </p:blipFill>
        <p:spPr bwMode="auto">
          <a:xfrm>
            <a:off x="1619672" y="2019709"/>
            <a:ext cx="5832648" cy="460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9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70293" y="1124744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kern="0" dirty="0" smtClean="0">
                <a:solidFill>
                  <a:srgbClr val="0F3277"/>
                </a:solidFill>
                <a:latin typeface="Georgia" panose="02040502050405020303" pitchFamily="18" charset="0"/>
              </a:rPr>
              <a:t>3. Description and organisation (2/7)</a:t>
            </a:r>
            <a:endParaRPr lang="en-GB" kern="0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8760" y="6004308"/>
            <a:ext cx="8586480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0F3277"/>
                </a:solidFill>
                <a:latin typeface="Georgia" panose="02040502050405020303" pitchFamily="18" charset="0"/>
              </a:rPr>
              <a:t>Start: October 2015 – End: December 2017</a:t>
            </a:r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8" y="2004708"/>
            <a:ext cx="8535600" cy="39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52120" y="1844824"/>
            <a:ext cx="792088" cy="4248472"/>
          </a:xfrm>
          <a:prstGeom prst="rect">
            <a:avLst/>
          </a:prstGeom>
          <a:noFill/>
          <a:ln w="22225"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34705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62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F3277"/>
                </a:solidFill>
                <a:latin typeface="Georgia" panose="02040502050405020303" pitchFamily="18" charset="0"/>
              </a:rPr>
              <a:t>FIGARO reporting structure</a:t>
            </a:r>
            <a:endParaRPr lang="en-GB" dirty="0">
              <a:solidFill>
                <a:srgbClr val="0F3277"/>
              </a:solidFill>
              <a:latin typeface="Georgia" panose="02040502050405020303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96" y="1988840"/>
            <a:ext cx="7075608" cy="442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m 10 FIGARO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Status xmlns="d8e0feea-6ad5-4ffb-92eb-dab9a0cea37f">Final</EC_Collab_Status>
    <Statistical_x0020_Programme_x0020_Theme_x0020__x0028_Press_x0029_ xmlns="d8e0feea-6ad5-4ffb-92eb-dab9a0cea37f" xsi:nil="true"/>
    <Frame_x0020_Title_x0020__x0028_Long_x0029_ xmlns="d8e0feea-6ad5-4ffb-92eb-dab9a0cea37f" xsi:nil="true"/>
    <LCI xmlns="d8e0feea-6ad5-4ffb-92eb-dab9a0cea37f" xsi:nil="true"/>
    <Document_x0020_Title xmlns="d8e0feea-6ad5-4ffb-92eb-dab9a0cea37f">Powerpoint Presentation Blue</Document_x0020_Title>
    <Production_x0020_Date xmlns="d8e0feea-6ad5-4ffb-92eb-dab9a0cea37f" xsi:nil="true"/>
    <Thematic_x0020_Base xmlns="d8e0feea-6ad5-4ffb-92eb-dab9a0cea37f" xsi:nil="true"/>
    <_Status xmlns="http://schemas.microsoft.com/sharepoint/v3/fields">Not Started</_Status>
    <Statistical_x0020_Programme_x0020_Theme xmlns="d8e0feea-6ad5-4ffb-92eb-dab9a0cea37f" xsi:nil="true"/>
    <EC_Collab_Reference xmlns="d8e0feea-6ad5-4ffb-92eb-dab9a0cea37f" xsi:nil="true"/>
    <Frame_x0020_Title xmlns="d8e0feea-6ad5-4ffb-92eb-dab9a0cea37f">Powerpoint Presentation Blue</Frame_x0020_Title>
    <Document_x0020_Subtitle xmlns="d8e0feea-6ad5-4ffb-92eb-dab9a0cea37f" xsi:nil="true"/>
    <Meeting_x0020_Date xmlns="d8e0feea-6ad5-4ffb-92eb-dab9a0cea37f">2016-04-28T00:00:00+02:00</Meeting_x0020_Date>
    <Reference_x0020_Code_x0020__x0028_Frame_x0029_ xmlns="d8e0feea-6ad5-4ffb-92eb-dab9a0cea37f" xsi:nil="true"/>
    <Reference_x0020_Code xmlns="d8e0feea-6ad5-4ffb-92eb-dab9a0cea37f" xsi:nil="true"/>
    <EC_Collab_DocumentLanguage xmlns="d8e0feea-6ad5-4ffb-92eb-dab9a0cea37f">EN</EC_Collab_DocumentLanguage>
    <DocID xmlns="d8e0feea-6ad5-4ffb-92eb-dab9a0cea37f" xsi:nil="true"/>
    <LngVerId xmlns="d8e0feea-6ad5-4ffb-92eb-dab9a0cea37f" xsi:nil="true"/>
    <NOMCOM xmlns="d8e0feea-6ad5-4ffb-92eb-dab9a0cea37f" xsi:nil="true"/>
    <_dlc_DocId xmlns="0a0aeac8-6f62-421a-b37d-09c09a5e8553">UAM7TH3CYF7M-9-76846</_dlc_DocId>
    <_dlc_DocIdUrl xmlns="0a0aeac8-6f62-421a-b37d-09c09a5e8553">
      <Url>https://myintracomm-collab.ec.europa.eu/dg/ESTAT/DO.U.C.EUR/_layouts/DocIdRedir.aspx?ID=UAM7TH3CYF7M-9-76846</Url>
      <Description>UAM7TH3CYF7M-9-76846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A38245252EBB246984C8BB53A56F839" ma:contentTypeVersion="18" ma:contentTypeDescription="Create a new document in this library." ma:contentTypeScope="" ma:versionID="5e8eba5930724b5f21d4147d1d9d886e">
  <xsd:schema xmlns:xsd="http://www.w3.org/2001/XMLSchema" xmlns:xs="http://www.w3.org/2001/XMLSchema" xmlns:p="http://schemas.microsoft.com/office/2006/metadata/properties" xmlns:ns2="http://schemas.microsoft.com/sharepoint/v3/fields" xmlns:ns3="d8e0feea-6ad5-4ffb-92eb-dab9a0cea37f" xmlns:ns4="0a0aeac8-6f62-421a-b37d-09c09a5e8553" targetNamespace="http://schemas.microsoft.com/office/2006/metadata/properties" ma:root="true" ma:fieldsID="482f92da495aac7da1b74c9539523ad2" ns2:_="" ns3:_="" ns4:_="">
    <xsd:import namespace="http://schemas.microsoft.com/sharepoint/v3/fields"/>
    <xsd:import namespace="d8e0feea-6ad5-4ffb-92eb-dab9a0cea37f"/>
    <xsd:import namespace="0a0aeac8-6f62-421a-b37d-09c09a5e8553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  <xsd:element ref="ns4:_dlc_DocId" minOccurs="0"/>
                <xsd:element ref="ns4:_dlc_DocIdUrl" minOccurs="0"/>
                <xsd:element ref="ns4:_dlc_DocIdPersistId" minOccurs="0"/>
                <xsd:element ref="ns3:Document_x0020_Subtitle" minOccurs="0"/>
                <xsd:element ref="ns3:Document_x0020_Title"/>
                <xsd:element ref="ns3:Frame_x0020_Title" minOccurs="0"/>
                <xsd:element ref="ns3:LCI" minOccurs="0"/>
                <xsd:element ref="ns3:Meeting_x0020_Date" minOccurs="0"/>
                <xsd:element ref="ns3:NOMCOM" minOccurs="0"/>
                <xsd:element ref="ns3:Production_x0020_Date" minOccurs="0"/>
                <xsd:element ref="ns3:Reference_x0020_Code" minOccurs="0"/>
                <xsd:element ref="ns3:Reference_x0020_Code_x0020__x0028_Frame_x0029_" minOccurs="0"/>
                <xsd:element ref="ns3:Statistical_x0020_Programme_x0020_Theme" minOccurs="0"/>
                <xsd:element ref="ns3:Statistical_x0020_Programme_x0020_Theme_x0020__x0028_Press_x0029_" minOccurs="0"/>
                <xsd:element ref="ns3:Thematic_x0020_Base" minOccurs="0"/>
                <xsd:element ref="ns3:DocID" minOccurs="0"/>
                <xsd:element ref="ns3:LngVerId" minOccurs="0"/>
                <xsd:element ref="ns3:Frame_x0020_Title_x0020__x0028_Long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0feea-6ad5-4ffb-92eb-dab9a0cea37f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  <xsd:element name="Document_x0020_Subtitle" ma:index="19" nillable="true" ma:displayName="Document Subtitle" ma:internalName="Document_x0020_Subtitle">
      <xsd:simpleType>
        <xsd:restriction base="dms:Text">
          <xsd:maxLength value="255"/>
        </xsd:restriction>
      </xsd:simpleType>
    </xsd:element>
    <xsd:element name="Document_x0020_Title" ma:index="20" ma:displayName="Document Title" ma:internalName="Document_x0020_Title">
      <xsd:simpleType>
        <xsd:restriction base="dms:Note">
          <xsd:maxLength value="255"/>
        </xsd:restriction>
      </xsd:simpleType>
    </xsd:element>
    <xsd:element name="Frame_x0020_Title" ma:index="21" nillable="true" ma:displayName="Frame Title" ma:description="The main title of the document" ma:internalName="Frame_x0020_Title">
      <xsd:simpleType>
        <xsd:restriction base="dms:Text">
          <xsd:maxLength value="255"/>
        </xsd:restriction>
      </xsd:simpleType>
    </xsd:element>
    <xsd:element name="LCI" ma:index="22" nillable="true" ma:displayName="LCI" ma:internalName="LCI">
      <xsd:simpleType>
        <xsd:restriction base="dms:Text">
          <xsd:maxLength value="255"/>
        </xsd:restriction>
      </xsd:simpleType>
    </xsd:element>
    <xsd:element name="Meeting_x0020_Date" ma:index="23" nillable="true" ma:displayName="Meeting Date" ma:format="DateOnly" ma:internalName="Meeting_x0020_Date">
      <xsd:simpleType>
        <xsd:restriction base="dms:DateTime"/>
      </xsd:simpleType>
    </xsd:element>
    <xsd:element name="NOMCOM" ma:index="24" nillable="true" ma:displayName="NOMCOM" ma:internalName="NOMCOM">
      <xsd:simpleType>
        <xsd:restriction base="dms:Text">
          <xsd:maxLength value="255"/>
        </xsd:restriction>
      </xsd:simpleType>
    </xsd:element>
    <xsd:element name="Production_x0020_Date" ma:index="25" nillable="true" ma:displayName="Production Date" ma:format="DateOnly" ma:internalName="Production_x0020_Date">
      <xsd:simpleType>
        <xsd:restriction base="dms:DateTime"/>
      </xsd:simpleType>
    </xsd:element>
    <xsd:element name="Reference_x0020_Code" ma:index="26" nillable="true" ma:displayName="Reference Code" ma:internalName="Reference_x0020_Code">
      <xsd:simpleType>
        <xsd:restriction base="dms:Text">
          <xsd:maxLength value="255"/>
        </xsd:restriction>
      </xsd:simpleType>
    </xsd:element>
    <xsd:element name="Reference_x0020_Code_x0020__x0028_Frame_x0029_" ma:index="27" nillable="true" ma:displayName="Reference Code (Frame)" ma:internalName="Reference_x0020_Code_x0020__x0028_Frame_x0029_">
      <xsd:simpleType>
        <xsd:restriction base="dms:Text">
          <xsd:maxLength value="255"/>
        </xsd:restriction>
      </xsd:simpleType>
    </xsd:element>
    <xsd:element name="Statistical_x0020_Programme_x0020_Theme" ma:index="28" nillable="true" ma:displayName="Statistical Programme Theme" ma:internalName="Statistical_x0020_Programme_x0020_Theme">
      <xsd:simpleType>
        <xsd:restriction base="dms:Text">
          <xsd:maxLength value="255"/>
        </xsd:restriction>
      </xsd:simpleType>
    </xsd:element>
    <xsd:element name="Statistical_x0020_Programme_x0020_Theme_x0020__x0028_Press_x0029_" ma:index="29" nillable="true" ma:displayName="Statistical Programme Theme (Press)" ma:internalName="Statistical_x0020_Programme_x0020_Theme_x0020__x0028_Press_x0029_">
      <xsd:simpleType>
        <xsd:restriction base="dms:Text">
          <xsd:maxLength value="255"/>
        </xsd:restriction>
      </xsd:simpleType>
    </xsd:element>
    <xsd:element name="Thematic_x0020_Base" ma:index="30" nillable="true" ma:displayName="Thematic Base" ma:internalName="Thematic_x0020_Base">
      <xsd:simpleType>
        <xsd:restriction base="dms:Text">
          <xsd:maxLength value="255"/>
        </xsd:restriction>
      </xsd:simpleType>
    </xsd:element>
    <xsd:element name="DocID" ma:index="31" nillable="true" ma:displayName="Douceur 3 ID" ma:description="Legacy ID" ma:internalName="DocID" ma:percentage="FALSE">
      <xsd:simpleType>
        <xsd:restriction base="dms:Number"/>
      </xsd:simpleType>
    </xsd:element>
    <xsd:element name="LngVerId" ma:index="32" nillable="true" ma:displayName="LngVerId" ma:internalName="LngVerId">
      <xsd:simpleType>
        <xsd:restriction base="dms:Number"/>
      </xsd:simpleType>
    </xsd:element>
    <xsd:element name="Frame_x0020_Title_x0020__x0028_Long_x0029_" ma:index="33" nillable="true" ma:displayName="Frame Title (Long)" ma:description="The main title of the document - extended" ma:internalName="Frame_x0020_Title_x0020__x0028_Long_x0029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aeac8-6f62-421a-b37d-09c09a5e8553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ask Nam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5D79E1-4C76-42B8-882E-FF42CF4168F3}">
  <ds:schemaRefs>
    <ds:schemaRef ds:uri="http://www.w3.org/XML/1998/namespace"/>
    <ds:schemaRef ds:uri="http://schemas.microsoft.com/office/2006/documentManagement/types"/>
    <ds:schemaRef ds:uri="0a0aeac8-6f62-421a-b37d-09c09a5e8553"/>
    <ds:schemaRef ds:uri="http://purl.org/dc/terms/"/>
    <ds:schemaRef ds:uri="http://purl.org/dc/elements/1.1/"/>
    <ds:schemaRef ds:uri="http://schemas.microsoft.com/sharepoint/v3/field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8e0feea-6ad5-4ffb-92eb-dab9a0cea37f"/>
  </ds:schemaRefs>
</ds:datastoreItem>
</file>

<file path=customXml/itemProps2.xml><?xml version="1.0" encoding="utf-8"?>
<ds:datastoreItem xmlns:ds="http://schemas.openxmlformats.org/officeDocument/2006/customXml" ds:itemID="{8D15C50B-6511-4643-A2A8-211EE1E5EA1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3BECD20-5386-401E-9EC2-BF50FEAF857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53955B2-6EF4-4D82-85EC-2F940F1F58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d8e0feea-6ad5-4ffb-92eb-dab9a0cea37f"/>
    <ds:schemaRef ds:uri="0a0aeac8-6f62-421a-b37d-09c09a5e8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Item 10 FIGARO</Template>
  <TotalTime>1002</TotalTime>
  <Words>2471</Words>
  <Application>Microsoft Office PowerPoint</Application>
  <PresentationFormat>On-screen Show (4:3)</PresentationFormat>
  <Paragraphs>274</Paragraphs>
  <Slides>40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Item 10 FIGARO</vt:lpstr>
      <vt:lpstr>PowerPoint Presentation</vt:lpstr>
      <vt:lpstr>FIGARO Full International and Global Accounts for Research in Input-Output analysis  The EU Inter-country Supply, Use  and Input-Output Tables</vt:lpstr>
      <vt:lpstr>Outline</vt:lpstr>
      <vt:lpstr>1. Background (1/2)</vt:lpstr>
      <vt:lpstr>1. Background (2/2)</vt:lpstr>
      <vt:lpstr>2. Scope and objectives </vt:lpstr>
      <vt:lpstr>PowerPoint Presentation</vt:lpstr>
      <vt:lpstr>PowerPoint Presentation</vt:lpstr>
      <vt:lpstr>FIGARO reporting structure</vt:lpstr>
      <vt:lpstr>3. Description and organisation (4/7)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2008 SNA:</vt:lpstr>
      <vt:lpstr>Goods sent abroad for processing</vt:lpstr>
      <vt:lpstr>Goods sent abroad for processing</vt:lpstr>
      <vt:lpstr>Goods sent abroad for processing</vt:lpstr>
      <vt:lpstr>Merchanting</vt:lpstr>
      <vt:lpstr>Merchanting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Next steps </vt:lpstr>
      <vt:lpstr>Thank you for your attention!!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FIGARO Full International and Global Accounts for Research in Input-Output analysis</dc:title>
  <dc:subject>FIGARO</dc:subject>
  <dc:creator>REMOND-TIEDREZ Isabelle (ESTAT)</dc:creator>
  <cp:keywords>Supply, use , input-output</cp:keywords>
  <cp:lastModifiedBy>ipts</cp:lastModifiedBy>
  <cp:revision>111</cp:revision>
  <dcterms:created xsi:type="dcterms:W3CDTF">2016-04-18T14:15:09Z</dcterms:created>
  <dcterms:modified xsi:type="dcterms:W3CDTF">2017-03-30T06:06:35Z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0x010100258AA79CEB83498886A3A0868112325000CA38245252EBB246984C8BB53A56F839</vt:lpwstr>
  </property>
  <property fmtid="{D5CDD505-2E9C-101B-9397-08002B2CF9AE}" pid="3" name="_dlc_DocIdItemGuid">
    <vt:lpwstr>48b17e8f-7936-42ff-bacc-4f7708061fe5</vt:lpwstr>
  </property>
</Properties>
</file>