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6">
  <p:sldMasterIdLst>
    <p:sldMasterId id="2147483659" r:id="rId4"/>
    <p:sldMasterId id="2147484087" r:id="rId5"/>
    <p:sldMasterId id="2147484099" r:id="rId6"/>
    <p:sldMasterId id="2147484101" r:id="rId7"/>
    <p:sldMasterId id="2147484108" r:id="rId8"/>
  </p:sldMasterIdLst>
  <p:notesMasterIdLst>
    <p:notesMasterId r:id="rId32"/>
  </p:notesMasterIdLst>
  <p:handoutMasterIdLst>
    <p:handoutMasterId r:id="rId33"/>
  </p:handoutMasterIdLst>
  <p:sldIdLst>
    <p:sldId id="857" r:id="rId9"/>
    <p:sldId id="983" r:id="rId10"/>
    <p:sldId id="984" r:id="rId11"/>
    <p:sldId id="985" r:id="rId12"/>
    <p:sldId id="952" r:id="rId13"/>
    <p:sldId id="980" r:id="rId14"/>
    <p:sldId id="982" r:id="rId15"/>
    <p:sldId id="871" r:id="rId16"/>
    <p:sldId id="986" r:id="rId17"/>
    <p:sldId id="987" r:id="rId18"/>
    <p:sldId id="989" r:id="rId19"/>
    <p:sldId id="256" r:id="rId20"/>
    <p:sldId id="257" r:id="rId21"/>
    <p:sldId id="259" r:id="rId22"/>
    <p:sldId id="990" r:id="rId23"/>
    <p:sldId id="996" r:id="rId24"/>
    <p:sldId id="995" r:id="rId25"/>
    <p:sldId id="993" r:id="rId26"/>
    <p:sldId id="998" r:id="rId27"/>
    <p:sldId id="997" r:id="rId28"/>
    <p:sldId id="999" r:id="rId29"/>
    <p:sldId id="994" r:id="rId30"/>
    <p:sldId id="1000" r:id="rId31"/>
  </p:sldIdLst>
  <p:sldSz cx="12192000" cy="6858000"/>
  <p:notesSz cx="7104063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W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0D9A90"/>
    <a:srgbClr val="FF9999"/>
    <a:srgbClr val="FFCCCC"/>
    <a:srgbClr val="3333CC"/>
    <a:srgbClr val="99CC00"/>
    <a:srgbClr val="00B050"/>
    <a:srgbClr val="7F7F7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A87D7-55A7-4DFA-9A26-942B2D33ADDB}" v="596" dt="2021-10-13T12:11:16.852"/>
    <p1510:client id="{32BD71AC-4F51-4C94-9CAA-0EF32C835E05}" v="207" dt="2021-10-08T06:56:13.541"/>
    <p1510:client id="{7B1798DA-2638-4A94-B35B-5822B18F19B0}" v="12" dt="2021-10-08T13:09:45.062"/>
    <p1510:client id="{89EEB5FA-6AA2-4129-BE91-9E77CA84F16B}" v="9" dt="2021-10-08T11:49:11.6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151" autoAdjust="0"/>
  </p:normalViewPr>
  <p:slideViewPr>
    <p:cSldViewPr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106"/>
    </p:cViewPr>
  </p:sorterViewPr>
  <p:notesViewPr>
    <p:cSldViewPr>
      <p:cViewPr varScale="1">
        <p:scale>
          <a:sx n="82" d="100"/>
          <a:sy n="82" d="100"/>
        </p:scale>
        <p:origin x="4002" y="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82520" cy="47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411" tIns="48707" rIns="97411" bIns="48707" numCol="1" anchor="t" anchorCtr="0" compatLnSpc="1">
            <a:prstTxWarp prst="textNoShape">
              <a:avLst/>
            </a:prstTxWarp>
          </a:bodyPr>
          <a:lstStyle>
            <a:lvl1pPr defTabSz="973765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8182" y="2"/>
            <a:ext cx="3082520" cy="47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411" tIns="48707" rIns="97411" bIns="48707" numCol="1" anchor="t" anchorCtr="0" compatLnSpc="1">
            <a:prstTxWarp prst="textNoShape">
              <a:avLst/>
            </a:prstTxWarp>
          </a:bodyPr>
          <a:lstStyle>
            <a:lvl1pPr algn="r" defTabSz="973765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61593"/>
            <a:ext cx="3082520" cy="47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411" tIns="48707" rIns="97411" bIns="48707" numCol="1" anchor="b" anchorCtr="0" compatLnSpc="1">
            <a:prstTxWarp prst="textNoShape">
              <a:avLst/>
            </a:prstTxWarp>
          </a:bodyPr>
          <a:lstStyle>
            <a:lvl1pPr defTabSz="973765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8182" y="9761593"/>
            <a:ext cx="3082520" cy="47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411" tIns="48707" rIns="97411" bIns="48707" numCol="1" anchor="b" anchorCtr="0" compatLnSpc="1">
            <a:prstTxWarp prst="textNoShape">
              <a:avLst/>
            </a:prstTxWarp>
          </a:bodyPr>
          <a:lstStyle>
            <a:lvl1pPr algn="r" defTabSz="973765" eaLnBrk="0" hangingPunct="0">
              <a:defRPr sz="1300">
                <a:latin typeface="Times New Roman" panose="02020603050405020304" pitchFamily="18" charset="0"/>
              </a:defRPr>
            </a:lvl1pPr>
          </a:lstStyle>
          <a:p>
            <a:fld id="{2E13EA09-7925-4F4E-9DAF-85058AA8852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36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202" cy="51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411" tIns="48707" rIns="97411" bIns="48707" numCol="1" anchor="t" anchorCtr="0" compatLnSpc="1">
            <a:prstTxWarp prst="textNoShape">
              <a:avLst/>
            </a:prstTxWarp>
          </a:bodyPr>
          <a:lstStyle>
            <a:lvl1pPr defTabSz="973765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862" y="0"/>
            <a:ext cx="3079202" cy="51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411" tIns="48707" rIns="97411" bIns="48707" numCol="1" anchor="t" anchorCtr="0" compatLnSpc="1">
            <a:prstTxWarp prst="textNoShape">
              <a:avLst/>
            </a:prstTxWarp>
          </a:bodyPr>
          <a:lstStyle>
            <a:lvl1pPr algn="r" defTabSz="973765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6763"/>
            <a:ext cx="6819900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660" y="4862792"/>
            <a:ext cx="5212743" cy="460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411" tIns="48707" rIns="97411" bIns="48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5"/>
            <a:ext cx="3079202" cy="51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411" tIns="48707" rIns="97411" bIns="48707" numCol="1" anchor="b" anchorCtr="0" compatLnSpc="1">
            <a:prstTxWarp prst="textNoShape">
              <a:avLst/>
            </a:prstTxWarp>
          </a:bodyPr>
          <a:lstStyle>
            <a:lvl1pPr defTabSz="973765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862" y="9720675"/>
            <a:ext cx="3079202" cy="51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411" tIns="48707" rIns="97411" bIns="48707" numCol="1" anchor="b" anchorCtr="0" compatLnSpc="1">
            <a:prstTxWarp prst="textNoShape">
              <a:avLst/>
            </a:prstTxWarp>
          </a:bodyPr>
          <a:lstStyle>
            <a:lvl1pPr algn="r" defTabSz="973765" eaLnBrk="0" hangingPunct="0">
              <a:defRPr sz="1300">
                <a:latin typeface="Times New Roman" panose="02020603050405020304" pitchFamily="18" charset="0"/>
              </a:defRPr>
            </a:lvl1pPr>
          </a:lstStyle>
          <a:p>
            <a:fld id="{AA6CA16D-C384-42D1-A7C5-DB8EC067DBE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545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Inhalt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4420" y="1412784"/>
            <a:ext cx="11040533" cy="3816449"/>
          </a:xfrm>
        </p:spPr>
        <p:txBody>
          <a:bodyPr/>
          <a:lstStyle>
            <a:lvl1pPr marL="342891" indent="-342891">
              <a:buFont typeface="+mj-lt"/>
              <a:buAutoNum type="arabicPeriod"/>
              <a:defRPr b="1"/>
            </a:lvl1pPr>
            <a:lvl2pPr marL="685783" indent="-342891">
              <a:buFont typeface="+mj-lt"/>
              <a:buAutoNum type="alphaLcPeriod"/>
              <a:defRPr/>
            </a:lvl2pPr>
            <a:lvl3pPr marL="1028674" indent="-342891">
              <a:buFont typeface="+mj-lt"/>
              <a:buAutoNum type="arabicPeriod"/>
              <a:defRPr/>
            </a:lvl3pPr>
            <a:lvl4pPr marL="1285843" indent="-257168">
              <a:buFont typeface="+mj-lt"/>
              <a:buAutoNum type="arabicPeriod"/>
              <a:defRPr/>
            </a:lvl4pPr>
            <a:lvl5pPr marL="1628734" indent="-257168">
              <a:buFont typeface="+mj-lt"/>
              <a:buAutoNum type="arabicPeriod"/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41517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lo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09600" y="2622552"/>
            <a:ext cx="740661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sz="2100" dirty="0"/>
              <a:t>Titel der Präsentation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>
          <a:xfrm>
            <a:off x="609600" y="3261369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300"/>
              </a:spcBef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Untertitel (optional)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0" hasCustomPrompt="1"/>
          </p:nvPr>
        </p:nvSpPr>
        <p:spPr>
          <a:xfrm>
            <a:off x="609600" y="4203312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300"/>
              </a:spcBef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Autor(en)</a:t>
            </a:r>
          </a:p>
        </p:txBody>
      </p:sp>
    </p:spTree>
    <p:extLst>
      <p:ext uri="{BB962C8B-B14F-4D97-AF65-F5344CB8AC3E}">
        <p14:creationId xmlns:p14="http://schemas.microsoft.com/office/powerpoint/2010/main" val="228814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iS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09600" y="2622552"/>
            <a:ext cx="740661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sz="2100" dirty="0"/>
              <a:t>Titel der Präsentation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idx="1" hasCustomPrompt="1"/>
          </p:nvPr>
        </p:nvSpPr>
        <p:spPr>
          <a:xfrm>
            <a:off x="609600" y="3261369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300"/>
              </a:spcBef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Untertitel (optional)</a:t>
            </a:r>
          </a:p>
        </p:txBody>
      </p:sp>
      <p:sp>
        <p:nvSpPr>
          <p:cNvPr id="8" name="Textplatzhalter 2"/>
          <p:cNvSpPr>
            <a:spLocks noGrp="1"/>
          </p:cNvSpPr>
          <p:nvPr>
            <p:ph idx="10" hasCustomPrompt="1"/>
          </p:nvPr>
        </p:nvSpPr>
        <p:spPr>
          <a:xfrm>
            <a:off x="609600" y="4203312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300"/>
              </a:spcBef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Autor(en)</a:t>
            </a:r>
          </a:p>
        </p:txBody>
      </p:sp>
    </p:spTree>
    <p:extLst>
      <p:ext uri="{BB962C8B-B14F-4D97-AF65-F5344CB8AC3E}">
        <p14:creationId xmlns:p14="http://schemas.microsoft.com/office/powerpoint/2010/main" val="2009955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Eu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09600" y="2622552"/>
            <a:ext cx="740661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sz="2100" dirty="0"/>
              <a:t>Titel der Präsentation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>
          <a:xfrm>
            <a:off x="609600" y="3261369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300"/>
              </a:spcBef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Untertitel (optional)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0" hasCustomPrompt="1"/>
          </p:nvPr>
        </p:nvSpPr>
        <p:spPr>
          <a:xfrm>
            <a:off x="609600" y="4203312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300"/>
              </a:spcBef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Autor(en)</a:t>
            </a:r>
          </a:p>
        </p:txBody>
      </p:sp>
    </p:spTree>
    <p:extLst>
      <p:ext uri="{BB962C8B-B14F-4D97-AF65-F5344CB8AC3E}">
        <p14:creationId xmlns:p14="http://schemas.microsoft.com/office/powerpoint/2010/main" val="131342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5290" y="152400"/>
            <a:ext cx="3915833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5" b="1" i="0" cap="all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Thema einfügen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1"/>
          </p:nvPr>
        </p:nvSpPr>
        <p:spPr>
          <a:xfrm>
            <a:off x="781053" y="1910407"/>
            <a:ext cx="3920067" cy="137223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2"/>
          </p:nvPr>
        </p:nvSpPr>
        <p:spPr>
          <a:xfrm>
            <a:off x="4995333" y="1910407"/>
            <a:ext cx="6438899" cy="1372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451"/>
              </a:spcBef>
              <a:buNone/>
              <a:defRPr sz="1200">
                <a:solidFill>
                  <a:schemeClr val="tx2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781053" y="3574107"/>
            <a:ext cx="3920067" cy="137223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4"/>
          </p:nvPr>
        </p:nvSpPr>
        <p:spPr>
          <a:xfrm>
            <a:off x="4995333" y="3574107"/>
            <a:ext cx="6438899" cy="1372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451"/>
              </a:spcBef>
              <a:buNone/>
              <a:defRPr sz="1200">
                <a:solidFill>
                  <a:schemeClr val="tx2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/>
          </p:nvPr>
        </p:nvSpPr>
        <p:spPr>
          <a:xfrm>
            <a:off x="785708" y="5225099"/>
            <a:ext cx="10648525" cy="972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451"/>
              </a:spcBef>
              <a:buNone/>
              <a:defRPr sz="751">
                <a:solidFill>
                  <a:schemeClr val="tx2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61166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platzhalter 13"/>
          <p:cNvSpPr>
            <a:spLocks noGrp="1"/>
          </p:cNvSpPr>
          <p:nvPr>
            <p:ph type="title"/>
          </p:nvPr>
        </p:nvSpPr>
        <p:spPr>
          <a:xfrm>
            <a:off x="609600" y="1910398"/>
            <a:ext cx="10972800" cy="89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/>
          </p:nvPr>
        </p:nvSpPr>
        <p:spPr>
          <a:xfrm>
            <a:off x="609600" y="3413769"/>
            <a:ext cx="10972800" cy="157543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4725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WS Bil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09600" y="2622552"/>
            <a:ext cx="740661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baseline="0" dirty="0"/>
            </a:lvl1pPr>
          </a:lstStyle>
          <a:p>
            <a:pPr lvl="0"/>
            <a:r>
              <a:rPr lang="en-GB" sz="2800" noProof="0" dirty="0"/>
              <a:t>Title of the presentation</a:t>
            </a:r>
            <a:endParaRPr lang="en-GB" noProof="0" dirty="0"/>
          </a:p>
        </p:txBody>
      </p:sp>
      <p:sp>
        <p:nvSpPr>
          <p:cNvPr id="7" name="Textplatzhalter 2"/>
          <p:cNvSpPr>
            <a:spLocks noGrp="1"/>
          </p:cNvSpPr>
          <p:nvPr>
            <p:ph idx="1" hasCustomPrompt="1"/>
          </p:nvPr>
        </p:nvSpPr>
        <p:spPr>
          <a:xfrm>
            <a:off x="609600" y="3261362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Subtitle (optional)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0" hasCustomPrompt="1"/>
          </p:nvPr>
        </p:nvSpPr>
        <p:spPr>
          <a:xfrm>
            <a:off x="609600" y="4203304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Author(s)</a:t>
            </a:r>
          </a:p>
        </p:txBody>
      </p:sp>
    </p:spTree>
    <p:extLst>
      <p:ext uri="{BB962C8B-B14F-4D97-AF65-F5344CB8AC3E}">
        <p14:creationId xmlns:p14="http://schemas.microsoft.com/office/powerpoint/2010/main" val="275477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loR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09600" y="2622552"/>
            <a:ext cx="740661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en-GB" sz="2800" noProof="0" dirty="0"/>
              <a:t>Title of the presentation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>
          <a:xfrm>
            <a:off x="609600" y="3261362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Subtitle (optional)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0" hasCustomPrompt="1"/>
          </p:nvPr>
        </p:nvSpPr>
        <p:spPr>
          <a:xfrm>
            <a:off x="609600" y="4203304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Author(s)</a:t>
            </a:r>
          </a:p>
        </p:txBody>
      </p:sp>
    </p:spTree>
    <p:extLst>
      <p:ext uri="{BB962C8B-B14F-4D97-AF65-F5344CB8AC3E}">
        <p14:creationId xmlns:p14="http://schemas.microsoft.com/office/powerpoint/2010/main" val="291407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iS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09600" y="2622552"/>
            <a:ext cx="740661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en-GB" sz="2800" noProof="0" dirty="0"/>
              <a:t>Title of the presentation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idx="1" hasCustomPrompt="1"/>
          </p:nvPr>
        </p:nvSpPr>
        <p:spPr>
          <a:xfrm>
            <a:off x="609600" y="3261362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Subtitle (optional)</a:t>
            </a:r>
          </a:p>
        </p:txBody>
      </p:sp>
      <p:sp>
        <p:nvSpPr>
          <p:cNvPr id="8" name="Textplatzhalter 2"/>
          <p:cNvSpPr>
            <a:spLocks noGrp="1"/>
          </p:cNvSpPr>
          <p:nvPr>
            <p:ph idx="10" hasCustomPrompt="1"/>
          </p:nvPr>
        </p:nvSpPr>
        <p:spPr>
          <a:xfrm>
            <a:off x="609600" y="4203304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Author(s)</a:t>
            </a:r>
          </a:p>
        </p:txBody>
      </p:sp>
    </p:spTree>
    <p:extLst>
      <p:ext uri="{BB962C8B-B14F-4D97-AF65-F5344CB8AC3E}">
        <p14:creationId xmlns:p14="http://schemas.microsoft.com/office/powerpoint/2010/main" val="4230125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Eu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09600" y="2622552"/>
            <a:ext cx="740661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en-GB" sz="2800" noProof="0" dirty="0"/>
              <a:t>Title of the presentation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>
          <a:xfrm>
            <a:off x="609600" y="3261362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Subtitle (optional)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0" hasCustomPrompt="1"/>
          </p:nvPr>
        </p:nvSpPr>
        <p:spPr>
          <a:xfrm>
            <a:off x="609600" y="4203304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400"/>
              </a:spcBef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Author(s)</a:t>
            </a:r>
          </a:p>
        </p:txBody>
      </p:sp>
    </p:spTree>
    <p:extLst>
      <p:ext uri="{BB962C8B-B14F-4D97-AF65-F5344CB8AC3E}">
        <p14:creationId xmlns:p14="http://schemas.microsoft.com/office/powerpoint/2010/main" val="316749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3393" y="692696"/>
            <a:ext cx="11041227" cy="561662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Unterpunkt 2</a:t>
            </a:r>
          </a:p>
          <a:p>
            <a:pPr lvl="2"/>
            <a:r>
              <a:rPr lang="de-DE" dirty="0"/>
              <a:t>Unterpunkt 3</a:t>
            </a:r>
          </a:p>
          <a:p>
            <a:pPr lvl="3"/>
            <a:r>
              <a:rPr lang="de-DE" dirty="0"/>
              <a:t>Unterpunkt 4</a:t>
            </a:r>
          </a:p>
          <a:p>
            <a:pPr lvl="4"/>
            <a:r>
              <a:rPr lang="de-DE" dirty="0"/>
              <a:t>Unterpunkt 5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24422" y="9"/>
            <a:ext cx="11040201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347569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17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422" y="9"/>
            <a:ext cx="11040201" cy="62071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624416" y="692150"/>
            <a:ext cx="5369984" cy="5617170"/>
          </a:xfrm>
        </p:spPr>
        <p:txBody>
          <a:bodyPr/>
          <a:lstStyle>
            <a:lvl1pPr>
              <a:defRPr baseline="0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Unterpunkt 2</a:t>
            </a:r>
          </a:p>
          <a:p>
            <a:pPr lvl="2"/>
            <a:r>
              <a:rPr lang="de-DE" dirty="0"/>
              <a:t>Unterpunkt 3</a:t>
            </a:r>
          </a:p>
          <a:p>
            <a:pPr lvl="3"/>
            <a:r>
              <a:rPr lang="de-DE" dirty="0"/>
              <a:t>Unterpunkt 4</a:t>
            </a:r>
          </a:p>
          <a:p>
            <a:pPr lvl="4"/>
            <a:r>
              <a:rPr lang="de-DE" dirty="0"/>
              <a:t>Unterpunkt 5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5" y="692150"/>
            <a:ext cx="5467017" cy="561717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Unterpunkt 2</a:t>
            </a:r>
          </a:p>
          <a:p>
            <a:pPr lvl="2"/>
            <a:r>
              <a:rPr lang="de-DE" dirty="0"/>
              <a:t>Unterpunkt 3</a:t>
            </a:r>
          </a:p>
          <a:p>
            <a:pPr lvl="3"/>
            <a:r>
              <a:rPr lang="de-DE" dirty="0"/>
              <a:t>Unterpunkt 4</a:t>
            </a:r>
          </a:p>
          <a:p>
            <a:pPr lvl="4"/>
            <a:r>
              <a:rPr lang="de-DE" dirty="0"/>
              <a:t>Unterpunkt 5</a:t>
            </a:r>
          </a:p>
        </p:txBody>
      </p:sp>
    </p:spTree>
    <p:extLst>
      <p:ext uri="{BB962C8B-B14F-4D97-AF65-F5344CB8AC3E}">
        <p14:creationId xmlns:p14="http://schemas.microsoft.com/office/powerpoint/2010/main" val="117681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22" y="9"/>
            <a:ext cx="11040201" cy="62071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24416" y="692150"/>
            <a:ext cx="5369984" cy="56171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Unterpunkt 2</a:t>
            </a:r>
          </a:p>
          <a:p>
            <a:pPr lvl="2"/>
            <a:r>
              <a:rPr lang="de-DE" dirty="0"/>
              <a:t>Unterpunkt 3</a:t>
            </a:r>
          </a:p>
          <a:p>
            <a:pPr lvl="3"/>
            <a:r>
              <a:rPr lang="de-DE" dirty="0"/>
              <a:t>Unterpunkt 4</a:t>
            </a:r>
          </a:p>
          <a:p>
            <a:pPr lvl="4"/>
            <a:r>
              <a:rPr lang="de-DE" dirty="0"/>
              <a:t>Unterpunkt 5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5" y="692150"/>
            <a:ext cx="5467017" cy="5617170"/>
          </a:xfrm>
        </p:spPr>
        <p:txBody>
          <a:bodyPr/>
          <a:lstStyle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Unterpunkt 2</a:t>
            </a:r>
          </a:p>
          <a:p>
            <a:pPr lvl="2"/>
            <a:r>
              <a:rPr lang="de-DE" dirty="0"/>
              <a:t>Unterpunkt 3</a:t>
            </a:r>
          </a:p>
          <a:p>
            <a:pPr lvl="3"/>
            <a:r>
              <a:rPr lang="de-DE" dirty="0"/>
              <a:t>Unterpunkt 4</a:t>
            </a:r>
          </a:p>
          <a:p>
            <a:pPr lvl="4"/>
            <a:r>
              <a:rPr lang="de-DE" dirty="0"/>
              <a:t>Unterpunkt 5</a:t>
            </a:r>
          </a:p>
        </p:txBody>
      </p:sp>
    </p:spTree>
    <p:extLst>
      <p:ext uri="{BB962C8B-B14F-4D97-AF65-F5344CB8AC3E}">
        <p14:creationId xmlns:p14="http://schemas.microsoft.com/office/powerpoint/2010/main" val="428183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Text/Grafik 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624419" y="760237"/>
            <a:ext cx="5375572" cy="2668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1" hasCustomPrompt="1"/>
          </p:nvPr>
        </p:nvSpPr>
        <p:spPr>
          <a:xfrm>
            <a:off x="6288028" y="760238"/>
            <a:ext cx="5376929" cy="2668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quarter" idx="12" hasCustomPrompt="1"/>
          </p:nvPr>
        </p:nvSpPr>
        <p:spPr>
          <a:xfrm>
            <a:off x="624419" y="3568524"/>
            <a:ext cx="5375572" cy="2668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6288023" y="3568524"/>
            <a:ext cx="5375572" cy="2668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 eingeben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2127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624420" y="3573025"/>
            <a:ext cx="11040533" cy="273570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>
          <a:xfrm>
            <a:off x="624420" y="692150"/>
            <a:ext cx="11040533" cy="280885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3755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0D923-2B4D-487B-9648-5F40D2052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D67596-67AD-4CE6-B21B-44FDC21BB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C3E20A-4605-4CD7-B2E2-9F48A4553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9936-FCF9-45F8-8E3E-37A2EC15E38B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E3CB33-8D2B-4F15-A009-32D65B56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B53B6B-D1D2-4D32-BCCD-C8AA1770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F2A8-8212-4537-B979-26B66A5AA36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58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WS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09600" y="2622552"/>
            <a:ext cx="740661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sz="2100" dirty="0"/>
              <a:t>Titel der Präsentation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idx="1" hasCustomPrompt="1"/>
          </p:nvPr>
        </p:nvSpPr>
        <p:spPr>
          <a:xfrm>
            <a:off x="609600" y="3261369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300"/>
              </a:spcBef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Untertitel (optional)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0" hasCustomPrompt="1"/>
          </p:nvPr>
        </p:nvSpPr>
        <p:spPr>
          <a:xfrm>
            <a:off x="609600" y="4203312"/>
            <a:ext cx="10972800" cy="74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300"/>
              </a:spcBef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Autor(en)</a:t>
            </a:r>
          </a:p>
        </p:txBody>
      </p:sp>
    </p:spTree>
    <p:extLst>
      <p:ext uri="{BB962C8B-B14F-4D97-AF65-F5344CB8AC3E}">
        <p14:creationId xmlns:p14="http://schemas.microsoft.com/office/powerpoint/2010/main" val="105695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24420" y="9"/>
            <a:ext cx="1104053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20" y="692150"/>
            <a:ext cx="11040533" cy="561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Hier klicken, um Master-Textformat zu bearbeiten.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  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624420" y="6381750"/>
            <a:ext cx="1104053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 sz="1800">
              <a:solidFill>
                <a:schemeClr val="tx2"/>
              </a:solidFill>
            </a:endParaRPr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624420" y="620713"/>
            <a:ext cx="1104053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 sz="1800">
              <a:solidFill>
                <a:schemeClr val="tx2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624417" y="685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 sz="1800">
              <a:solidFill>
                <a:schemeClr val="tx2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 userDrawn="1"/>
        </p:nvSpPr>
        <p:spPr bwMode="auto">
          <a:xfrm>
            <a:off x="527052" y="6426111"/>
            <a:ext cx="2125133" cy="2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67500" bIns="675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900" dirty="0">
                <a:solidFill>
                  <a:schemeClr val="accent1"/>
                </a:solidFill>
                <a:latin typeface="Calibri" pitchFamily="34" charset="0"/>
                <a:sym typeface="Symbol" pitchFamily="18" charset="2"/>
              </a:rPr>
              <a:t> </a:t>
            </a:r>
            <a:r>
              <a:rPr lang="en-US" sz="900" dirty="0">
                <a:solidFill>
                  <a:schemeClr val="accent1"/>
                </a:solidFill>
                <a:latin typeface="Calibri" pitchFamily="34" charset="0"/>
              </a:rPr>
              <a:t>2021 GWS mbH</a:t>
            </a:r>
            <a:endParaRPr lang="de-DE" sz="9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5422906" y="6426111"/>
            <a:ext cx="1555751" cy="2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67500" bIns="675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sz="900" dirty="0">
                <a:solidFill>
                  <a:schemeClr val="accent1"/>
                </a:solidFill>
                <a:latin typeface="Calibri" panose="020F0502020204030204" pitchFamily="34" charset="0"/>
              </a:rPr>
              <a:t>Page </a:t>
            </a:r>
            <a:fld id="{BC731B14-D2B2-43D8-9E29-06C6DE99431F}" type="slidenum">
              <a:rPr lang="de-DE" sz="900">
                <a:solidFill>
                  <a:schemeClr val="accent1"/>
                </a:solidFill>
                <a:latin typeface="Calibri" panose="020F0502020204030204" pitchFamily="34" charset="0"/>
              </a:rPr>
              <a:pPr algn="ctr"/>
              <a:t>‹Nr.›</a:t>
            </a:fld>
            <a:r>
              <a:rPr lang="de-DE" sz="900" dirty="0">
                <a:solidFill>
                  <a:schemeClr val="accent1"/>
                </a:solidFill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9091085" y="6426111"/>
            <a:ext cx="2573867" cy="2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67500" bIns="675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sz="900" dirty="0">
                <a:solidFill>
                  <a:schemeClr val="accent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OS, October</a:t>
            </a:r>
            <a:r>
              <a:rPr lang="en-US" sz="900" baseline="0" dirty="0">
                <a:solidFill>
                  <a:schemeClr val="accent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900" dirty="0">
                <a:solidFill>
                  <a:schemeClr val="accent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2021</a:t>
            </a:r>
            <a:endParaRPr lang="de-DE" sz="9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084" r:id="rId2"/>
    <p:sldLayoutId id="2147484083" r:id="rId3"/>
    <p:sldLayoutId id="2147484082" r:id="rId4"/>
    <p:sldLayoutId id="2147484085" r:id="rId5"/>
    <p:sldLayoutId id="2147484104" r:id="rId6"/>
    <p:sldLayoutId id="2147484106" r:id="rId7"/>
    <p:sldLayoutId id="2147484113" r:id="rId8"/>
  </p:sldLayoutIdLst>
  <p:txStyles>
    <p:titleStyle>
      <a:lvl1pPr marL="257168" indent="-257168" algn="l" rtl="0" eaLnBrk="1" fontAlgn="base" hangingPunct="1">
        <a:spcBef>
          <a:spcPct val="0"/>
        </a:spcBef>
        <a:spcAft>
          <a:spcPct val="0"/>
        </a:spcAft>
        <a:defRPr sz="255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marL="257168" indent="-257168" algn="l" rtl="0" eaLnBrk="1" fontAlgn="base" hangingPunct="1">
        <a:spcBef>
          <a:spcPct val="0"/>
        </a:spcBef>
        <a:spcAft>
          <a:spcPct val="0"/>
        </a:spcAft>
        <a:defRPr sz="2551">
          <a:solidFill>
            <a:schemeClr val="tx2"/>
          </a:solidFill>
          <a:latin typeface="Calibri" pitchFamily="34" charset="0"/>
        </a:defRPr>
      </a:lvl2pPr>
      <a:lvl3pPr marL="257168" indent="-257168" algn="l" rtl="0" eaLnBrk="1" fontAlgn="base" hangingPunct="1">
        <a:spcBef>
          <a:spcPct val="0"/>
        </a:spcBef>
        <a:spcAft>
          <a:spcPct val="0"/>
        </a:spcAft>
        <a:defRPr sz="2551">
          <a:solidFill>
            <a:schemeClr val="tx2"/>
          </a:solidFill>
          <a:latin typeface="Calibri" pitchFamily="34" charset="0"/>
        </a:defRPr>
      </a:lvl3pPr>
      <a:lvl4pPr marL="257168" indent="-257168" algn="l" rtl="0" eaLnBrk="1" fontAlgn="base" hangingPunct="1">
        <a:spcBef>
          <a:spcPct val="0"/>
        </a:spcBef>
        <a:spcAft>
          <a:spcPct val="0"/>
        </a:spcAft>
        <a:defRPr sz="2551">
          <a:solidFill>
            <a:schemeClr val="tx2"/>
          </a:solidFill>
          <a:latin typeface="Calibri" pitchFamily="34" charset="0"/>
        </a:defRPr>
      </a:lvl4pPr>
      <a:lvl5pPr marL="257168" indent="-257168" algn="l" rtl="0" eaLnBrk="1" fontAlgn="base" hangingPunct="1">
        <a:spcBef>
          <a:spcPct val="0"/>
        </a:spcBef>
        <a:spcAft>
          <a:spcPct val="0"/>
        </a:spcAft>
        <a:defRPr sz="2551">
          <a:solidFill>
            <a:schemeClr val="tx2"/>
          </a:solidFill>
          <a:latin typeface="Calibri" pitchFamily="34" charset="0"/>
        </a:defRPr>
      </a:lvl5pPr>
      <a:lvl6pPr marL="342891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7pPr>
      <a:lvl8pPr marL="1028674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9pPr>
    </p:titleStyle>
    <p:bodyStyle>
      <a:lvl1pPr marL="371465" indent="-371465" algn="l" rtl="0" eaLnBrk="1" fontAlgn="base" hangingPunct="1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►"/>
        <a:defRPr sz="180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657209" indent="-314317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ð"/>
        <a:defRPr sz="1651">
          <a:solidFill>
            <a:schemeClr val="tx2"/>
          </a:solidFill>
          <a:latin typeface="Calibri" pitchFamily="34" charset="0"/>
        </a:defRPr>
      </a:lvl2pPr>
      <a:lvl3pPr marL="942951" indent="-257168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500">
          <a:solidFill>
            <a:schemeClr val="tx2"/>
          </a:solidFill>
          <a:latin typeface="Calibri" pitchFamily="34" charset="0"/>
        </a:defRPr>
      </a:lvl3pPr>
      <a:lvl4pPr marL="1228695" indent="-20002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2"/>
          </a:solidFill>
          <a:latin typeface="Calibri" pitchFamily="34" charset="0"/>
        </a:defRPr>
      </a:lvl4pPr>
      <a:lvl5pPr marL="1571586" indent="-200020" algn="l" rtl="0" eaLnBrk="1" fontAlgn="base" hangingPunct="1">
        <a:spcBef>
          <a:spcPct val="20000"/>
        </a:spcBef>
        <a:spcAft>
          <a:spcPct val="0"/>
        </a:spcAft>
        <a:buChar char="»"/>
        <a:defRPr sz="1051">
          <a:solidFill>
            <a:schemeClr val="tx2"/>
          </a:solidFill>
          <a:latin typeface="+mn-lt"/>
        </a:defRPr>
      </a:lvl5pPr>
      <a:lvl6pPr marL="1914477" indent="-200020" algn="l" rtl="0" eaLnBrk="1" fontAlgn="base" hangingPunct="1">
        <a:spcBef>
          <a:spcPct val="20000"/>
        </a:spcBef>
        <a:spcAft>
          <a:spcPct val="0"/>
        </a:spcAft>
        <a:defRPr sz="1051">
          <a:solidFill>
            <a:schemeClr val="tx1"/>
          </a:solidFill>
          <a:latin typeface="+mn-lt"/>
        </a:defRPr>
      </a:lvl6pPr>
      <a:lvl7pPr marL="2257369" indent="-200020" algn="l" rtl="0" eaLnBrk="1" fontAlgn="base" hangingPunct="1">
        <a:spcBef>
          <a:spcPct val="20000"/>
        </a:spcBef>
        <a:spcAft>
          <a:spcPct val="0"/>
        </a:spcAft>
        <a:defRPr sz="1051">
          <a:solidFill>
            <a:schemeClr val="tx1"/>
          </a:solidFill>
          <a:latin typeface="+mn-lt"/>
        </a:defRPr>
      </a:lvl7pPr>
      <a:lvl8pPr marL="2600260" indent="-200020" algn="l" rtl="0" eaLnBrk="1" fontAlgn="base" hangingPunct="1">
        <a:spcBef>
          <a:spcPct val="20000"/>
        </a:spcBef>
        <a:spcAft>
          <a:spcPct val="0"/>
        </a:spcAft>
        <a:defRPr sz="1051">
          <a:solidFill>
            <a:schemeClr val="tx1"/>
          </a:solidFill>
          <a:latin typeface="+mn-lt"/>
        </a:defRPr>
      </a:lvl8pPr>
      <a:lvl9pPr marL="2943152" indent="-200020" algn="l" rtl="0" eaLnBrk="1" fontAlgn="base" hangingPunct="1">
        <a:spcBef>
          <a:spcPct val="20000"/>
        </a:spcBef>
        <a:spcAft>
          <a:spcPct val="0"/>
        </a:spcAft>
        <a:defRPr sz="105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2656"/>
            <a:ext cx="2318048" cy="59131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1" y="2622552"/>
            <a:ext cx="875076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609600" y="3261370"/>
            <a:ext cx="10972800" cy="2039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664638" y="6388420"/>
            <a:ext cx="55939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1" fontAlgn="auto">
              <a:spcBef>
                <a:spcPts val="225"/>
              </a:spcBef>
              <a:spcAft>
                <a:spcPts val="0"/>
              </a:spcAft>
              <a:defRPr/>
            </a:pPr>
            <a:r>
              <a:rPr lang="de-DE" sz="900" b="1" kern="1400" cap="all" dirty="0">
                <a:solidFill>
                  <a:schemeClr val="accent3"/>
                </a:solidFill>
                <a:latin typeface="Arial"/>
                <a:cs typeface="Arial"/>
              </a:rPr>
              <a:t>www.gws-os.com / © GWS 2021 </a:t>
            </a:r>
          </a:p>
        </p:txBody>
      </p:sp>
    </p:spTree>
    <p:extLst>
      <p:ext uri="{BB962C8B-B14F-4D97-AF65-F5344CB8AC3E}">
        <p14:creationId xmlns:p14="http://schemas.microsoft.com/office/powerpoint/2010/main" val="223061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</p:sldLayoutIdLst>
  <p:txStyles>
    <p:titleStyle>
      <a:lvl1pPr algn="l" defTabSz="342891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342891" rtl="0" eaLnBrk="1" latinLnBrk="0" hangingPunct="1">
        <a:spcBef>
          <a:spcPts val="300"/>
        </a:spcBef>
        <a:buFont typeface="Arial"/>
        <a:buNone/>
        <a:defRPr sz="1351" b="1" kern="1200">
          <a:solidFill>
            <a:schemeClr val="accent2">
              <a:lumMod val="75000"/>
            </a:schemeClr>
          </a:solidFill>
          <a:latin typeface="Arial"/>
          <a:ea typeface="+mn-ea"/>
          <a:cs typeface="Arial"/>
        </a:defRPr>
      </a:lvl1pPr>
      <a:lvl2pPr marL="342891" indent="0" algn="l" defTabSz="342891" rtl="0" eaLnBrk="1" latinLnBrk="0" hangingPunct="1">
        <a:spcBef>
          <a:spcPct val="20000"/>
        </a:spcBef>
        <a:buFont typeface="Arial"/>
        <a:buNone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0" algn="l" defTabSz="342891" rtl="0" eaLnBrk="1" latinLnBrk="0" hangingPunct="1">
        <a:spcBef>
          <a:spcPct val="20000"/>
        </a:spcBef>
        <a:buFont typeface="Arial"/>
        <a:buNone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indent="0" algn="l" defTabSz="342891" rtl="0" eaLnBrk="1" latinLnBrk="0" hangingPunct="1">
        <a:spcBef>
          <a:spcPct val="20000"/>
        </a:spcBef>
        <a:buFont typeface="Arial"/>
        <a:buNone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0" algn="l" defTabSz="342891" rtl="0" eaLnBrk="1" latinLnBrk="0" hangingPunct="1">
        <a:spcBef>
          <a:spcPct val="20000"/>
        </a:spcBef>
        <a:buFont typeface="Arial"/>
        <a:buNone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 Verbindung 16"/>
          <p:cNvCxnSpPr/>
          <p:nvPr userDrawn="1"/>
        </p:nvCxnSpPr>
        <p:spPr>
          <a:xfrm>
            <a:off x="1781389" y="3108960"/>
            <a:ext cx="862922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 userDrawn="1"/>
        </p:nvSpPr>
        <p:spPr>
          <a:xfrm>
            <a:off x="664638" y="6388420"/>
            <a:ext cx="55939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1" fontAlgn="auto">
              <a:spcBef>
                <a:spcPts val="225"/>
              </a:spcBef>
              <a:spcAft>
                <a:spcPts val="0"/>
              </a:spcAft>
              <a:defRPr/>
            </a:pPr>
            <a:r>
              <a:rPr lang="de-DE" sz="900" b="1" kern="1400" cap="all" dirty="0">
                <a:solidFill>
                  <a:schemeClr val="accent3"/>
                </a:solidFill>
                <a:latin typeface="Arial"/>
                <a:cs typeface="Arial"/>
              </a:rPr>
              <a:t>www.gws-os.com / © GWS 2019 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52213" y="1371600"/>
            <a:ext cx="11501120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el 1"/>
          <p:cNvSpPr txBox="1">
            <a:spLocks/>
          </p:cNvSpPr>
          <p:nvPr userDrawn="1"/>
        </p:nvSpPr>
        <p:spPr>
          <a:xfrm>
            <a:off x="785713" y="152400"/>
            <a:ext cx="10648527" cy="1219200"/>
          </a:xfrm>
          <a:prstGeom prst="rect">
            <a:avLst/>
          </a:prstGeom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u="none" kern="1200" baseline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100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8848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xStyles>
    <p:titleStyle>
      <a:lvl1pPr algn="ctr" defTabSz="342891" rtl="0" eaLnBrk="1" latinLnBrk="0" hangingPunct="1">
        <a:spcBef>
          <a:spcPct val="0"/>
        </a:spcBef>
        <a:buNone/>
        <a:defRPr sz="1351" kern="1200" baseline="0">
          <a:solidFill>
            <a:srgbClr val="149E97"/>
          </a:solidFill>
          <a:latin typeface="Arial"/>
          <a:ea typeface="+mj-ea"/>
          <a:cs typeface="Arial"/>
        </a:defRPr>
      </a:lvl1pPr>
    </p:titleStyle>
    <p:bodyStyle>
      <a:lvl1pPr marL="0" indent="0" algn="ctr" defTabSz="342891" rtl="0" eaLnBrk="1" latinLnBrk="0" hangingPunct="1">
        <a:spcBef>
          <a:spcPct val="20000"/>
        </a:spcBef>
        <a:buFont typeface="Arial"/>
        <a:buNone/>
        <a:defRPr sz="1051" kern="1200">
          <a:solidFill>
            <a:schemeClr val="bg1"/>
          </a:solidFill>
          <a:latin typeface="Arial"/>
          <a:ea typeface="+mn-ea"/>
          <a:cs typeface="Arial"/>
        </a:defRPr>
      </a:lvl1pPr>
      <a:lvl2pPr marL="557199" indent="-214308" algn="l" defTabSz="342891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3428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3428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platzhalter 13"/>
          <p:cNvSpPr>
            <a:spLocks noGrp="1"/>
          </p:cNvSpPr>
          <p:nvPr>
            <p:ph type="title"/>
          </p:nvPr>
        </p:nvSpPr>
        <p:spPr>
          <a:xfrm>
            <a:off x="609600" y="1910398"/>
            <a:ext cx="10972800" cy="89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idx="1"/>
          </p:nvPr>
        </p:nvSpPr>
        <p:spPr>
          <a:xfrm>
            <a:off x="609600" y="3408690"/>
            <a:ext cx="10972800" cy="1590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1781389" y="3108960"/>
            <a:ext cx="862922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 userDrawn="1"/>
        </p:nvSpPr>
        <p:spPr>
          <a:xfrm>
            <a:off x="664638" y="6388420"/>
            <a:ext cx="55939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1" fontAlgn="auto">
              <a:spcBef>
                <a:spcPts val="225"/>
              </a:spcBef>
              <a:spcAft>
                <a:spcPts val="0"/>
              </a:spcAft>
              <a:defRPr/>
            </a:pPr>
            <a:r>
              <a:rPr lang="de-DE" sz="900" b="1" kern="1400" cap="all" dirty="0">
                <a:solidFill>
                  <a:schemeClr val="accent3"/>
                </a:solidFill>
                <a:latin typeface="Arial"/>
                <a:cs typeface="Arial"/>
              </a:rPr>
              <a:t>www.gws-os.com / © GWS 2019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E2E6C26-2A38-4562-AD2F-7312EDDDB0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2656"/>
            <a:ext cx="2318048" cy="5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9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</p:sldLayoutIdLst>
  <p:txStyles>
    <p:titleStyle>
      <a:lvl1pPr algn="ctr" defTabSz="342891" rtl="0" eaLnBrk="1" latinLnBrk="0" hangingPunct="1">
        <a:spcBef>
          <a:spcPct val="0"/>
        </a:spcBef>
        <a:buNone/>
        <a:defRPr sz="1351" kern="1200" baseline="0">
          <a:solidFill>
            <a:schemeClr val="accent2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0" indent="0" algn="ctr" defTabSz="342891" rtl="0" eaLnBrk="1" latinLnBrk="0" hangingPunct="1">
        <a:spcBef>
          <a:spcPct val="20000"/>
        </a:spcBef>
        <a:buFont typeface="Arial"/>
        <a:buNone/>
        <a:defRPr sz="1051" kern="1200">
          <a:solidFill>
            <a:schemeClr val="bg1"/>
          </a:solidFill>
          <a:latin typeface="Arial"/>
          <a:ea typeface="+mn-ea"/>
          <a:cs typeface="Arial"/>
        </a:defRPr>
      </a:lvl1pPr>
      <a:lvl2pPr marL="557199" indent="-214308" algn="l" defTabSz="342891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3428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3428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2656"/>
            <a:ext cx="2954528" cy="59131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622552"/>
            <a:ext cx="8750763" cy="451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8438728" y="6388419"/>
            <a:ext cx="308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prstClr val="white"/>
                </a:solidFill>
                <a:latin typeface="Arial"/>
                <a:cs typeface="Arial"/>
              </a:rPr>
              <a:t>Münster, Mai 2015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609600" y="3261362"/>
            <a:ext cx="10972800" cy="2039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664633" y="6388419"/>
            <a:ext cx="55939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de-DE" sz="900" b="1" kern="1400" cap="all" dirty="0">
                <a:solidFill>
                  <a:schemeClr val="accent3"/>
                </a:solidFill>
                <a:latin typeface="Arial"/>
                <a:cs typeface="Arial"/>
              </a:rPr>
              <a:t>www.gws-os.com / © GWS 2020 </a:t>
            </a:r>
          </a:p>
        </p:txBody>
      </p:sp>
    </p:spTree>
    <p:extLst>
      <p:ext uri="{BB962C8B-B14F-4D97-AF65-F5344CB8AC3E}">
        <p14:creationId xmlns:p14="http://schemas.microsoft.com/office/powerpoint/2010/main" val="119742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400"/>
        </a:spcBef>
        <a:buFont typeface="Arial"/>
        <a:buNone/>
        <a:defRPr sz="1800" b="1" kern="1200">
          <a:solidFill>
            <a:schemeClr val="accent2">
              <a:lumMod val="75000"/>
            </a:schemeClr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sv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emf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22552"/>
            <a:ext cx="8726760" cy="451484"/>
          </a:xfrm>
        </p:spPr>
        <p:txBody>
          <a:bodyPr/>
          <a:lstStyle/>
          <a:p>
            <a:r>
              <a:rPr lang="en-US" dirty="0"/>
              <a:t>Global land-use impacts of EU’s future bioeconomy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3261369"/>
            <a:ext cx="10972800" cy="451485"/>
          </a:xfrm>
        </p:spPr>
        <p:txBody>
          <a:bodyPr/>
          <a:lstStyle/>
          <a:p>
            <a:r>
              <a:rPr lang="de-DE" sz="2000" dirty="0"/>
              <a:t>An </a:t>
            </a:r>
            <a:r>
              <a:rPr lang="de-DE" sz="2000" dirty="0" err="1"/>
              <a:t>econometric</a:t>
            </a:r>
            <a:r>
              <a:rPr lang="de-DE" sz="2000" dirty="0"/>
              <a:t> input-output </a:t>
            </a:r>
            <a:r>
              <a:rPr lang="de-DE" sz="2000" dirty="0" err="1"/>
              <a:t>approach</a:t>
            </a:r>
            <a:endParaRPr lang="de-DE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idx="10"/>
          </p:nvPr>
        </p:nvSpPr>
        <p:spPr>
          <a:xfrm>
            <a:off x="593470" y="3911094"/>
            <a:ext cx="10972800" cy="7437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1600" dirty="0"/>
              <a:t>Johannes Többen, Saskia Reuschel, Britta Stöver, Lara Ahmann, Martin Distelkamp, Christian Lutz</a:t>
            </a:r>
          </a:p>
        </p:txBody>
      </p:sp>
    </p:spTree>
    <p:extLst>
      <p:ext uri="{BB962C8B-B14F-4D97-AF65-F5344CB8AC3E}">
        <p14:creationId xmlns:p14="http://schemas.microsoft.com/office/powerpoint/2010/main" val="2690714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B0A304D-3D43-450D-9443-63128A645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Modelling Setup</a:t>
            </a:r>
          </a:p>
        </p:txBody>
      </p:sp>
      <p:sp>
        <p:nvSpPr>
          <p:cNvPr id="5" name="Wolke 4">
            <a:extLst>
              <a:ext uri="{FF2B5EF4-FFF2-40B4-BE49-F238E27FC236}">
                <a16:creationId xmlns:a16="http://schemas.microsoft.com/office/drawing/2014/main" id="{6A5E9FAE-446A-4600-83A0-DF4A1DC51F23}"/>
              </a:ext>
            </a:extLst>
          </p:cNvPr>
          <p:cNvSpPr/>
          <p:nvPr/>
        </p:nvSpPr>
        <p:spPr bwMode="auto">
          <a:xfrm>
            <a:off x="335360" y="2369556"/>
            <a:ext cx="2879290" cy="1498393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Technology in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Agriculture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400" dirty="0" err="1">
                <a:latin typeface="Arial" charset="0"/>
              </a:rPr>
              <a:t>Yields</a:t>
            </a:r>
            <a:endParaRPr lang="de-DE" sz="1400" dirty="0">
              <a:latin typeface="Arial" charset="0"/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400" dirty="0">
                <a:latin typeface="Arial" charset="0"/>
              </a:rPr>
              <a:t>Livestock </a:t>
            </a:r>
            <a:r>
              <a:rPr lang="de-DE" sz="1400" dirty="0" err="1">
                <a:latin typeface="Arial" charset="0"/>
              </a:rPr>
              <a:t>productivity</a:t>
            </a:r>
            <a:endParaRPr lang="de-DE" sz="1400" dirty="0">
              <a:latin typeface="Arial" charset="0"/>
            </a:endParaRPr>
          </a:p>
        </p:txBody>
      </p:sp>
      <p:sp>
        <p:nvSpPr>
          <p:cNvPr id="6" name="Wolke 5">
            <a:extLst>
              <a:ext uri="{FF2B5EF4-FFF2-40B4-BE49-F238E27FC236}">
                <a16:creationId xmlns:a16="http://schemas.microsoft.com/office/drawing/2014/main" id="{8B434F12-7939-4617-A1F3-DB9BED8A788A}"/>
              </a:ext>
            </a:extLst>
          </p:cNvPr>
          <p:cNvSpPr/>
          <p:nvPr/>
        </p:nvSpPr>
        <p:spPr bwMode="auto">
          <a:xfrm>
            <a:off x="9097105" y="2434677"/>
            <a:ext cx="3096344" cy="1368152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Bioeconomy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Development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400" dirty="0">
                <a:latin typeface="Arial" charset="0"/>
              </a:rPr>
              <a:t>Biofuels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Feedstock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 Chemicals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F32AA29D-496B-4509-B52D-B27609904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378" y="1110598"/>
            <a:ext cx="7584081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1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F5A7F61-50F1-445B-BF3A-C1C06F121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263901"/>
            <a:ext cx="4718891" cy="4541362"/>
          </a:xfrm>
        </p:spPr>
        <p:txBody>
          <a:bodyPr/>
          <a:lstStyle/>
          <a:p>
            <a:pPr marL="0" indent="0" algn="ctr">
              <a:buNone/>
            </a:pPr>
            <a:r>
              <a:rPr lang="de-DE" sz="2200" dirty="0"/>
              <a:t>Data </a:t>
            </a:r>
            <a:r>
              <a:rPr lang="de-DE" sz="2200" dirty="0" err="1"/>
              <a:t>sources</a:t>
            </a:r>
            <a:endParaRPr lang="de-DE" sz="2200" dirty="0"/>
          </a:p>
          <a:p>
            <a:pPr lvl="1"/>
            <a:r>
              <a:rPr lang="de-DE" dirty="0"/>
              <a:t>FAO Supply-</a:t>
            </a:r>
            <a:r>
              <a:rPr lang="de-DE" dirty="0" err="1"/>
              <a:t>Utilization</a:t>
            </a:r>
            <a:r>
              <a:rPr lang="de-DE" dirty="0"/>
              <a:t> </a:t>
            </a:r>
            <a:r>
              <a:rPr lang="de-DE" dirty="0" err="1"/>
              <a:t>accounts</a:t>
            </a:r>
            <a:r>
              <a:rPr lang="de-DE" dirty="0"/>
              <a:t>: Food, </a:t>
            </a:r>
            <a:r>
              <a:rPr lang="de-DE" dirty="0" err="1"/>
              <a:t>feed</a:t>
            </a:r>
            <a:r>
              <a:rPr lang="de-DE" dirty="0"/>
              <a:t> &amp; </a:t>
            </a:r>
            <a:r>
              <a:rPr lang="de-DE" dirty="0" err="1"/>
              <a:t>industrial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in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quantities</a:t>
            </a:r>
            <a:endParaRPr lang="de-DE" dirty="0"/>
          </a:p>
          <a:p>
            <a:pPr lvl="1"/>
            <a:r>
              <a:rPr lang="de-DE" dirty="0"/>
              <a:t>FAO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accounts</a:t>
            </a:r>
            <a:r>
              <a:rPr lang="de-DE" dirty="0"/>
              <a:t>: Prices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agricultural</a:t>
            </a:r>
            <a:r>
              <a:rPr lang="de-DE" dirty="0"/>
              <a:t> </a:t>
            </a:r>
            <a:r>
              <a:rPr lang="de-DE" dirty="0" err="1"/>
              <a:t>products</a:t>
            </a:r>
            <a:endParaRPr lang="de-DE" dirty="0"/>
          </a:p>
          <a:p>
            <a:pPr lvl="1"/>
            <a:r>
              <a:rPr lang="de-DE" dirty="0"/>
              <a:t>OECD-FAO </a:t>
            </a:r>
            <a:r>
              <a:rPr lang="de-DE" dirty="0" err="1"/>
              <a:t>Agriculture</a:t>
            </a:r>
            <a:r>
              <a:rPr lang="de-DE" dirty="0"/>
              <a:t> Outlook: </a:t>
            </a:r>
            <a:r>
              <a:rPr lang="de-DE" dirty="0" err="1"/>
              <a:t>Biofuel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&amp; </a:t>
            </a:r>
            <a:r>
              <a:rPr lang="de-DE" dirty="0" err="1"/>
              <a:t>use</a:t>
            </a:r>
            <a:endParaRPr lang="de-DE" dirty="0"/>
          </a:p>
          <a:p>
            <a:pPr lvl="1"/>
            <a:r>
              <a:rPr lang="de-DE" dirty="0"/>
              <a:t>All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flows</a:t>
            </a:r>
            <a:r>
              <a:rPr lang="de-DE" dirty="0"/>
              <a:t> </a:t>
            </a:r>
            <a:r>
              <a:rPr lang="de-DE" dirty="0" err="1"/>
              <a:t>expressed</a:t>
            </a:r>
            <a:r>
              <a:rPr lang="de-DE" dirty="0"/>
              <a:t> in </a:t>
            </a:r>
            <a:r>
              <a:rPr lang="de-DE" dirty="0" err="1"/>
              <a:t>raw</a:t>
            </a:r>
            <a:r>
              <a:rPr lang="de-DE" dirty="0"/>
              <a:t> material </a:t>
            </a:r>
            <a:r>
              <a:rPr lang="de-DE" dirty="0" err="1"/>
              <a:t>equivalents</a:t>
            </a:r>
            <a:endParaRPr lang="de-DE" dirty="0"/>
          </a:p>
          <a:p>
            <a:pPr marL="342892" lvl="1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2AB925-9C54-49E1-9BA8-5D11954B0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Demand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Agricultural</a:t>
            </a:r>
            <a:r>
              <a:rPr lang="de-DE" dirty="0"/>
              <a:t> Products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F53E70C-F828-4CD1-88BF-DBF1D736FD2B}"/>
              </a:ext>
            </a:extLst>
          </p:cNvPr>
          <p:cNvSpPr/>
          <p:nvPr/>
        </p:nvSpPr>
        <p:spPr bwMode="auto">
          <a:xfrm>
            <a:off x="4943872" y="1535020"/>
            <a:ext cx="6912768" cy="11115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Top </a:t>
            </a:r>
            <a:r>
              <a:rPr kumimoji="0" lang="de-DE" sz="16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layer</a:t>
            </a:r>
            <a:r>
              <a:rPr lang="de-DE" sz="1600" dirty="0">
                <a:latin typeface="Arial"/>
                <a:cs typeface="Arial"/>
              </a:rPr>
              <a:t> (</a:t>
            </a:r>
            <a:r>
              <a:rPr lang="de-DE" sz="1600" err="1">
                <a:latin typeface="Arial"/>
                <a:cs typeface="Arial"/>
              </a:rPr>
              <a:t>from</a:t>
            </a:r>
            <a:r>
              <a:rPr lang="de-DE" sz="1600" dirty="0">
                <a:latin typeface="Arial"/>
                <a:cs typeface="Arial"/>
              </a:rPr>
              <a:t> GINFORS-E)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eaLnBrk="0" hangingPunct="0"/>
            <a:r>
              <a:rPr kumimoji="0" lang="de-DE" sz="1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Expenditures </a:t>
            </a:r>
            <a:r>
              <a:rPr kumimoji="0" lang="de-DE" sz="1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for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r>
              <a:rPr kumimoji="0" lang="de-DE" sz="1400" b="0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agricultural</a:t>
            </a:r>
            <a:r>
              <a:rPr lang="de-DE" sz="1400">
                <a:latin typeface="Arial"/>
                <a:cs typeface="Arial"/>
              </a:rPr>
              <a:t> products by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>
                <a:latin typeface="Arial"/>
                <a:cs typeface="Arial"/>
              </a:rPr>
              <a:t>Households: Expenditure-, Own- and Cross-price Elasticities </a:t>
            </a:r>
            <a:r>
              <a:rPr lang="de-DE" sz="1200">
                <a:latin typeface="Arial"/>
                <a:cs typeface="Arial"/>
              </a:rPr>
              <a:t>(USDA, 2011, 2014)</a:t>
            </a:r>
            <a:endParaRPr lang="de-DE" sz="14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>
                <a:latin typeface="Arial"/>
                <a:cs typeface="Arial"/>
              </a:rPr>
              <a:t>Industry: Scenarios for biofuel and feedstock in chemical industry</a:t>
            </a:r>
            <a:endParaRPr lang="de-DE" sz="14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cs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E2F229-6A9F-4653-B222-57D2BD7A03EC}"/>
              </a:ext>
            </a:extLst>
          </p:cNvPr>
          <p:cNvSpPr/>
          <p:nvPr/>
        </p:nvSpPr>
        <p:spPr bwMode="auto">
          <a:xfrm>
            <a:off x="4943872" y="2841171"/>
            <a:ext cx="6912768" cy="161254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Mid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layer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 Demand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for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aggregate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crop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and livestock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groups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Econometric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demand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equations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with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country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fixed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effects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for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aggregate</a:t>
            </a:r>
            <a:r>
              <a:rPr lang="de-DE" sz="1400" dirty="0">
                <a:latin typeface="Arial" charset="0"/>
              </a:rPr>
              <a:t> 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</a:pPr>
            <a:r>
              <a:rPr lang="de-DE" sz="1400" dirty="0">
                <a:latin typeface="Arial" charset="0"/>
              </a:rPr>
              <a:t>      </a:t>
            </a:r>
            <a:r>
              <a:rPr lang="de-DE" sz="1400" dirty="0" err="1">
                <a:latin typeface="Arial" charset="0"/>
              </a:rPr>
              <a:t>product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groups</a:t>
            </a:r>
            <a:r>
              <a:rPr lang="de-DE" sz="1400" dirty="0">
                <a:latin typeface="Arial" charset="0"/>
              </a:rPr>
              <a:t> (</a:t>
            </a:r>
            <a:r>
              <a:rPr lang="de-DE" sz="1400" dirty="0" err="1">
                <a:latin typeface="Arial" charset="0"/>
              </a:rPr>
              <a:t>e.g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oil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crops</a:t>
            </a:r>
            <a:r>
              <a:rPr lang="de-DE" sz="1400" dirty="0">
                <a:latin typeface="Arial" charset="0"/>
              </a:rPr>
              <a:t>, </a:t>
            </a:r>
            <a:r>
              <a:rPr lang="de-DE" sz="1400" dirty="0" err="1">
                <a:latin typeface="Arial" charset="0"/>
              </a:rPr>
              <a:t>cereals</a:t>
            </a:r>
            <a:r>
              <a:rPr lang="de-DE" sz="1400" dirty="0">
                <a:latin typeface="Arial" charset="0"/>
              </a:rPr>
              <a:t>) and </a:t>
            </a:r>
            <a:r>
              <a:rPr lang="de-DE" sz="1400" dirty="0" err="1">
                <a:latin typeface="Arial" charset="0"/>
              </a:rPr>
              <a:t>uses</a:t>
            </a:r>
            <a:r>
              <a:rPr lang="de-DE" sz="1400" dirty="0">
                <a:latin typeface="Arial" charset="0"/>
              </a:rPr>
              <a:t> (</a:t>
            </a:r>
            <a:r>
              <a:rPr lang="de-DE" sz="1400" dirty="0" err="1">
                <a:latin typeface="Arial" charset="0"/>
              </a:rPr>
              <a:t>food</a:t>
            </a:r>
            <a:r>
              <a:rPr lang="de-DE" sz="1400" dirty="0">
                <a:latin typeface="Arial" charset="0"/>
              </a:rPr>
              <a:t>, </a:t>
            </a:r>
            <a:r>
              <a:rPr lang="de-DE" sz="1400" dirty="0" err="1">
                <a:latin typeface="Arial" charset="0"/>
              </a:rPr>
              <a:t>feed</a:t>
            </a:r>
            <a:r>
              <a:rPr lang="de-DE" sz="1400" dirty="0">
                <a:latin typeface="Arial" charset="0"/>
              </a:rPr>
              <a:t> &amp; </a:t>
            </a:r>
            <a:r>
              <a:rPr lang="de-DE" sz="1400" dirty="0" err="1">
                <a:latin typeface="Arial" charset="0"/>
              </a:rPr>
              <a:t>industrial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use</a:t>
            </a:r>
            <a:r>
              <a:rPr lang="de-DE" sz="1400" dirty="0">
                <a:latin typeface="Arial" charset="0"/>
              </a:rPr>
              <a:t>)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400" dirty="0">
                <a:latin typeface="Arial" charset="0"/>
              </a:rPr>
              <a:t>Expenditures and </a:t>
            </a:r>
            <a:r>
              <a:rPr lang="de-DE" sz="1400" dirty="0" err="1">
                <a:latin typeface="Arial" charset="0"/>
              </a:rPr>
              <a:t>further</a:t>
            </a:r>
            <a:r>
              <a:rPr lang="de-DE" sz="1400" dirty="0">
                <a:latin typeface="Arial" charset="0"/>
              </a:rPr>
              <a:t> variables </a:t>
            </a:r>
            <a:r>
              <a:rPr lang="de-DE" sz="1400" dirty="0" err="1">
                <a:latin typeface="Arial" charset="0"/>
              </a:rPr>
              <a:t>depending</a:t>
            </a:r>
            <a:r>
              <a:rPr lang="de-DE" sz="1400" dirty="0">
                <a:latin typeface="Arial" charset="0"/>
              </a:rPr>
              <a:t> on </a:t>
            </a:r>
            <a:r>
              <a:rPr lang="de-DE" sz="1400" dirty="0" err="1">
                <a:latin typeface="Arial" charset="0"/>
              </a:rPr>
              <a:t>product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group</a:t>
            </a:r>
            <a:r>
              <a:rPr lang="de-DE" sz="1400" dirty="0">
                <a:latin typeface="Arial" charset="0"/>
              </a:rPr>
              <a:t> and </a:t>
            </a:r>
            <a:r>
              <a:rPr lang="de-DE" sz="1400" dirty="0" err="1">
                <a:latin typeface="Arial" charset="0"/>
              </a:rPr>
              <a:t>use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category</a:t>
            </a:r>
            <a:endParaRPr lang="de-DE" sz="1400" dirty="0">
              <a:latin typeface="Arial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Biofuel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use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explained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by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energy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module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and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scenario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specific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D04328F-B4ED-4B49-A8E8-ACB0515BB427}"/>
              </a:ext>
            </a:extLst>
          </p:cNvPr>
          <p:cNvSpPr/>
          <p:nvPr/>
        </p:nvSpPr>
        <p:spPr bwMode="auto">
          <a:xfrm>
            <a:off x="4943872" y="4719419"/>
            <a:ext cx="6912768" cy="122465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Bottom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layer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Explains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shares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crops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aggregate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product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groups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Econometric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specification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shares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individual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products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based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on relative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prices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400" dirty="0" err="1">
                <a:latin typeface="Arial" charset="0"/>
              </a:rPr>
              <a:t>Assumption</a:t>
            </a:r>
            <a:r>
              <a:rPr lang="de-DE" sz="1400" dirty="0">
                <a:latin typeface="Arial" charset="0"/>
              </a:rPr>
              <a:t>: </a:t>
            </a:r>
            <a:r>
              <a:rPr lang="de-DE" sz="1400" dirty="0" err="1">
                <a:latin typeface="Arial" charset="0"/>
              </a:rPr>
              <a:t>within</a:t>
            </a:r>
            <a:r>
              <a:rPr lang="de-DE" sz="1400" dirty="0">
                <a:latin typeface="Arial" charset="0"/>
              </a:rPr>
              <a:t> a </a:t>
            </a:r>
            <a:r>
              <a:rPr lang="de-DE" sz="1400" dirty="0" err="1">
                <a:latin typeface="Arial" charset="0"/>
              </a:rPr>
              <a:t>product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group</a:t>
            </a:r>
            <a:r>
              <a:rPr lang="de-DE" sz="1400" dirty="0">
                <a:latin typeface="Arial" charset="0"/>
              </a:rPr>
              <a:t> individual </a:t>
            </a:r>
            <a:r>
              <a:rPr lang="de-DE" sz="1400" dirty="0" err="1">
                <a:latin typeface="Arial" charset="0"/>
              </a:rPr>
              <a:t>products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can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be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substituted</a:t>
            </a:r>
            <a:r>
              <a:rPr lang="de-DE" sz="1400" dirty="0">
                <a:latin typeface="Arial" charset="0"/>
              </a:rPr>
              <a:t> 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400" dirty="0">
                <a:latin typeface="Arial" charset="0"/>
              </a:rPr>
              <a:t>e.g. </a:t>
            </a:r>
            <a:r>
              <a:rPr lang="de-DE" sz="1400" dirty="0" err="1">
                <a:latin typeface="Arial" charset="0"/>
              </a:rPr>
              <a:t>soybean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oil</a:t>
            </a:r>
            <a:r>
              <a:rPr lang="de-DE" sz="1400" dirty="0">
                <a:latin typeface="Arial" charset="0"/>
              </a:rPr>
              <a:t> vs. </a:t>
            </a:r>
            <a:r>
              <a:rPr lang="de-DE" sz="1400" dirty="0" err="1">
                <a:latin typeface="Arial" charset="0"/>
              </a:rPr>
              <a:t>palm</a:t>
            </a:r>
            <a:r>
              <a:rPr lang="de-DE" sz="1400" dirty="0">
                <a:latin typeface="Arial" charset="0"/>
              </a:rPr>
              <a:t> </a:t>
            </a:r>
            <a:r>
              <a:rPr lang="de-DE" sz="1400" dirty="0" err="1">
                <a:latin typeface="Arial" charset="0"/>
              </a:rPr>
              <a:t>oil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7E41AA40-8D97-470F-84AB-CFDA7FAD1AF2}"/>
              </a:ext>
            </a:extLst>
          </p:cNvPr>
          <p:cNvSpPr/>
          <p:nvPr/>
        </p:nvSpPr>
        <p:spPr bwMode="auto">
          <a:xfrm>
            <a:off x="7881404" y="2558483"/>
            <a:ext cx="936104" cy="3388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97CCE5ED-9123-44F5-B084-FDE86DB3C8A9}"/>
              </a:ext>
            </a:extLst>
          </p:cNvPr>
          <p:cNvSpPr/>
          <p:nvPr/>
        </p:nvSpPr>
        <p:spPr bwMode="auto">
          <a:xfrm>
            <a:off x="7932204" y="4396139"/>
            <a:ext cx="936104" cy="38583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Ein Sonnenblumenfeld mit gelbem und blauem Himmel">
            <a:extLst>
              <a:ext uri="{FF2B5EF4-FFF2-40B4-BE49-F238E27FC236}">
                <a16:creationId xmlns:a16="http://schemas.microsoft.com/office/drawing/2014/main" id="{170DE071-5DEA-4C71-A3BA-529FD9E0B7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1927"/>
          <a:stretch/>
        </p:blipFill>
        <p:spPr>
          <a:xfrm>
            <a:off x="6169957" y="936377"/>
            <a:ext cx="5901642" cy="147268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BC2D8E1-CA8A-4138-89C3-263099A8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55" y="1228480"/>
            <a:ext cx="5465035" cy="1472683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D7F6594-67CE-41C6-A530-CD2C28E448B6}"/>
              </a:ext>
            </a:extLst>
          </p:cNvPr>
          <p:cNvSpPr/>
          <p:nvPr/>
        </p:nvSpPr>
        <p:spPr>
          <a:xfrm>
            <a:off x="191344" y="294687"/>
            <a:ext cx="11880255" cy="498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 err="1"/>
              <a:t>Examples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mid-layer</a:t>
            </a:r>
            <a:r>
              <a:rPr lang="de-DE" sz="2000" dirty="0"/>
              <a:t> </a:t>
            </a:r>
            <a:r>
              <a:rPr lang="de-DE" sz="2000" dirty="0" err="1"/>
              <a:t>explanations</a:t>
            </a:r>
            <a:r>
              <a:rPr lang="de-DE" sz="2000" dirty="0"/>
              <a:t> (OLS-</a:t>
            </a:r>
            <a:r>
              <a:rPr lang="de-DE" sz="2000" dirty="0" err="1"/>
              <a:t>regressions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country-wise</a:t>
            </a:r>
            <a:r>
              <a:rPr lang="de-DE" sz="2000" dirty="0"/>
              <a:t> </a:t>
            </a:r>
            <a:r>
              <a:rPr lang="de-DE" sz="2000" dirty="0" err="1"/>
              <a:t>fixed</a:t>
            </a:r>
            <a:r>
              <a:rPr lang="de-DE" sz="2000" dirty="0"/>
              <a:t> </a:t>
            </a:r>
            <a:r>
              <a:rPr lang="de-DE" sz="2000" dirty="0" err="1"/>
              <a:t>effects</a:t>
            </a:r>
            <a:r>
              <a:rPr lang="de-DE" sz="2000" dirty="0"/>
              <a:t>)		[1]</a:t>
            </a:r>
            <a:endParaRPr lang="en-GB" sz="20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E0AD6D7-DF82-4EAF-9B30-F1EFB1A5F2EB}"/>
              </a:ext>
            </a:extLst>
          </p:cNvPr>
          <p:cNvSpPr txBox="1"/>
          <p:nvPr/>
        </p:nvSpPr>
        <p:spPr>
          <a:xfrm>
            <a:off x="10371106" y="1113044"/>
            <a:ext cx="15364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Oil </a:t>
            </a:r>
            <a:r>
              <a:rPr lang="de-DE" sz="2400" b="1" dirty="0" err="1"/>
              <a:t>crops</a:t>
            </a:r>
            <a:endParaRPr lang="en-GB" sz="2400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284019A-A934-41E5-963A-EA9BCF133B05}"/>
              </a:ext>
            </a:extLst>
          </p:cNvPr>
          <p:cNvSpPr txBox="1"/>
          <p:nvPr/>
        </p:nvSpPr>
        <p:spPr>
          <a:xfrm>
            <a:off x="297510" y="2779749"/>
            <a:ext cx="30909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xq_live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livestock</a:t>
            </a:r>
          </a:p>
          <a:p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pigsh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Share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pigs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livestock</a:t>
            </a:r>
          </a:p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C6FF9DC-C5A4-484A-86D4-06A80AB22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957" y="2691384"/>
            <a:ext cx="5474494" cy="1475232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9D271426-EF4F-452A-B30E-296669679ED9}"/>
              </a:ext>
            </a:extLst>
          </p:cNvPr>
          <p:cNvSpPr txBox="1"/>
          <p:nvPr/>
        </p:nvSpPr>
        <p:spPr>
          <a:xfrm>
            <a:off x="6096000" y="4211999"/>
            <a:ext cx="57262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duq_bfc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crops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(wheat, rice, pulses, </a:t>
            </a:r>
          </a:p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potatoes, other starchy roots)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B26B177-0AB0-430D-9A68-03CB56E25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52" y="3950194"/>
            <a:ext cx="5474494" cy="1475232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8" name="Grafik 17" descr="Schwein Silhouette">
            <a:extLst>
              <a:ext uri="{FF2B5EF4-FFF2-40B4-BE49-F238E27FC236}">
                <a16:creationId xmlns:a16="http://schemas.microsoft.com/office/drawing/2014/main" id="{F3FE4632-A506-45BB-B05E-D673A4A75F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82182" y="2856622"/>
            <a:ext cx="914400" cy="91440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27D425F-C78F-4EFB-8B3E-0451957DFBB8}"/>
              </a:ext>
            </a:extLst>
          </p:cNvPr>
          <p:cNvSpPr txBox="1"/>
          <p:nvPr/>
        </p:nvSpPr>
        <p:spPr>
          <a:xfrm>
            <a:off x="369752" y="5505060"/>
            <a:ext cx="5401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iuabcr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Intermediate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deflated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43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D7F6594-67CE-41C6-A530-CD2C28E448B6}"/>
              </a:ext>
            </a:extLst>
          </p:cNvPr>
          <p:cNvSpPr/>
          <p:nvPr/>
        </p:nvSpPr>
        <p:spPr>
          <a:xfrm>
            <a:off x="344163" y="285437"/>
            <a:ext cx="11699444" cy="498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 err="1"/>
              <a:t>Examples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mid-layer</a:t>
            </a:r>
            <a:r>
              <a:rPr lang="de-DE" sz="2000" dirty="0"/>
              <a:t> </a:t>
            </a:r>
            <a:r>
              <a:rPr lang="de-DE" sz="2000" dirty="0" err="1"/>
              <a:t>explanations</a:t>
            </a:r>
            <a:r>
              <a:rPr lang="de-DE" sz="2000" dirty="0"/>
              <a:t> (OLS-</a:t>
            </a:r>
            <a:r>
              <a:rPr lang="de-DE" sz="2000" dirty="0" err="1"/>
              <a:t>regressions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country-wise</a:t>
            </a:r>
            <a:r>
              <a:rPr lang="de-DE" sz="2000" dirty="0"/>
              <a:t> </a:t>
            </a:r>
            <a:r>
              <a:rPr lang="de-DE" sz="2000" dirty="0" err="1"/>
              <a:t>fixed</a:t>
            </a:r>
            <a:r>
              <a:rPr lang="de-DE" sz="2000" dirty="0"/>
              <a:t> </a:t>
            </a:r>
            <a:r>
              <a:rPr lang="de-DE" sz="2000" dirty="0" err="1"/>
              <a:t>effects</a:t>
            </a:r>
            <a:r>
              <a:rPr lang="de-DE" sz="2000" dirty="0"/>
              <a:t>)		 [2]</a:t>
            </a:r>
            <a:endParaRPr lang="en-GB" sz="2000" dirty="0"/>
          </a:p>
        </p:txBody>
      </p:sp>
      <p:pic>
        <p:nvPicPr>
          <p:cNvPr id="3" name="Grafik 2" descr="Äpfel in einer Holzkiste">
            <a:extLst>
              <a:ext uri="{FF2B5EF4-FFF2-40B4-BE49-F238E27FC236}">
                <a16:creationId xmlns:a16="http://schemas.microsoft.com/office/drawing/2014/main" id="{F20DE84A-5D71-4141-8770-F67196D1D9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5525"/>
          <a:stretch/>
        </p:blipFill>
        <p:spPr>
          <a:xfrm>
            <a:off x="959177" y="1151468"/>
            <a:ext cx="4445000" cy="1952977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6E7979B-B9BC-471E-A53C-04D78C3395D2}"/>
              </a:ext>
            </a:extLst>
          </p:cNvPr>
          <p:cNvSpPr txBox="1"/>
          <p:nvPr/>
        </p:nvSpPr>
        <p:spPr>
          <a:xfrm>
            <a:off x="1100635" y="1307072"/>
            <a:ext cx="33889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Fruits</a:t>
            </a:r>
            <a:r>
              <a:rPr lang="de-DE" sz="2400" b="1" dirty="0"/>
              <a:t> and </a:t>
            </a:r>
            <a:r>
              <a:rPr lang="de-DE" sz="2400" b="1" dirty="0" err="1"/>
              <a:t>vegetables</a:t>
            </a:r>
            <a:endParaRPr lang="en-GB" sz="24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C5C1211-FDF1-4056-BDA3-484592C73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253" y="1151468"/>
            <a:ext cx="5474494" cy="1475232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795FC088-1500-4ACE-8187-00510A4BB7BD}"/>
              </a:ext>
            </a:extLst>
          </p:cNvPr>
          <p:cNvSpPr txBox="1"/>
          <p:nvPr/>
        </p:nvSpPr>
        <p:spPr>
          <a:xfrm>
            <a:off x="5830895" y="2723456"/>
            <a:ext cx="561980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tdaur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: Total </a:t>
            </a:r>
            <a:r>
              <a:rPr lang="de-DE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domestic</a:t>
            </a:r>
            <a:r>
              <a:rPr lang="de-DE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 agriculture &amp; food expenditures from top layer, 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r>
              <a:rPr lang="de-DE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price 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deflated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Draufsicht auf gewürzte Tomahawk-Steaks">
            <a:extLst>
              <a:ext uri="{FF2B5EF4-FFF2-40B4-BE49-F238E27FC236}">
                <a16:creationId xmlns:a16="http://schemas.microsoft.com/office/drawing/2014/main" id="{07E1ED07-43A4-4E83-B1A7-26D9ECB4B4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15222" r="13368" b="16898"/>
          <a:stretch/>
        </p:blipFill>
        <p:spPr>
          <a:xfrm>
            <a:off x="8811511" y="3797558"/>
            <a:ext cx="3045850" cy="236997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061C0BBB-C431-47BD-8068-860F3F2F3971}"/>
              </a:ext>
            </a:extLst>
          </p:cNvPr>
          <p:cNvSpPr txBox="1"/>
          <p:nvPr/>
        </p:nvSpPr>
        <p:spPr>
          <a:xfrm>
            <a:off x="8994899" y="3955869"/>
            <a:ext cx="86626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b="1" dirty="0"/>
              <a:t>Meat</a:t>
            </a:r>
            <a:endParaRPr lang="en-GB" sz="2400" b="1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1C074C5-9B62-4C4C-A9CC-FF25103E3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49" y="3939443"/>
            <a:ext cx="7318534" cy="1475232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C10829A-5F21-45BC-8FC8-9ACBA53AECAF}"/>
              </a:ext>
            </a:extLst>
          </p:cNvPr>
          <p:cNvSpPr txBox="1"/>
          <p:nvPr/>
        </p:nvSpPr>
        <p:spPr>
          <a:xfrm>
            <a:off x="429161" y="5610589"/>
            <a:ext cx="561980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tdaur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: Total </a:t>
            </a:r>
            <a:r>
              <a:rPr lang="de-DE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domestic</a:t>
            </a:r>
            <a:r>
              <a:rPr lang="de-DE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 agriculture &amp; food expenditures from top layer, 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r>
              <a:rPr lang="de-DE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price 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deflated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19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EB926-DD6E-4BEC-A94F-0EF69BFBC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24" y="889735"/>
            <a:ext cx="10955152" cy="30789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400">
                <a:latin typeface="Calibri"/>
                <a:cs typeface="Calibri"/>
              </a:rPr>
              <a:t>Structural Gravity Model (Reimer &amp; Li, 2009)</a:t>
            </a:r>
            <a:endParaRPr lang="de-DE">
              <a:latin typeface="Calibri"/>
              <a:cs typeface="Calibri"/>
            </a:endParaRPr>
          </a:p>
          <a:p>
            <a:pPr marL="370840" indent="-370840"/>
            <a:r>
              <a:rPr lang="de-DE" sz="2400" err="1">
                <a:latin typeface="Calibri"/>
                <a:cs typeface="Calibri"/>
              </a:rPr>
              <a:t>Explains</a:t>
            </a:r>
            <a:r>
              <a:rPr lang="de-DE" sz="2400" dirty="0">
                <a:latin typeface="Calibri"/>
                <a:cs typeface="Calibri"/>
              </a:rPr>
              <a:t> bilateral trade </a:t>
            </a:r>
            <a:r>
              <a:rPr lang="de-DE" sz="2400" err="1">
                <a:latin typeface="Calibri"/>
                <a:cs typeface="Calibri"/>
              </a:rPr>
              <a:t>by</a:t>
            </a:r>
            <a:r>
              <a:rPr lang="de-DE" sz="2400" dirty="0">
                <a:latin typeface="Calibri"/>
                <a:cs typeface="Calibri"/>
              </a:rPr>
              <a:t> </a:t>
            </a:r>
            <a:r>
              <a:rPr lang="de-DE" sz="2400" err="1">
                <a:latin typeface="Calibri"/>
                <a:cs typeface="Calibri"/>
              </a:rPr>
              <a:t>exporter</a:t>
            </a:r>
            <a:r>
              <a:rPr lang="de-DE" sz="2400" dirty="0">
                <a:latin typeface="Calibri"/>
                <a:cs typeface="Calibri"/>
              </a:rPr>
              <a:t> and </a:t>
            </a:r>
            <a:r>
              <a:rPr lang="de-DE" sz="2400" err="1">
                <a:latin typeface="Calibri"/>
                <a:cs typeface="Calibri"/>
              </a:rPr>
              <a:t>importer</a:t>
            </a:r>
            <a:r>
              <a:rPr lang="de-DE" sz="2400" dirty="0">
                <a:latin typeface="Calibri"/>
                <a:cs typeface="Calibri"/>
              </a:rPr>
              <a:t> </a:t>
            </a:r>
            <a:r>
              <a:rPr lang="de-DE" sz="2400" err="1">
                <a:latin typeface="Calibri"/>
                <a:cs typeface="Calibri"/>
              </a:rPr>
              <a:t>specific</a:t>
            </a:r>
            <a:r>
              <a:rPr lang="de-DE" sz="2400" dirty="0">
                <a:latin typeface="Calibri"/>
                <a:cs typeface="Calibri"/>
              </a:rPr>
              <a:t> </a:t>
            </a:r>
            <a:r>
              <a:rPr lang="de-DE" sz="2400" err="1">
                <a:latin typeface="Calibri"/>
                <a:cs typeface="Calibri"/>
              </a:rPr>
              <a:t>effects</a:t>
            </a:r>
            <a:r>
              <a:rPr lang="de-DE" sz="2400" dirty="0">
                <a:latin typeface="Calibri"/>
                <a:cs typeface="Calibri"/>
              </a:rPr>
              <a:t> and trade </a:t>
            </a:r>
            <a:r>
              <a:rPr lang="de-DE" sz="2400" err="1">
                <a:latin typeface="Calibri"/>
                <a:cs typeface="Calibri"/>
              </a:rPr>
              <a:t>cost</a:t>
            </a:r>
            <a:endParaRPr lang="de-DE" sz="2400">
              <a:latin typeface="Calibri"/>
              <a:cs typeface="Calibri"/>
            </a:endParaRPr>
          </a:p>
          <a:p>
            <a:pPr marL="656590" lvl="1" indent="-313690"/>
            <a:r>
              <a:rPr lang="de-DE" sz="2250" err="1">
                <a:latin typeface="Calibri"/>
                <a:cs typeface="Calibri"/>
              </a:rPr>
              <a:t>Exporter</a:t>
            </a:r>
            <a:r>
              <a:rPr lang="de-DE" sz="2250" dirty="0">
                <a:latin typeface="Calibri"/>
                <a:cs typeface="Calibri"/>
              </a:rPr>
              <a:t> </a:t>
            </a:r>
            <a:r>
              <a:rPr lang="de-DE" sz="2250" err="1">
                <a:latin typeface="Calibri"/>
                <a:cs typeface="Calibri"/>
              </a:rPr>
              <a:t>fixed</a:t>
            </a:r>
            <a:r>
              <a:rPr lang="de-DE" sz="2250" dirty="0">
                <a:latin typeface="Calibri"/>
                <a:cs typeface="Calibri"/>
              </a:rPr>
              <a:t> </a:t>
            </a:r>
            <a:r>
              <a:rPr lang="de-DE" sz="2250" err="1">
                <a:latin typeface="Calibri"/>
                <a:cs typeface="Calibri"/>
              </a:rPr>
              <a:t>effects</a:t>
            </a:r>
            <a:r>
              <a:rPr lang="de-DE" sz="2250" dirty="0">
                <a:latin typeface="Calibri"/>
                <a:cs typeface="Calibri"/>
              </a:rPr>
              <a:t> </a:t>
            </a:r>
            <a:r>
              <a:rPr lang="de-DE" sz="2250" err="1">
                <a:latin typeface="Calibri"/>
                <a:cs typeface="Calibri"/>
              </a:rPr>
              <a:t>measures</a:t>
            </a:r>
            <a:r>
              <a:rPr lang="de-DE" sz="2250" dirty="0">
                <a:latin typeface="Calibri"/>
                <a:cs typeface="Calibri"/>
              </a:rPr>
              <a:t> </a:t>
            </a:r>
            <a:r>
              <a:rPr lang="de-DE" sz="2250" err="1">
                <a:latin typeface="Calibri"/>
                <a:cs typeface="Calibri"/>
              </a:rPr>
              <a:t>exporter‘s</a:t>
            </a:r>
            <a:r>
              <a:rPr lang="de-DE" sz="2250" dirty="0">
                <a:latin typeface="Calibri"/>
                <a:cs typeface="Calibri"/>
              </a:rPr>
              <a:t> relative </a:t>
            </a:r>
            <a:r>
              <a:rPr lang="de-DE" sz="2250" err="1">
                <a:latin typeface="Calibri"/>
                <a:cs typeface="Calibri"/>
              </a:rPr>
              <a:t>comptitiveness</a:t>
            </a:r>
            <a:endParaRPr lang="de-DE" sz="2250">
              <a:latin typeface="Calibri"/>
              <a:cs typeface="Calibri"/>
            </a:endParaRPr>
          </a:p>
          <a:p>
            <a:pPr marL="656590" lvl="1" indent="-313690"/>
            <a:r>
              <a:rPr lang="de-DE" sz="2250" err="1">
                <a:latin typeface="Calibri"/>
                <a:cs typeface="Calibri"/>
              </a:rPr>
              <a:t>Importer</a:t>
            </a:r>
            <a:r>
              <a:rPr lang="de-DE" sz="2250" dirty="0">
                <a:latin typeface="Calibri"/>
                <a:cs typeface="Calibri"/>
              </a:rPr>
              <a:t> </a:t>
            </a:r>
            <a:r>
              <a:rPr lang="de-DE" sz="2250" err="1">
                <a:latin typeface="Calibri"/>
                <a:cs typeface="Calibri"/>
              </a:rPr>
              <a:t>fixed</a:t>
            </a:r>
            <a:r>
              <a:rPr lang="de-DE" sz="2250" dirty="0">
                <a:latin typeface="Calibri"/>
                <a:cs typeface="Calibri"/>
              </a:rPr>
              <a:t> </a:t>
            </a:r>
            <a:r>
              <a:rPr lang="de-DE" sz="2250" err="1">
                <a:latin typeface="Calibri"/>
                <a:cs typeface="Calibri"/>
              </a:rPr>
              <a:t>effects</a:t>
            </a:r>
            <a:r>
              <a:rPr lang="de-DE" sz="2250" dirty="0">
                <a:latin typeface="Calibri"/>
                <a:cs typeface="Calibri"/>
              </a:rPr>
              <a:t> </a:t>
            </a:r>
            <a:r>
              <a:rPr lang="de-DE" sz="2250" err="1">
                <a:latin typeface="Calibri"/>
                <a:cs typeface="Calibri"/>
              </a:rPr>
              <a:t>measure</a:t>
            </a:r>
            <a:r>
              <a:rPr lang="de-DE" sz="2250" dirty="0">
                <a:latin typeface="Calibri"/>
                <a:cs typeface="Calibri"/>
              </a:rPr>
              <a:t> </a:t>
            </a:r>
            <a:r>
              <a:rPr lang="de-DE" sz="2250" err="1">
                <a:latin typeface="Calibri"/>
                <a:cs typeface="Calibri"/>
              </a:rPr>
              <a:t>importer‘s</a:t>
            </a:r>
            <a:r>
              <a:rPr lang="de-DE" sz="2250" dirty="0">
                <a:latin typeface="Calibri"/>
                <a:cs typeface="Calibri"/>
              </a:rPr>
              <a:t> </a:t>
            </a:r>
            <a:r>
              <a:rPr lang="de-DE" sz="2250" err="1">
                <a:latin typeface="Calibri"/>
                <a:cs typeface="Calibri"/>
              </a:rPr>
              <a:t>market</a:t>
            </a:r>
            <a:r>
              <a:rPr lang="de-DE" sz="2250" dirty="0">
                <a:latin typeface="Calibri"/>
                <a:cs typeface="Calibri"/>
              </a:rPr>
              <a:t> </a:t>
            </a:r>
            <a:r>
              <a:rPr lang="de-DE" sz="2250" err="1">
                <a:latin typeface="Calibri"/>
                <a:cs typeface="Calibri"/>
              </a:rPr>
              <a:t>attractiveness</a:t>
            </a:r>
            <a:endParaRPr lang="de-DE" sz="2250">
              <a:latin typeface="Calibri"/>
              <a:cs typeface="Calibri"/>
            </a:endParaRPr>
          </a:p>
          <a:p>
            <a:pPr marL="656590" lvl="1" indent="-313690"/>
            <a:r>
              <a:rPr lang="de-DE" sz="2250" dirty="0">
                <a:latin typeface="Calibri"/>
                <a:cs typeface="Calibri"/>
              </a:rPr>
              <a:t>Trade </a:t>
            </a:r>
            <a:r>
              <a:rPr lang="de-DE" sz="2250" err="1">
                <a:latin typeface="Calibri"/>
                <a:cs typeface="Calibri"/>
              </a:rPr>
              <a:t>Cost</a:t>
            </a:r>
            <a:r>
              <a:rPr lang="de-DE" sz="2250" dirty="0">
                <a:latin typeface="Calibri"/>
                <a:cs typeface="Calibri"/>
              </a:rPr>
              <a:t> </a:t>
            </a:r>
            <a:r>
              <a:rPr lang="de-DE" sz="2250" err="1">
                <a:latin typeface="Calibri"/>
                <a:cs typeface="Calibri"/>
              </a:rPr>
              <a:t>Proxies</a:t>
            </a:r>
            <a:r>
              <a:rPr lang="de-DE" sz="2250" dirty="0">
                <a:latin typeface="Calibri"/>
                <a:cs typeface="Calibri"/>
              </a:rPr>
              <a:t>: </a:t>
            </a:r>
            <a:r>
              <a:rPr lang="de-DE" sz="2250" err="1">
                <a:latin typeface="Calibri"/>
                <a:cs typeface="Calibri"/>
              </a:rPr>
              <a:t>Distance</a:t>
            </a:r>
            <a:r>
              <a:rPr lang="de-DE" sz="2250" dirty="0">
                <a:latin typeface="Calibri"/>
                <a:cs typeface="Calibri"/>
              </a:rPr>
              <a:t>, same </a:t>
            </a:r>
            <a:r>
              <a:rPr lang="de-DE" sz="2250" err="1">
                <a:latin typeface="Calibri"/>
                <a:cs typeface="Calibri"/>
              </a:rPr>
              <a:t>language</a:t>
            </a:r>
            <a:r>
              <a:rPr lang="de-DE" sz="2250" dirty="0">
                <a:latin typeface="Calibri"/>
                <a:cs typeface="Calibri"/>
              </a:rPr>
              <a:t>, same </a:t>
            </a:r>
            <a:r>
              <a:rPr lang="de-DE" sz="2250" err="1">
                <a:latin typeface="Calibri"/>
                <a:cs typeface="Calibri"/>
              </a:rPr>
              <a:t>country</a:t>
            </a:r>
            <a:r>
              <a:rPr lang="de-DE" sz="2250" dirty="0">
                <a:latin typeface="Calibri"/>
                <a:cs typeface="Calibri"/>
              </a:rPr>
              <a:t> </a:t>
            </a:r>
          </a:p>
          <a:p>
            <a:pPr marL="656590" lvl="1" indent="-313690"/>
            <a:r>
              <a:rPr lang="de-DE" sz="2400" dirty="0">
                <a:latin typeface="Calibri"/>
                <a:cs typeface="Calibri"/>
              </a:rPr>
              <a:t>2-Step </a:t>
            </a:r>
            <a:r>
              <a:rPr lang="de-DE" sz="2400" err="1">
                <a:latin typeface="Calibri"/>
                <a:cs typeface="Calibri"/>
              </a:rPr>
              <a:t>approach</a:t>
            </a:r>
            <a:r>
              <a:rPr lang="de-DE" sz="2400" dirty="0">
                <a:latin typeface="Calibri"/>
                <a:cs typeface="Calibri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err="1">
                <a:latin typeface="Calibri"/>
                <a:cs typeface="Calibri"/>
              </a:rPr>
              <a:t>Estimate</a:t>
            </a:r>
            <a:r>
              <a:rPr lang="de-DE" sz="2400" dirty="0">
                <a:latin typeface="Calibri"/>
                <a:cs typeface="Calibri"/>
              </a:rPr>
              <a:t> Gravity </a:t>
            </a:r>
            <a:r>
              <a:rPr lang="de-DE" sz="2400" err="1">
                <a:latin typeface="Calibri"/>
                <a:cs typeface="Calibri"/>
              </a:rPr>
              <a:t>Equation</a:t>
            </a:r>
            <a:r>
              <a:rPr lang="de-DE" sz="2400" dirty="0">
                <a:latin typeface="Calibri"/>
                <a:cs typeface="Calibri"/>
              </a:rPr>
              <a:t> </a:t>
            </a:r>
            <a:r>
              <a:rPr lang="de-DE" sz="2400" err="1">
                <a:latin typeface="Calibri"/>
                <a:cs typeface="Calibri"/>
              </a:rPr>
              <a:t>as</a:t>
            </a:r>
            <a:r>
              <a:rPr lang="de-DE" sz="2400" dirty="0">
                <a:latin typeface="Calibri"/>
                <a:cs typeface="Calibri"/>
              </a:rPr>
              <a:t> </a:t>
            </a:r>
            <a:r>
              <a:rPr lang="de-DE" sz="2400" err="1">
                <a:latin typeface="Calibri"/>
                <a:cs typeface="Calibri"/>
              </a:rPr>
              <a:t>Generalized</a:t>
            </a:r>
            <a:r>
              <a:rPr lang="de-DE" sz="2400" dirty="0">
                <a:latin typeface="Calibri"/>
                <a:cs typeface="Calibri"/>
              </a:rPr>
              <a:t> Linear Model (GLM) </a:t>
            </a:r>
            <a:r>
              <a:rPr lang="de-DE" sz="2400" err="1">
                <a:latin typeface="Calibri"/>
                <a:cs typeface="Calibri"/>
              </a:rPr>
              <a:t>with</a:t>
            </a:r>
            <a:r>
              <a:rPr lang="de-DE" sz="2400">
                <a:latin typeface="Calibri"/>
                <a:cs typeface="Calibri"/>
              </a:rPr>
              <a:t> time and product specific </a:t>
            </a:r>
            <a:r>
              <a:rPr lang="de-DE" sz="2400" err="1">
                <a:latin typeface="Calibri"/>
                <a:cs typeface="Calibri"/>
              </a:rPr>
              <a:t>exporter</a:t>
            </a:r>
            <a:r>
              <a:rPr lang="de-DE" sz="2400">
                <a:latin typeface="Calibri"/>
                <a:cs typeface="Calibri"/>
              </a:rPr>
              <a:t> and </a:t>
            </a:r>
            <a:r>
              <a:rPr lang="de-DE" sz="2400" err="1">
                <a:latin typeface="Calibri"/>
                <a:cs typeface="Calibri"/>
              </a:rPr>
              <a:t>importer</a:t>
            </a:r>
            <a:r>
              <a:rPr lang="de-DE" sz="2400" dirty="0">
                <a:latin typeface="Calibri"/>
                <a:cs typeface="Calibri"/>
              </a:rPr>
              <a:t> </a:t>
            </a:r>
            <a:r>
              <a:rPr lang="de-DE" sz="2400" err="1">
                <a:latin typeface="Calibri"/>
                <a:cs typeface="Calibri"/>
              </a:rPr>
              <a:t>fixed</a:t>
            </a:r>
            <a:r>
              <a:rPr lang="de-DE" sz="2400" dirty="0">
                <a:latin typeface="Calibri"/>
                <a:cs typeface="Calibri"/>
              </a:rPr>
              <a:t> </a:t>
            </a:r>
            <a:r>
              <a:rPr lang="de-DE" sz="2400" err="1">
                <a:latin typeface="Calibri"/>
                <a:cs typeface="Calibri"/>
              </a:rPr>
              <a:t>effects</a:t>
            </a:r>
            <a:r>
              <a:rPr lang="de-DE" sz="2400" dirty="0">
                <a:latin typeface="Calibri"/>
                <a:cs typeface="Calibri"/>
              </a:rPr>
              <a:t> </a:t>
            </a:r>
            <a:endParaRPr lang="de-DE" sz="24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2400" err="1">
                <a:latin typeface="Calibri"/>
                <a:cs typeface="Calibri"/>
              </a:rPr>
              <a:t>Explain</a:t>
            </a:r>
            <a:r>
              <a:rPr lang="de-DE" sz="2400" dirty="0">
                <a:latin typeface="Calibri"/>
                <a:cs typeface="Calibri"/>
              </a:rPr>
              <a:t> EXP FEs </a:t>
            </a:r>
            <a:r>
              <a:rPr lang="de-DE" sz="2400" err="1">
                <a:latin typeface="Calibri"/>
                <a:cs typeface="Calibri"/>
              </a:rPr>
              <a:t>by</a:t>
            </a:r>
            <a:r>
              <a:rPr lang="de-DE" sz="2400" dirty="0">
                <a:latin typeface="Calibri"/>
                <a:cs typeface="Calibri"/>
              </a:rPr>
              <a:t> </a:t>
            </a:r>
            <a:r>
              <a:rPr lang="de-DE" sz="2400" err="1">
                <a:latin typeface="Calibri"/>
                <a:cs typeface="Calibri"/>
              </a:rPr>
              <a:t>unit</a:t>
            </a:r>
            <a:r>
              <a:rPr lang="de-DE" sz="2400" dirty="0">
                <a:latin typeface="Calibri"/>
                <a:cs typeface="Calibri"/>
              </a:rPr>
              <a:t> </a:t>
            </a:r>
            <a:r>
              <a:rPr lang="de-DE" sz="2400" err="1">
                <a:latin typeface="Calibri"/>
                <a:cs typeface="Calibri"/>
              </a:rPr>
              <a:t>costs</a:t>
            </a:r>
            <a:r>
              <a:rPr lang="de-DE" sz="2400" dirty="0">
                <a:latin typeface="Calibri"/>
                <a:cs typeface="Calibri"/>
              </a:rPr>
              <a:t> and relative </a:t>
            </a:r>
            <a:r>
              <a:rPr lang="de-DE" sz="2400" err="1">
                <a:latin typeface="Calibri"/>
                <a:cs typeface="Calibri"/>
              </a:rPr>
              <a:t>yields</a:t>
            </a:r>
            <a:r>
              <a:rPr lang="de-DE" sz="2400" dirty="0">
                <a:latin typeface="Calibri"/>
                <a:cs typeface="Calibri"/>
              </a:rPr>
              <a:t> and IMP FEs </a:t>
            </a:r>
            <a:r>
              <a:rPr lang="de-DE" sz="2400" err="1">
                <a:latin typeface="Calibri"/>
                <a:cs typeface="Calibri"/>
              </a:rPr>
              <a:t>by</a:t>
            </a:r>
            <a:r>
              <a:rPr lang="de-DE" sz="2400" dirty="0">
                <a:latin typeface="Calibri"/>
                <a:cs typeface="Calibri"/>
              </a:rPr>
              <a:t> total </a:t>
            </a:r>
            <a:r>
              <a:rPr lang="de-DE" sz="2400" err="1">
                <a:latin typeface="Calibri"/>
                <a:cs typeface="Calibri"/>
              </a:rPr>
              <a:t>demand</a:t>
            </a:r>
            <a:r>
              <a:rPr lang="de-DE" sz="2400" dirty="0">
                <a:latin typeface="Calibri"/>
                <a:cs typeface="Calibri"/>
              </a:rPr>
              <a:t> </a:t>
            </a:r>
            <a:endParaRPr lang="de-DE" sz="24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endParaRPr lang="de-DE" sz="1650" dirty="0"/>
          </a:p>
          <a:p>
            <a:pPr marL="370840" indent="-370840"/>
            <a:endParaRPr lang="de-DE" sz="1650" dirty="0">
              <a:cs typeface="Calibri" pitchFamily="34" charset="0"/>
            </a:endParaRPr>
          </a:p>
          <a:p>
            <a:pPr marL="370840" indent="-370840"/>
            <a:endParaRPr lang="de-DE" sz="1650" dirty="0">
              <a:cs typeface="Calibri" pitchFamily="34" charset="0"/>
            </a:endParaRPr>
          </a:p>
          <a:p>
            <a:pPr marL="0" indent="0">
              <a:buNone/>
            </a:pPr>
            <a:endParaRPr lang="de-DE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78825B8C-52D4-43AA-AD66-C99AC170C7A0}"/>
                  </a:ext>
                </a:extLst>
              </p:cNvPr>
              <p:cNvSpPr txBox="1"/>
              <p:nvPr/>
            </p:nvSpPr>
            <p:spPr>
              <a:xfrm>
                <a:off x="2007990" y="4340079"/>
                <a:ext cx="9274762" cy="462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𝑟𝑠</m:t>
                          </m:r>
                        </m:sup>
                      </m:sSubSup>
                      <m:d>
                        <m:dPr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exp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d>
                        <m:dPr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𝑖𝑚𝑝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d>
                        <m:dPr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𝑑𝑖𝑠𝑡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𝑟𝑠</m:t>
                                  </m:r>
                                </m:sup>
                              </m:sSup>
                              <m:r>
                                <a:rPr lang="de-D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𝑙𝑎𝑛𝑔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𝑟𝑠</m:t>
                                  </m:r>
                                </m:sup>
                              </m:sSup>
                              <m:r>
                                <a:rPr lang="de-D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𝑠𝑎𝑚𝑒</m:t>
                                  </m:r>
                                  <m:r>
                                    <m:rPr>
                                      <m:lit/>
                                    </m:rPr>
                                    <a:rPr lang="de-DE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𝑐𝑜𝑢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𝑟𝑠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78825B8C-52D4-43AA-AD66-C99AC170C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990" y="4340079"/>
                <a:ext cx="9274762" cy="462947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3FFFADDC-083F-455E-8292-93A06CEFA41A}"/>
              </a:ext>
            </a:extLst>
          </p:cNvPr>
          <p:cNvSpPr/>
          <p:nvPr/>
        </p:nvSpPr>
        <p:spPr>
          <a:xfrm>
            <a:off x="5591944" y="4391453"/>
            <a:ext cx="5472608" cy="4629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8B48485-0DAF-450E-B476-3226F0BE8F30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328248" y="4854399"/>
            <a:ext cx="144016" cy="1997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9838AF2C-8266-4A05-8BC3-7B05A81E61FE}"/>
                  </a:ext>
                </a:extLst>
              </p:cNvPr>
              <p:cNvSpPr txBox="1"/>
              <p:nvPr/>
            </p:nvSpPr>
            <p:spPr>
              <a:xfrm>
                <a:off x="7397447" y="5058515"/>
                <a:ext cx="4550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/>
                  <a:t>Trade </a:t>
                </a:r>
                <a:r>
                  <a:rPr lang="de-DE" sz="1800" dirty="0" err="1"/>
                  <a:t>cost</a:t>
                </a:r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35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35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135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𝑟𝑠</m:t>
                        </m:r>
                      </m:sup>
                    </m:sSubSup>
                  </m:oMath>
                </a14:m>
                <a:r>
                  <a:rPr lang="de-DE" sz="1800" dirty="0"/>
                  <a:t> </a:t>
                </a:r>
                <a:r>
                  <a:rPr lang="de-DE" sz="1800" dirty="0" err="1"/>
                  <a:t>between</a:t>
                </a:r>
                <a:r>
                  <a:rPr lang="de-DE" sz="1800" dirty="0"/>
                  <a:t> r and s</a:t>
                </a: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9838AF2C-8266-4A05-8BC3-7B05A81E6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447" y="5058515"/>
                <a:ext cx="4550510" cy="369332"/>
              </a:xfrm>
              <a:prstGeom prst="rect">
                <a:avLst/>
              </a:prstGeom>
              <a:blipFill>
                <a:blip r:embed="rId3"/>
                <a:stretch>
                  <a:fillRect l="-1071"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8CF29989-244C-4E0F-8AB5-9EC5888CB20B}"/>
              </a:ext>
            </a:extLst>
          </p:cNvPr>
          <p:cNvCxnSpPr>
            <a:cxnSpLocks/>
          </p:cNvCxnSpPr>
          <p:nvPr/>
        </p:nvCxnSpPr>
        <p:spPr>
          <a:xfrm flipH="1">
            <a:off x="5089607" y="4834139"/>
            <a:ext cx="234150" cy="2406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D7B2B158-9D23-4AF8-BAC2-8FF861AD18BD}"/>
              </a:ext>
            </a:extLst>
          </p:cNvPr>
          <p:cNvSpPr txBox="1"/>
          <p:nvPr/>
        </p:nvSpPr>
        <p:spPr>
          <a:xfrm>
            <a:off x="3514494" y="508453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Importer</a:t>
            </a:r>
            <a:r>
              <a:rPr lang="de-DE" sz="1800" dirty="0"/>
              <a:t>/</a:t>
            </a:r>
            <a:r>
              <a:rPr lang="de-DE" sz="1800" dirty="0" err="1"/>
              <a:t>Exporter</a:t>
            </a:r>
            <a:r>
              <a:rPr lang="de-DE" sz="1800" dirty="0"/>
              <a:t> Fixed </a:t>
            </a:r>
            <a:r>
              <a:rPr lang="de-DE" sz="1800" dirty="0" err="1"/>
              <a:t>Effects</a:t>
            </a:r>
            <a:endParaRPr lang="de-DE" sz="1800" dirty="0"/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12A7E600-72F8-492B-8ACD-45A363026D69}"/>
              </a:ext>
            </a:extLst>
          </p:cNvPr>
          <p:cNvCxnSpPr>
            <a:cxnSpLocks/>
          </p:cNvCxnSpPr>
          <p:nvPr/>
        </p:nvCxnSpPr>
        <p:spPr>
          <a:xfrm>
            <a:off x="3957149" y="4825745"/>
            <a:ext cx="186431" cy="228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5818C41B-348D-4FD2-96B3-A052DD5B4D98}"/>
              </a:ext>
            </a:extLst>
          </p:cNvPr>
          <p:cNvCxnSpPr>
            <a:cxnSpLocks/>
          </p:cNvCxnSpPr>
          <p:nvPr/>
        </p:nvCxnSpPr>
        <p:spPr>
          <a:xfrm flipH="1">
            <a:off x="2426376" y="4817898"/>
            <a:ext cx="234150" cy="2406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29A4F34D-F753-4433-8BB2-E671DC26403A}"/>
              </a:ext>
            </a:extLst>
          </p:cNvPr>
          <p:cNvSpPr txBox="1"/>
          <p:nvPr/>
        </p:nvSpPr>
        <p:spPr>
          <a:xfrm>
            <a:off x="598228" y="4971714"/>
            <a:ext cx="281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Import </a:t>
            </a:r>
            <a:r>
              <a:rPr lang="de-DE" sz="1800" dirty="0" err="1"/>
              <a:t>share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exporter</a:t>
            </a:r>
            <a:r>
              <a:rPr lang="de-DE" sz="1800" dirty="0"/>
              <a:t> r in </a:t>
            </a:r>
            <a:r>
              <a:rPr lang="de-DE" sz="1800" dirty="0" err="1"/>
              <a:t>country</a:t>
            </a:r>
            <a:r>
              <a:rPr lang="de-DE" sz="1800" dirty="0"/>
              <a:t> s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good</a:t>
            </a:r>
            <a:r>
              <a:rPr lang="de-DE" sz="1800" dirty="0"/>
              <a:t> i in </a:t>
            </a:r>
            <a:r>
              <a:rPr lang="de-DE" sz="1800" dirty="0" err="1"/>
              <a:t>year</a:t>
            </a:r>
            <a:r>
              <a:rPr lang="de-DE" sz="1800" dirty="0"/>
              <a:t> t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8EFADA44-0A24-4F76-8333-80F8E1774D5F}"/>
              </a:ext>
            </a:extLst>
          </p:cNvPr>
          <p:cNvSpPr txBox="1">
            <a:spLocks/>
          </p:cNvSpPr>
          <p:nvPr/>
        </p:nvSpPr>
        <p:spPr bwMode="auto">
          <a:xfrm>
            <a:off x="624422" y="9"/>
            <a:ext cx="11040201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55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marL="257168" indent="-257168" algn="l" rtl="0" eaLnBrk="1" fontAlgn="base" hangingPunct="1">
              <a:spcBef>
                <a:spcPct val="0"/>
              </a:spcBef>
              <a:spcAft>
                <a:spcPct val="0"/>
              </a:spcAft>
              <a:defRPr sz="2551">
                <a:solidFill>
                  <a:schemeClr val="tx2"/>
                </a:solidFill>
                <a:latin typeface="Calibri" pitchFamily="34" charset="0"/>
              </a:defRPr>
            </a:lvl2pPr>
            <a:lvl3pPr marL="257168" indent="-257168" algn="l" rtl="0" eaLnBrk="1" fontAlgn="base" hangingPunct="1">
              <a:spcBef>
                <a:spcPct val="0"/>
              </a:spcBef>
              <a:spcAft>
                <a:spcPct val="0"/>
              </a:spcAft>
              <a:defRPr sz="2551">
                <a:solidFill>
                  <a:schemeClr val="tx2"/>
                </a:solidFill>
                <a:latin typeface="Calibri" pitchFamily="34" charset="0"/>
              </a:defRPr>
            </a:lvl3pPr>
            <a:lvl4pPr marL="257168" indent="-257168" algn="l" rtl="0" eaLnBrk="1" fontAlgn="base" hangingPunct="1">
              <a:spcBef>
                <a:spcPct val="0"/>
              </a:spcBef>
              <a:spcAft>
                <a:spcPct val="0"/>
              </a:spcAft>
              <a:defRPr sz="2551">
                <a:solidFill>
                  <a:schemeClr val="tx2"/>
                </a:solidFill>
                <a:latin typeface="Calibri" pitchFamily="34" charset="0"/>
              </a:defRPr>
            </a:lvl4pPr>
            <a:lvl5pPr marL="257168" indent="-257168" algn="l" rtl="0" eaLnBrk="1" fontAlgn="base" hangingPunct="1">
              <a:spcBef>
                <a:spcPct val="0"/>
              </a:spcBef>
              <a:spcAft>
                <a:spcPct val="0"/>
              </a:spcAft>
              <a:defRPr sz="2551">
                <a:solidFill>
                  <a:schemeClr val="tx2"/>
                </a:solidFill>
                <a:latin typeface="Calibri" pitchFamily="34" charset="0"/>
              </a:defRPr>
            </a:lvl5pPr>
            <a:lvl6pPr marL="342891" algn="ctr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Arial" charset="0"/>
              </a:defRPr>
            </a:lvl6pPr>
            <a:lvl7pPr marL="685783" algn="ctr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Arial" charset="0"/>
              </a:defRPr>
            </a:lvl7pPr>
            <a:lvl8pPr marL="1028674" algn="ctr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Arial" charset="0"/>
              </a:defRPr>
            </a:lvl8pPr>
            <a:lvl9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/>
              <a:t>International Trade, Production and Land use</a:t>
            </a:r>
          </a:p>
        </p:txBody>
      </p:sp>
    </p:spTree>
    <p:extLst>
      <p:ext uri="{BB962C8B-B14F-4D97-AF65-F5344CB8AC3E}">
        <p14:creationId xmlns:p14="http://schemas.microsoft.com/office/powerpoint/2010/main" val="3085555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DC294EC-1B6C-43AB-8975-98529293A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22" y="9"/>
            <a:ext cx="11040201" cy="620713"/>
          </a:xfrm>
        </p:spPr>
        <p:txBody>
          <a:bodyPr wrap="square" anchor="ctr">
            <a:normAutofit/>
          </a:bodyPr>
          <a:lstStyle/>
          <a:p>
            <a:r>
              <a:rPr lang="de-DE" dirty="0"/>
              <a:t>Estimating </a:t>
            </a:r>
            <a:r>
              <a:rPr lang="de-DE" dirty="0" err="1"/>
              <a:t>the</a:t>
            </a:r>
            <a:r>
              <a:rPr lang="de-DE" dirty="0"/>
              <a:t> Gravity Model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046801B-C21A-4E9D-9DD8-57525A30EA8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5340" y="1098014"/>
            <a:ext cx="5328592" cy="4553906"/>
          </a:xfrm>
        </p:spPr>
        <p:txBody>
          <a:bodyPr wrap="square" anchor="t">
            <a:normAutofit/>
          </a:bodyPr>
          <a:lstStyle/>
          <a:p>
            <a:r>
              <a:rPr lang="de-DE" sz="1800" dirty="0"/>
              <a:t>Data: </a:t>
            </a:r>
            <a:r>
              <a:rPr lang="de-DE" dirty="0"/>
              <a:t>Bilateral Trade </a:t>
            </a:r>
            <a:r>
              <a:rPr lang="de-DE" dirty="0" err="1"/>
              <a:t>matrices</a:t>
            </a:r>
            <a:r>
              <a:rPr lang="de-DE" dirty="0"/>
              <a:t> (FAO), </a:t>
            </a:r>
            <a:r>
              <a:rPr lang="de-DE" dirty="0" err="1"/>
              <a:t>Tradecost</a:t>
            </a:r>
            <a:r>
              <a:rPr lang="de-DE" dirty="0"/>
              <a:t> </a:t>
            </a:r>
            <a:r>
              <a:rPr lang="de-DE" dirty="0" err="1"/>
              <a:t>Proxies</a:t>
            </a:r>
            <a:r>
              <a:rPr lang="de-DE" dirty="0"/>
              <a:t> (CEPII) </a:t>
            </a:r>
          </a:p>
          <a:p>
            <a:r>
              <a:rPr lang="de-DE" dirty="0" err="1"/>
              <a:t>Estimated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Generalized</a:t>
            </a:r>
            <a:r>
              <a:rPr lang="de-DE" dirty="0"/>
              <a:t> Linear Model (GLM):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unbiased</a:t>
            </a:r>
            <a:r>
              <a:rPr lang="de-DE" dirty="0"/>
              <a:t> </a:t>
            </a:r>
            <a:r>
              <a:rPr lang="de-DE" dirty="0" err="1"/>
              <a:t>esitmation</a:t>
            </a:r>
            <a:r>
              <a:rPr lang="de-DE" dirty="0"/>
              <a:t> </a:t>
            </a:r>
            <a:r>
              <a:rPr lang="de-DE" dirty="0" err="1"/>
              <a:t>taking</a:t>
            </a:r>
            <a:r>
              <a:rPr lang="de-DE" dirty="0"/>
              <a:t> frequent zero-</a:t>
            </a:r>
            <a:r>
              <a:rPr lang="de-DE" dirty="0" err="1"/>
              <a:t>flows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account</a:t>
            </a:r>
            <a:r>
              <a:rPr lang="de-DE" dirty="0"/>
              <a:t> (Santos Silva &amp; </a:t>
            </a:r>
            <a:r>
              <a:rPr lang="de-DE" dirty="0" err="1"/>
              <a:t>Tenreroy</a:t>
            </a:r>
            <a:r>
              <a:rPr lang="de-DE" dirty="0"/>
              <a:t>, 2006)</a:t>
            </a:r>
          </a:p>
          <a:p>
            <a:pPr lvl="1"/>
            <a:endParaRPr lang="de-DE" sz="1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48816-6A89-488D-A8EC-7C15BA11B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7" y="1116024"/>
            <a:ext cx="6425723" cy="4977271"/>
          </a:xfrm>
          <a:prstGeom prst="rect">
            <a:avLst/>
          </a:prstGeom>
          <a:noFill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0772838-7CA6-4BC3-9047-AEFAFA804FEB}"/>
              </a:ext>
            </a:extLst>
          </p:cNvPr>
          <p:cNvSpPr txBox="1"/>
          <p:nvPr/>
        </p:nvSpPr>
        <p:spPr>
          <a:xfrm>
            <a:off x="6240016" y="7647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Results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gravity</a:t>
            </a:r>
            <a:r>
              <a:rPr lang="de-DE" sz="1800" dirty="0"/>
              <a:t> </a:t>
            </a:r>
            <a:r>
              <a:rPr lang="de-DE" sz="1800" dirty="0" err="1"/>
              <a:t>equation</a:t>
            </a:r>
            <a:r>
              <a:rPr lang="de-DE" sz="1800" dirty="0"/>
              <a:t> </a:t>
            </a:r>
            <a:r>
              <a:rPr lang="de-DE" sz="1800" dirty="0" err="1"/>
              <a:t>estimates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025286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752AC20-1428-4126-85B7-A9AAD19D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Explaining</a:t>
            </a:r>
            <a:r>
              <a:rPr lang="de-DE" dirty="0"/>
              <a:t> </a:t>
            </a:r>
            <a:r>
              <a:rPr lang="de-DE" dirty="0" err="1"/>
              <a:t>Exporter</a:t>
            </a:r>
            <a:r>
              <a:rPr lang="de-DE" dirty="0"/>
              <a:t> and </a:t>
            </a:r>
            <a:r>
              <a:rPr lang="de-DE" dirty="0" err="1"/>
              <a:t>Importer</a:t>
            </a:r>
            <a:r>
              <a:rPr lang="de-DE" dirty="0"/>
              <a:t> Fixed </a:t>
            </a:r>
            <a:r>
              <a:rPr lang="de-DE" dirty="0" err="1"/>
              <a:t>Effects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78A467D-AD15-44DA-99A7-5921512376B3}"/>
              </a:ext>
            </a:extLst>
          </p:cNvPr>
          <p:cNvSpPr txBox="1">
            <a:spLocks/>
          </p:cNvSpPr>
          <p:nvPr/>
        </p:nvSpPr>
        <p:spPr>
          <a:xfrm>
            <a:off x="271860" y="3661139"/>
            <a:ext cx="6048672" cy="8780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50" dirty="0"/>
              <a:t>IMP_FE </a:t>
            </a:r>
            <a:r>
              <a:rPr lang="de-DE" sz="1650" dirty="0" err="1"/>
              <a:t>market</a:t>
            </a:r>
            <a:r>
              <a:rPr lang="de-DE" sz="1650" dirty="0"/>
              <a:t> </a:t>
            </a:r>
            <a:r>
              <a:rPr lang="de-DE" sz="1650" dirty="0" err="1"/>
              <a:t>attractiveness</a:t>
            </a:r>
            <a:r>
              <a:rPr lang="de-DE" sz="1650" dirty="0"/>
              <a:t> </a:t>
            </a:r>
            <a:r>
              <a:rPr lang="de-DE" sz="1650" dirty="0" err="1"/>
              <a:t>of</a:t>
            </a:r>
            <a:r>
              <a:rPr lang="de-DE" sz="1650" dirty="0"/>
              <a:t> </a:t>
            </a:r>
            <a:r>
              <a:rPr lang="de-DE" sz="1650" dirty="0" err="1"/>
              <a:t>importing</a:t>
            </a:r>
            <a:r>
              <a:rPr lang="de-DE" sz="1650" dirty="0"/>
              <a:t> </a:t>
            </a:r>
            <a:r>
              <a:rPr lang="de-DE" sz="1650" dirty="0" err="1"/>
              <a:t>country</a:t>
            </a:r>
            <a:r>
              <a:rPr lang="de-DE" sz="1650" dirty="0"/>
              <a:t> </a:t>
            </a:r>
          </a:p>
          <a:p>
            <a:r>
              <a:rPr lang="de-DE" sz="1650" dirty="0"/>
              <a:t>Linear </a:t>
            </a:r>
            <a:r>
              <a:rPr lang="de-DE" sz="1650" dirty="0" err="1"/>
              <a:t>model</a:t>
            </a:r>
            <a:r>
              <a:rPr lang="de-DE" sz="1650" dirty="0"/>
              <a:t> </a:t>
            </a:r>
            <a:r>
              <a:rPr lang="de-DE" sz="1650" dirty="0" err="1"/>
              <a:t>explainig</a:t>
            </a:r>
            <a:r>
              <a:rPr lang="de-DE" sz="1650" dirty="0"/>
              <a:t> time </a:t>
            </a:r>
            <a:r>
              <a:rPr lang="de-DE" sz="1650" dirty="0" err="1"/>
              <a:t>specific</a:t>
            </a:r>
            <a:r>
              <a:rPr lang="de-DE" sz="1650" dirty="0"/>
              <a:t> IMP_FEs </a:t>
            </a:r>
            <a:r>
              <a:rPr lang="de-DE" sz="1650" dirty="0" err="1"/>
              <a:t>from</a:t>
            </a:r>
            <a:r>
              <a:rPr lang="de-DE" sz="1650" dirty="0"/>
              <a:t> </a:t>
            </a:r>
            <a:r>
              <a:rPr lang="de-DE" sz="1650" dirty="0" err="1"/>
              <a:t>Step</a:t>
            </a:r>
            <a:r>
              <a:rPr lang="de-DE" sz="1650" dirty="0"/>
              <a:t> 1 </a:t>
            </a:r>
            <a:r>
              <a:rPr lang="de-DE" sz="1650" dirty="0" err="1"/>
              <a:t>by</a:t>
            </a:r>
            <a:r>
              <a:rPr lang="de-DE" sz="1650" dirty="0"/>
              <a:t> total </a:t>
            </a:r>
            <a:r>
              <a:rPr lang="de-DE" sz="1650" dirty="0" err="1"/>
              <a:t>demand</a:t>
            </a:r>
            <a:r>
              <a:rPr lang="de-DE" sz="1650" dirty="0"/>
              <a:t>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729ED4CE-17AB-4AFD-BE3F-420A9D3C59F4}"/>
                  </a:ext>
                </a:extLst>
              </p:cNvPr>
              <p:cNvSpPr txBox="1"/>
              <p:nvPr/>
            </p:nvSpPr>
            <p:spPr>
              <a:xfrm>
                <a:off x="-52682" y="2780082"/>
                <a:ext cx="7030085" cy="41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d>
                        <m:dPr>
                          <m:ctrlPr>
                            <a:rPr lang="de-DE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sz="18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 sz="180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⁡_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r>
                        <a:rPr lang="de-DE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de-DE" sz="18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80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de-DE" sz="1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𝛽</m:t>
                      </m:r>
                      <m:func>
                        <m:func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latin typeface="Cambria Math" panose="02040503050406030204" pitchFamily="18" charset="0"/>
                                    </a:rPr>
                                    <m:t>uc</m:t>
                                  </m:r>
                                </m:e>
                                <m:sup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de-DE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de-DE" sz="1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𝑦𝑖𝑒𝑙</m:t>
                                  </m:r>
                                  <m:sSub>
                                    <m:sSubPr>
                                      <m:ctrlPr>
                                        <a:rPr lang="de-DE" sz="1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  <m:t>𝑟𝑒𝑙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729ED4CE-17AB-4AFD-BE3F-420A9D3C5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682" y="2780082"/>
                <a:ext cx="7030085" cy="418191"/>
              </a:xfrm>
              <a:prstGeom prst="rect">
                <a:avLst/>
              </a:prstGeom>
              <a:blipFill>
                <a:blip r:embed="rId2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865D6A87-9253-4D48-9955-6B2125E76050}"/>
                  </a:ext>
                </a:extLst>
              </p:cNvPr>
              <p:cNvSpPr txBox="1"/>
              <p:nvPr/>
            </p:nvSpPr>
            <p:spPr>
              <a:xfrm>
                <a:off x="297051" y="4732174"/>
                <a:ext cx="4570890" cy="3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𝑖𝑚𝑝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d>
                        <m:dPr>
                          <m:ctrlPr>
                            <a:rPr lang="de-DE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sz="18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𝑖𝑚𝑝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r>
                        <a:rPr lang="de-DE" sz="1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𝛽</m:t>
                      </m:r>
                      <m:func>
                        <m:func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𝑑𝑒𝑚𝑎𝑛𝑑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bSup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865D6A87-9253-4D48-9955-6B2125E76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51" y="4732174"/>
                <a:ext cx="4570890" cy="370358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085B0AB4-86CB-43E1-90D7-9AC0B1552434}"/>
              </a:ext>
            </a:extLst>
          </p:cNvPr>
          <p:cNvSpPr txBox="1"/>
          <p:nvPr/>
        </p:nvSpPr>
        <p:spPr>
          <a:xfrm>
            <a:off x="161101" y="866230"/>
            <a:ext cx="6192688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650" dirty="0"/>
              <a:t>EXP FE </a:t>
            </a:r>
            <a:r>
              <a:rPr lang="de-DE" sz="1650" dirty="0" err="1"/>
              <a:t>measures</a:t>
            </a:r>
            <a:r>
              <a:rPr lang="de-DE" sz="1650" dirty="0"/>
              <a:t> relative </a:t>
            </a:r>
            <a:r>
              <a:rPr lang="de-DE" sz="1650" dirty="0" err="1"/>
              <a:t>competitiveness</a:t>
            </a:r>
            <a:r>
              <a:rPr lang="de-DE" sz="1650" dirty="0"/>
              <a:t> </a:t>
            </a:r>
            <a:r>
              <a:rPr lang="de-DE" sz="1650" dirty="0" err="1"/>
              <a:t>of</a:t>
            </a:r>
            <a:r>
              <a:rPr lang="de-DE" sz="1650" dirty="0"/>
              <a:t> </a:t>
            </a:r>
            <a:r>
              <a:rPr lang="de-DE" sz="1650" dirty="0" err="1"/>
              <a:t>exporter</a:t>
            </a:r>
            <a:endParaRPr lang="de-DE" sz="16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650" dirty="0"/>
              <a:t>Linear </a:t>
            </a:r>
            <a:r>
              <a:rPr lang="de-DE" sz="1650" dirty="0" err="1"/>
              <a:t>econometric</a:t>
            </a:r>
            <a:r>
              <a:rPr lang="de-DE" sz="1650" dirty="0"/>
              <a:t> </a:t>
            </a:r>
            <a:r>
              <a:rPr lang="de-DE" sz="1650" dirty="0" err="1"/>
              <a:t>model</a:t>
            </a:r>
            <a:r>
              <a:rPr lang="de-DE" sz="1650" dirty="0"/>
              <a:t> </a:t>
            </a:r>
            <a:r>
              <a:rPr lang="de-DE" sz="1650" dirty="0" err="1"/>
              <a:t>explaning</a:t>
            </a:r>
            <a:r>
              <a:rPr lang="de-DE" sz="1650" dirty="0"/>
              <a:t> </a:t>
            </a:r>
            <a:r>
              <a:rPr lang="de-DE" sz="1650" dirty="0" err="1"/>
              <a:t>the</a:t>
            </a:r>
            <a:r>
              <a:rPr lang="de-DE" sz="1650" dirty="0"/>
              <a:t> time </a:t>
            </a:r>
            <a:r>
              <a:rPr lang="de-DE" sz="1650" dirty="0" err="1"/>
              <a:t>specific</a:t>
            </a:r>
            <a:r>
              <a:rPr lang="de-DE" sz="1650" dirty="0"/>
              <a:t> EXP FEs </a:t>
            </a:r>
            <a:r>
              <a:rPr lang="de-DE" sz="1650" dirty="0" err="1"/>
              <a:t>from</a:t>
            </a:r>
            <a:r>
              <a:rPr lang="de-DE" sz="1650" dirty="0"/>
              <a:t> </a:t>
            </a:r>
            <a:r>
              <a:rPr lang="de-DE" sz="1650" dirty="0" err="1"/>
              <a:t>Step</a:t>
            </a:r>
            <a:r>
              <a:rPr lang="de-DE" sz="1650" dirty="0"/>
              <a:t> 1 </a:t>
            </a:r>
            <a:r>
              <a:rPr lang="de-DE" sz="1650" dirty="0" err="1"/>
              <a:t>by</a:t>
            </a:r>
            <a:endParaRPr lang="de-DE" sz="165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DE" sz="1650" dirty="0" err="1"/>
              <a:t>uc</a:t>
            </a:r>
            <a:r>
              <a:rPr lang="de-DE" sz="1650" dirty="0"/>
              <a:t> = Producer Price Index </a:t>
            </a:r>
            <a:r>
              <a:rPr lang="de-DE" sz="1650" dirty="0" err="1"/>
              <a:t>of</a:t>
            </a:r>
            <a:r>
              <a:rPr lang="de-DE" sz="1650" dirty="0"/>
              <a:t> </a:t>
            </a:r>
            <a:r>
              <a:rPr lang="de-DE" sz="1650" dirty="0" err="1"/>
              <a:t>Agriculture</a:t>
            </a:r>
            <a:r>
              <a:rPr lang="de-DE" sz="1650" dirty="0"/>
              <a:t> (OECD Stan)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DE" sz="1650" dirty="0" err="1"/>
              <a:t>yield_rel</a:t>
            </a:r>
            <a:r>
              <a:rPr lang="de-DE" sz="1650" dirty="0"/>
              <a:t> = </a:t>
            </a:r>
            <a:r>
              <a:rPr lang="de-DE" sz="1650" dirty="0" err="1"/>
              <a:t>product</a:t>
            </a:r>
            <a:r>
              <a:rPr lang="de-DE" sz="1650" dirty="0"/>
              <a:t> </a:t>
            </a:r>
            <a:r>
              <a:rPr lang="de-DE" sz="1650" dirty="0" err="1"/>
              <a:t>specific</a:t>
            </a:r>
            <a:r>
              <a:rPr lang="de-DE" sz="1650" dirty="0"/>
              <a:t> </a:t>
            </a:r>
            <a:r>
              <a:rPr lang="de-DE" sz="1650" dirty="0" err="1"/>
              <a:t>yield</a:t>
            </a:r>
            <a:r>
              <a:rPr lang="de-DE" sz="1650" dirty="0"/>
              <a:t> (t/ha) </a:t>
            </a:r>
            <a:r>
              <a:rPr lang="de-DE" sz="1650" dirty="0" err="1"/>
              <a:t>or</a:t>
            </a:r>
            <a:r>
              <a:rPr lang="de-DE" sz="1650" dirty="0"/>
              <a:t> livestock </a:t>
            </a:r>
            <a:r>
              <a:rPr lang="de-DE" sz="1650" dirty="0" err="1"/>
              <a:t>productivity</a:t>
            </a:r>
            <a:r>
              <a:rPr lang="de-DE" sz="1650" dirty="0"/>
              <a:t> relativ </a:t>
            </a:r>
            <a:r>
              <a:rPr lang="de-DE" sz="1650" dirty="0" err="1"/>
              <a:t>to</a:t>
            </a:r>
            <a:r>
              <a:rPr lang="de-DE" sz="1650" dirty="0"/>
              <a:t> global </a:t>
            </a:r>
            <a:r>
              <a:rPr lang="de-DE" sz="1650" dirty="0" err="1"/>
              <a:t>average</a:t>
            </a:r>
            <a:endParaRPr lang="de-DE" sz="165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DE" sz="1650" dirty="0"/>
              <a:t>t = Trend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247334D-0D30-4C22-BA33-C6F0460C4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862" y="1400385"/>
            <a:ext cx="4760007" cy="15501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98E8E2B-C47D-4900-8639-9B2F0FB3D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995" y="3905623"/>
            <a:ext cx="4776303" cy="125587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5FCDAD8-411F-4D73-B603-0FBDD0BA3400}"/>
              </a:ext>
            </a:extLst>
          </p:cNvPr>
          <p:cNvSpPr txBox="1"/>
          <p:nvPr/>
        </p:nvSpPr>
        <p:spPr>
          <a:xfrm>
            <a:off x="7006622" y="1035563"/>
            <a:ext cx="445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Results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regression</a:t>
            </a:r>
            <a:r>
              <a:rPr lang="de-DE" sz="1800" dirty="0"/>
              <a:t> on </a:t>
            </a:r>
            <a:r>
              <a:rPr lang="de-DE" sz="1800" dirty="0" err="1"/>
              <a:t>Exporter</a:t>
            </a:r>
            <a:r>
              <a:rPr lang="de-DE" sz="1800" dirty="0"/>
              <a:t> FE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4109E2F-2913-408C-86AD-550F3EB2055A}"/>
              </a:ext>
            </a:extLst>
          </p:cNvPr>
          <p:cNvSpPr txBox="1"/>
          <p:nvPr/>
        </p:nvSpPr>
        <p:spPr>
          <a:xfrm>
            <a:off x="7122986" y="3536291"/>
            <a:ext cx="445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Results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regression</a:t>
            </a:r>
            <a:r>
              <a:rPr lang="de-DE" sz="1800" dirty="0"/>
              <a:t> on </a:t>
            </a:r>
            <a:r>
              <a:rPr lang="de-DE" sz="1800" dirty="0" err="1"/>
              <a:t>Importer</a:t>
            </a:r>
            <a:r>
              <a:rPr lang="de-DE" sz="1800" dirty="0"/>
              <a:t> FE 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C32115E-A445-4D3F-AD20-F83BF3BF8AC0}"/>
              </a:ext>
            </a:extLst>
          </p:cNvPr>
          <p:cNvSpPr txBox="1">
            <a:spLocks/>
          </p:cNvSpPr>
          <p:nvPr/>
        </p:nvSpPr>
        <p:spPr>
          <a:xfrm>
            <a:off x="364993" y="5536505"/>
            <a:ext cx="10696872" cy="87806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50">
                <a:cs typeface="Arial"/>
              </a:rPr>
              <a:t>Output compute using bilateral trade shares and total demands by country and product</a:t>
            </a:r>
          </a:p>
          <a:p>
            <a:r>
              <a:rPr lang="de-DE" sz="1650">
                <a:cs typeface="Arial"/>
              </a:rPr>
              <a:t>Output price index for agricultural products changes proportionally to EXP FE</a:t>
            </a:r>
            <a:endParaRPr lang="de-DE" sz="165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600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D51F6BC-AD7B-48D4-868B-E2EE2F692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764704"/>
            <a:ext cx="10297143" cy="5076564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Ginfors</a:t>
            </a:r>
            <a:r>
              <a:rPr lang="de-DE" dirty="0"/>
              <a:t> IO Core: </a:t>
            </a:r>
          </a:p>
          <a:p>
            <a:pPr lvl="1"/>
            <a:r>
              <a:rPr lang="de-DE" dirty="0" err="1"/>
              <a:t>Populaton</a:t>
            </a:r>
            <a:r>
              <a:rPr lang="de-DE" dirty="0"/>
              <a:t> </a:t>
            </a:r>
            <a:r>
              <a:rPr lang="de-DE" dirty="0" err="1"/>
              <a:t>growth</a:t>
            </a:r>
            <a:r>
              <a:rPr lang="de-DE" dirty="0"/>
              <a:t> and </a:t>
            </a:r>
            <a:r>
              <a:rPr lang="de-DE" dirty="0" err="1"/>
              <a:t>demographics</a:t>
            </a:r>
            <a:r>
              <a:rPr lang="de-DE" dirty="0"/>
              <a:t>: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UN </a:t>
            </a:r>
            <a:r>
              <a:rPr lang="de-DE" dirty="0" err="1"/>
              <a:t>Projections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Add SSP </a:t>
            </a:r>
            <a:r>
              <a:rPr lang="de-DE" dirty="0" err="1">
                <a:sym typeface="Wingdings" panose="05000000000000000000" pitchFamily="2" charset="2"/>
              </a:rPr>
              <a:t>scenarios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future</a:t>
            </a:r>
            <a:endParaRPr lang="de-DE" dirty="0"/>
          </a:p>
          <a:p>
            <a:pPr lvl="1"/>
            <a:r>
              <a:rPr lang="de-DE" dirty="0"/>
              <a:t>Raw material </a:t>
            </a:r>
            <a:r>
              <a:rPr lang="de-DE" dirty="0" err="1"/>
              <a:t>prices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Agriculture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module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now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explains</a:t>
            </a:r>
            <a:r>
              <a:rPr lang="de-DE" dirty="0"/>
              <a:t> </a:t>
            </a:r>
            <a:r>
              <a:rPr lang="de-DE" dirty="0" err="1"/>
              <a:t>prices</a:t>
            </a:r>
            <a:endParaRPr lang="de-DE" dirty="0"/>
          </a:p>
          <a:p>
            <a:pPr lvl="1"/>
            <a:r>
              <a:rPr lang="de-DE" dirty="0" err="1"/>
              <a:t>Tax</a:t>
            </a:r>
            <a:r>
              <a:rPr lang="de-DE" dirty="0"/>
              <a:t> </a:t>
            </a:r>
            <a:r>
              <a:rPr lang="de-DE" dirty="0" err="1"/>
              <a:t>rates</a:t>
            </a:r>
            <a:r>
              <a:rPr lang="de-DE" dirty="0"/>
              <a:t>, </a:t>
            </a:r>
            <a:r>
              <a:rPr lang="de-DE" dirty="0" err="1"/>
              <a:t>exchange</a:t>
            </a:r>
            <a:r>
              <a:rPr lang="de-DE" dirty="0"/>
              <a:t> rate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dirty="0" err="1"/>
              <a:t>held</a:t>
            </a:r>
            <a:r>
              <a:rPr lang="de-DE" dirty="0"/>
              <a:t> </a:t>
            </a:r>
            <a:r>
              <a:rPr lang="de-DE" dirty="0" err="1"/>
              <a:t>constant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now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Energy </a:t>
            </a:r>
            <a:r>
              <a:rPr lang="de-DE" dirty="0" err="1"/>
              <a:t>Sector</a:t>
            </a:r>
            <a:r>
              <a:rPr lang="de-DE" dirty="0"/>
              <a:t> (IEA STEPS &amp; SES)</a:t>
            </a:r>
          </a:p>
          <a:p>
            <a:pPr lvl="1"/>
            <a:r>
              <a:rPr lang="de-DE" dirty="0" err="1"/>
              <a:t>Renewables</a:t>
            </a:r>
            <a:r>
              <a:rPr lang="de-DE" dirty="0"/>
              <a:t>: slow </a:t>
            </a:r>
            <a:r>
              <a:rPr lang="de-DE" dirty="0" err="1"/>
              <a:t>base</a:t>
            </a:r>
            <a:r>
              <a:rPr lang="de-DE" dirty="0"/>
              <a:t> </a:t>
            </a:r>
            <a:r>
              <a:rPr lang="de-DE" dirty="0" err="1"/>
              <a:t>growth</a:t>
            </a:r>
            <a:r>
              <a:rPr lang="de-DE" dirty="0"/>
              <a:t>, additional </a:t>
            </a:r>
            <a:r>
              <a:rPr lang="de-DE" dirty="0" err="1"/>
              <a:t>growth</a:t>
            </a:r>
            <a:r>
              <a:rPr lang="de-DE" dirty="0"/>
              <a:t> </a:t>
            </a:r>
            <a:r>
              <a:rPr lang="de-DE" dirty="0" err="1"/>
              <a:t>endogenous</a:t>
            </a:r>
            <a:r>
              <a:rPr lang="de-DE" dirty="0"/>
              <a:t> </a:t>
            </a:r>
            <a:r>
              <a:rPr lang="de-DE" dirty="0" err="1"/>
              <a:t>depending</a:t>
            </a:r>
            <a:r>
              <a:rPr lang="de-DE" dirty="0"/>
              <a:t> on </a:t>
            </a:r>
            <a:r>
              <a:rPr lang="de-DE" dirty="0" err="1"/>
              <a:t>carbon</a:t>
            </a:r>
            <a:r>
              <a:rPr lang="de-DE" dirty="0"/>
              <a:t> </a:t>
            </a:r>
            <a:r>
              <a:rPr lang="de-DE" dirty="0" err="1"/>
              <a:t>prices</a:t>
            </a:r>
            <a:endParaRPr lang="de-DE" dirty="0"/>
          </a:p>
          <a:p>
            <a:pPr lvl="1"/>
            <a:r>
              <a:rPr lang="de-DE" dirty="0"/>
              <a:t>Transportation: Electric </a:t>
            </a:r>
            <a:r>
              <a:rPr lang="de-DE" dirty="0" err="1"/>
              <a:t>vehicles</a:t>
            </a:r>
            <a:r>
              <a:rPr lang="de-DE" dirty="0"/>
              <a:t> stock  </a:t>
            </a:r>
          </a:p>
          <a:p>
            <a:pPr marL="0" indent="0">
              <a:buNone/>
            </a:pPr>
            <a:r>
              <a:rPr lang="de-DE" dirty="0" err="1"/>
              <a:t>Bioeconomy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Technological </a:t>
            </a:r>
            <a:r>
              <a:rPr lang="de-DE" dirty="0" err="1"/>
              <a:t>change</a:t>
            </a:r>
            <a:r>
              <a:rPr lang="de-DE" dirty="0"/>
              <a:t> in </a:t>
            </a:r>
            <a:r>
              <a:rPr lang="de-DE" dirty="0" err="1"/>
              <a:t>agriculture</a:t>
            </a:r>
            <a:r>
              <a:rPr lang="de-DE" dirty="0"/>
              <a:t>: </a:t>
            </a:r>
            <a:r>
              <a:rPr lang="de-DE" dirty="0" err="1"/>
              <a:t>Yields</a:t>
            </a:r>
            <a:r>
              <a:rPr lang="de-DE" dirty="0"/>
              <a:t> &amp; Livestock </a:t>
            </a:r>
            <a:r>
              <a:rPr lang="de-DE" dirty="0" err="1"/>
              <a:t>productivity</a:t>
            </a:r>
            <a:r>
              <a:rPr lang="de-DE" dirty="0"/>
              <a:t> (FAO, 2018) </a:t>
            </a:r>
          </a:p>
          <a:p>
            <a:pPr lvl="1"/>
            <a:r>
              <a:rPr lang="de-DE" dirty="0" err="1"/>
              <a:t>Bioenergy</a:t>
            </a:r>
            <a:r>
              <a:rPr lang="de-DE" dirty="0"/>
              <a:t> (IEA EPT, 2018)  </a:t>
            </a:r>
          </a:p>
          <a:p>
            <a:pPr lvl="2"/>
            <a:r>
              <a:rPr lang="de-DE" dirty="0"/>
              <a:t>Share </a:t>
            </a:r>
            <a:r>
              <a:rPr lang="de-DE" dirty="0" err="1"/>
              <a:t>of</a:t>
            </a:r>
            <a:r>
              <a:rPr lang="de-DE" dirty="0"/>
              <a:t> biofuels in total </a:t>
            </a:r>
            <a:r>
              <a:rPr lang="de-DE" dirty="0" err="1"/>
              <a:t>transport</a:t>
            </a:r>
            <a:r>
              <a:rPr lang="de-DE" dirty="0"/>
              <a:t> </a:t>
            </a:r>
            <a:r>
              <a:rPr lang="de-DE" dirty="0" err="1"/>
              <a:t>fuels</a:t>
            </a:r>
            <a:r>
              <a:rPr lang="de-DE" dirty="0"/>
              <a:t> (</a:t>
            </a:r>
            <a:r>
              <a:rPr lang="de-DE" dirty="0" err="1"/>
              <a:t>blending</a:t>
            </a:r>
            <a:r>
              <a:rPr lang="de-DE" dirty="0"/>
              <a:t> </a:t>
            </a:r>
            <a:r>
              <a:rPr lang="de-DE" dirty="0" err="1"/>
              <a:t>mandates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Share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waste</a:t>
            </a:r>
            <a:r>
              <a:rPr lang="de-DE" dirty="0"/>
              <a:t> and </a:t>
            </a:r>
            <a:r>
              <a:rPr lang="de-DE" dirty="0" err="1"/>
              <a:t>by-products</a:t>
            </a:r>
            <a:r>
              <a:rPr lang="de-DE" dirty="0"/>
              <a:t> (</a:t>
            </a:r>
            <a:r>
              <a:rPr lang="de-DE" dirty="0" err="1"/>
              <a:t>advanced</a:t>
            </a:r>
            <a:r>
              <a:rPr lang="de-DE" dirty="0"/>
              <a:t>) vs. </a:t>
            </a:r>
            <a:r>
              <a:rPr lang="de-DE" dirty="0" err="1"/>
              <a:t>crops</a:t>
            </a:r>
            <a:r>
              <a:rPr lang="de-DE" dirty="0"/>
              <a:t> (</a:t>
            </a:r>
            <a:r>
              <a:rPr lang="de-DE" dirty="0" err="1"/>
              <a:t>conventional</a:t>
            </a:r>
            <a:r>
              <a:rPr lang="de-DE" dirty="0"/>
              <a:t>) in </a:t>
            </a:r>
            <a:r>
              <a:rPr lang="de-DE" dirty="0" err="1"/>
              <a:t>biofuel</a:t>
            </a:r>
            <a:r>
              <a:rPr lang="de-DE" dirty="0"/>
              <a:t> </a:t>
            </a:r>
            <a:r>
              <a:rPr lang="de-DE" dirty="0" err="1"/>
              <a:t>inputs</a:t>
            </a:r>
            <a:endParaRPr lang="de-DE" dirty="0"/>
          </a:p>
          <a:p>
            <a:pPr lvl="1"/>
            <a:r>
              <a:rPr lang="de-DE" dirty="0" err="1"/>
              <a:t>Feedstock</a:t>
            </a:r>
            <a:r>
              <a:rPr lang="de-DE" dirty="0"/>
              <a:t> in </a:t>
            </a:r>
            <a:r>
              <a:rPr lang="de-DE" dirty="0" err="1"/>
              <a:t>chemicals</a:t>
            </a:r>
            <a:r>
              <a:rPr lang="de-DE" dirty="0"/>
              <a:t> (</a:t>
            </a:r>
            <a:r>
              <a:rPr lang="de-DE" dirty="0" err="1"/>
              <a:t>e.g</a:t>
            </a:r>
            <a:r>
              <a:rPr lang="de-DE" dirty="0"/>
              <a:t> </a:t>
            </a:r>
            <a:r>
              <a:rPr lang="de-DE" dirty="0" err="1"/>
              <a:t>bioplastic</a:t>
            </a:r>
            <a:r>
              <a:rPr lang="de-DE" dirty="0"/>
              <a:t>)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experiment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Share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biomass</a:t>
            </a:r>
            <a:r>
              <a:rPr lang="de-DE" dirty="0"/>
              <a:t> </a:t>
            </a:r>
            <a:r>
              <a:rPr lang="de-DE" dirty="0" err="1"/>
              <a:t>feedstocks</a:t>
            </a:r>
            <a:r>
              <a:rPr lang="de-DE" dirty="0"/>
              <a:t> vs. Oil and gas in </a:t>
            </a:r>
            <a:r>
              <a:rPr lang="de-DE" dirty="0" err="1"/>
              <a:t>chemical</a:t>
            </a:r>
            <a:r>
              <a:rPr lang="de-DE" dirty="0"/>
              <a:t> </a:t>
            </a:r>
            <a:r>
              <a:rPr lang="de-DE" dirty="0" err="1"/>
              <a:t>industry</a:t>
            </a:r>
            <a:r>
              <a:rPr lang="de-DE" dirty="0"/>
              <a:t>. </a:t>
            </a:r>
          </a:p>
          <a:p>
            <a:pPr lvl="2"/>
            <a:r>
              <a:rPr lang="de-DE" dirty="0"/>
              <a:t>Shares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waste</a:t>
            </a:r>
            <a:r>
              <a:rPr lang="de-DE" dirty="0"/>
              <a:t> and </a:t>
            </a:r>
            <a:r>
              <a:rPr lang="de-DE" dirty="0" err="1"/>
              <a:t>by-products</a:t>
            </a:r>
            <a:r>
              <a:rPr lang="de-DE" dirty="0"/>
              <a:t> vs. </a:t>
            </a:r>
            <a:r>
              <a:rPr lang="de-DE" dirty="0" err="1"/>
              <a:t>crops</a:t>
            </a:r>
            <a:r>
              <a:rPr lang="de-DE" dirty="0"/>
              <a:t> in </a:t>
            </a:r>
            <a:r>
              <a:rPr lang="de-DE" dirty="0" err="1"/>
              <a:t>biomass</a:t>
            </a:r>
            <a:r>
              <a:rPr lang="de-DE" dirty="0"/>
              <a:t> </a:t>
            </a:r>
            <a:r>
              <a:rPr lang="de-DE" dirty="0" err="1"/>
              <a:t>feedstocks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CA4A83D-8A07-47E5-9A81-2EBE9140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Main Scenario Parameters</a:t>
            </a:r>
          </a:p>
        </p:txBody>
      </p:sp>
    </p:spTree>
    <p:extLst>
      <p:ext uri="{BB962C8B-B14F-4D97-AF65-F5344CB8AC3E}">
        <p14:creationId xmlns:p14="http://schemas.microsoft.com/office/powerpoint/2010/main" val="1213039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CD74BBD-4DBA-4146-8DC7-9CE9F7E04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Scenarios: </a:t>
            </a:r>
            <a:r>
              <a:rPr lang="de-DE" dirty="0" err="1"/>
              <a:t>Biofuel</a:t>
            </a:r>
            <a:r>
              <a:rPr lang="de-DE" dirty="0"/>
              <a:t> Demand</a:t>
            </a: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075C832B-C096-4C8F-8027-4BF1C2A9DB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484784"/>
            <a:ext cx="3582938" cy="215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2FE7E1A-B3F6-4390-A557-5F97B2330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325" y="1481483"/>
            <a:ext cx="3582939" cy="215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ED77D808-DF7F-4355-9A74-94ACAC243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03" y="3637193"/>
            <a:ext cx="3582939" cy="215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A58A9893-0540-4037-B651-B2E0B4E79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888" y="3637192"/>
            <a:ext cx="3582940" cy="21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14FC755C-247C-4DB4-ADB4-FF88D34A0341}"/>
              </a:ext>
            </a:extLst>
          </p:cNvPr>
          <p:cNvSpPr txBox="1">
            <a:spLocks/>
          </p:cNvSpPr>
          <p:nvPr/>
        </p:nvSpPr>
        <p:spPr bwMode="auto">
          <a:xfrm>
            <a:off x="0" y="1210075"/>
            <a:ext cx="496271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71465" indent="-37146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657209" indent="-314317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ð"/>
              <a:defRPr sz="1651">
                <a:solidFill>
                  <a:schemeClr val="tx2"/>
                </a:solidFill>
                <a:latin typeface="Calibri" pitchFamily="34" charset="0"/>
              </a:defRPr>
            </a:lvl2pPr>
            <a:lvl3pPr marL="942951" indent="-25716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chemeClr val="tx2"/>
                </a:solidFill>
                <a:latin typeface="Calibri" pitchFamily="34" charset="0"/>
              </a:defRPr>
            </a:lvl3pPr>
            <a:lvl4pPr marL="1228695" indent="-20002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marL="1571586" indent="-2000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Calibri" pitchFamily="34" charset="0"/>
              </a:defRPr>
            </a:lvl5pPr>
            <a:lvl6pPr marL="1914477" indent="-200020" algn="l" rtl="0" eaLnBrk="1" fontAlgn="base" hangingPunct="1">
              <a:spcBef>
                <a:spcPct val="20000"/>
              </a:spcBef>
              <a:spcAft>
                <a:spcPct val="0"/>
              </a:spcAft>
              <a:defRPr sz="1051">
                <a:solidFill>
                  <a:schemeClr val="tx1"/>
                </a:solidFill>
                <a:latin typeface="+mn-lt"/>
              </a:defRPr>
            </a:lvl6pPr>
            <a:lvl7pPr marL="2257369" indent="-200020" algn="l" rtl="0" eaLnBrk="1" fontAlgn="base" hangingPunct="1">
              <a:spcBef>
                <a:spcPct val="20000"/>
              </a:spcBef>
              <a:spcAft>
                <a:spcPct val="0"/>
              </a:spcAft>
              <a:defRPr sz="1051">
                <a:solidFill>
                  <a:schemeClr val="tx1"/>
                </a:solidFill>
                <a:latin typeface="+mn-lt"/>
              </a:defRPr>
            </a:lvl7pPr>
            <a:lvl8pPr marL="2600260" indent="-200020" algn="l" rtl="0" eaLnBrk="1" fontAlgn="base" hangingPunct="1">
              <a:spcBef>
                <a:spcPct val="20000"/>
              </a:spcBef>
              <a:spcAft>
                <a:spcPct val="0"/>
              </a:spcAft>
              <a:defRPr sz="1051">
                <a:solidFill>
                  <a:schemeClr val="tx1"/>
                </a:solidFill>
                <a:latin typeface="+mn-lt"/>
              </a:defRPr>
            </a:lvl8pPr>
            <a:lvl9pPr marL="2943152" indent="-200020" algn="l" rtl="0" eaLnBrk="1" fontAlgn="base" hangingPunct="1">
              <a:spcBef>
                <a:spcPct val="20000"/>
              </a:spcBef>
              <a:spcAft>
                <a:spcPct val="0"/>
              </a:spcAft>
              <a:defRPr sz="105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400" kern="0" dirty="0" err="1"/>
              <a:t>Determinants</a:t>
            </a:r>
            <a:r>
              <a:rPr lang="de-DE" sz="2400" kern="0" dirty="0"/>
              <a:t> </a:t>
            </a:r>
            <a:r>
              <a:rPr lang="de-DE" sz="2400" kern="0" dirty="0" err="1"/>
              <a:t>for</a:t>
            </a:r>
            <a:r>
              <a:rPr lang="de-DE" sz="2400" kern="0" dirty="0"/>
              <a:t> </a:t>
            </a:r>
            <a:r>
              <a:rPr lang="de-DE" sz="2400" kern="0" dirty="0" err="1"/>
              <a:t>fuel</a:t>
            </a:r>
            <a:r>
              <a:rPr lang="de-DE" sz="2400" kern="0" dirty="0"/>
              <a:t> </a:t>
            </a:r>
            <a:r>
              <a:rPr lang="de-DE" sz="2400" kern="0" dirty="0" err="1"/>
              <a:t>demand</a:t>
            </a:r>
            <a:r>
              <a:rPr lang="de-DE" sz="2400" kern="0" dirty="0"/>
              <a:t>:</a:t>
            </a:r>
          </a:p>
          <a:p>
            <a:pPr lvl="1"/>
            <a:r>
              <a:rPr lang="de-DE" sz="2251" kern="0" dirty="0"/>
              <a:t>Travel </a:t>
            </a:r>
            <a:r>
              <a:rPr lang="de-DE" sz="2251" kern="0" dirty="0" err="1"/>
              <a:t>demand</a:t>
            </a:r>
            <a:r>
              <a:rPr lang="de-DE" sz="2251" kern="0" dirty="0"/>
              <a:t> (GDP)</a:t>
            </a:r>
          </a:p>
          <a:p>
            <a:pPr lvl="1"/>
            <a:r>
              <a:rPr lang="de-DE" sz="2251" kern="0" dirty="0"/>
              <a:t>Electric </a:t>
            </a:r>
            <a:r>
              <a:rPr lang="de-DE" sz="2251" kern="0" dirty="0" err="1"/>
              <a:t>vehicle</a:t>
            </a:r>
            <a:r>
              <a:rPr lang="de-DE" sz="2251" kern="0" dirty="0"/>
              <a:t> </a:t>
            </a:r>
            <a:r>
              <a:rPr lang="de-DE" sz="2251" kern="0" dirty="0" err="1"/>
              <a:t>share</a:t>
            </a:r>
            <a:r>
              <a:rPr lang="de-DE" sz="2251" kern="0" dirty="0"/>
              <a:t> (IEA Scenario)</a:t>
            </a:r>
          </a:p>
          <a:p>
            <a:endParaRPr lang="de-DE" sz="2400" kern="0" dirty="0"/>
          </a:p>
          <a:p>
            <a:r>
              <a:rPr lang="de-DE" sz="2400" kern="0" dirty="0" err="1"/>
              <a:t>Determinants</a:t>
            </a:r>
            <a:r>
              <a:rPr lang="de-DE" sz="2400" kern="0" dirty="0"/>
              <a:t> </a:t>
            </a:r>
            <a:r>
              <a:rPr lang="de-DE" sz="2400" kern="0" dirty="0" err="1"/>
              <a:t>for</a:t>
            </a:r>
            <a:r>
              <a:rPr lang="de-DE" sz="2400" kern="0" dirty="0"/>
              <a:t> </a:t>
            </a:r>
            <a:r>
              <a:rPr lang="de-DE" sz="2400" kern="0" dirty="0" err="1"/>
              <a:t>crops</a:t>
            </a:r>
            <a:r>
              <a:rPr lang="de-DE" sz="2400" kern="0" dirty="0"/>
              <a:t> </a:t>
            </a:r>
            <a:r>
              <a:rPr lang="de-DE" sz="2400" kern="0" dirty="0" err="1"/>
              <a:t>demand</a:t>
            </a:r>
            <a:r>
              <a:rPr lang="de-DE" sz="2400" kern="0" dirty="0"/>
              <a:t> </a:t>
            </a:r>
            <a:r>
              <a:rPr lang="de-DE" sz="2400" kern="0" dirty="0" err="1"/>
              <a:t>for</a:t>
            </a:r>
            <a:r>
              <a:rPr lang="de-DE" sz="2400" kern="0" dirty="0"/>
              <a:t> </a:t>
            </a:r>
            <a:r>
              <a:rPr lang="de-DE" sz="2400" kern="0" dirty="0" err="1"/>
              <a:t>biofuel</a:t>
            </a:r>
            <a:r>
              <a:rPr lang="de-DE" sz="2400" kern="0" dirty="0"/>
              <a:t> </a:t>
            </a:r>
            <a:r>
              <a:rPr lang="de-DE" sz="2400" kern="0" dirty="0" err="1"/>
              <a:t>use</a:t>
            </a:r>
            <a:r>
              <a:rPr lang="de-DE" sz="2400" kern="0" dirty="0"/>
              <a:t>:</a:t>
            </a:r>
          </a:p>
          <a:p>
            <a:pPr lvl="1"/>
            <a:r>
              <a:rPr lang="de-DE" sz="2251" kern="0" dirty="0"/>
              <a:t>Blending </a:t>
            </a:r>
            <a:r>
              <a:rPr lang="de-DE" sz="2251" kern="0" dirty="0" err="1"/>
              <a:t>mandate</a:t>
            </a:r>
            <a:r>
              <a:rPr lang="de-DE" sz="2251" kern="0" dirty="0"/>
              <a:t> </a:t>
            </a:r>
            <a:r>
              <a:rPr lang="de-DE" sz="2251" kern="0" dirty="0" err="1"/>
              <a:t>determining</a:t>
            </a:r>
            <a:r>
              <a:rPr lang="de-DE" sz="2251" kern="0" dirty="0"/>
              <a:t> </a:t>
            </a:r>
            <a:r>
              <a:rPr lang="de-DE" sz="2251" kern="0" dirty="0" err="1"/>
              <a:t>biofuel</a:t>
            </a:r>
            <a:r>
              <a:rPr lang="de-DE" sz="2251" kern="0" dirty="0"/>
              <a:t> </a:t>
            </a:r>
            <a:r>
              <a:rPr lang="de-DE" sz="2251" kern="0" dirty="0" err="1"/>
              <a:t>demand</a:t>
            </a:r>
            <a:endParaRPr lang="de-DE" sz="2251" kern="0" dirty="0"/>
          </a:p>
          <a:p>
            <a:pPr lvl="1"/>
            <a:r>
              <a:rPr lang="de-DE" sz="2251" kern="0" dirty="0"/>
              <a:t>Share </a:t>
            </a:r>
            <a:r>
              <a:rPr lang="de-DE" sz="2251" kern="0" dirty="0" err="1"/>
              <a:t>of</a:t>
            </a:r>
            <a:r>
              <a:rPr lang="de-DE" sz="2251" kern="0" dirty="0"/>
              <a:t> </a:t>
            </a:r>
            <a:r>
              <a:rPr lang="de-DE" sz="2251" kern="0" dirty="0" err="1"/>
              <a:t>advanced</a:t>
            </a:r>
            <a:r>
              <a:rPr lang="de-DE" sz="2251" kern="0" dirty="0"/>
              <a:t> </a:t>
            </a:r>
            <a:r>
              <a:rPr lang="de-DE" sz="2251" kern="0" dirty="0" err="1"/>
              <a:t>biofuel</a:t>
            </a:r>
            <a:r>
              <a:rPr lang="de-DE" sz="2251" kern="0" dirty="0"/>
              <a:t> </a:t>
            </a:r>
            <a:r>
              <a:rPr lang="de-DE" sz="2251" kern="0" dirty="0" err="1"/>
              <a:t>using</a:t>
            </a:r>
            <a:r>
              <a:rPr lang="de-DE" sz="2251" kern="0" dirty="0"/>
              <a:t> </a:t>
            </a:r>
            <a:r>
              <a:rPr lang="de-DE" sz="2251" kern="0" dirty="0" err="1"/>
              <a:t>waste</a:t>
            </a:r>
            <a:r>
              <a:rPr lang="de-DE" sz="2251" kern="0" dirty="0"/>
              <a:t> and </a:t>
            </a:r>
            <a:r>
              <a:rPr lang="de-DE" sz="2251" kern="0" dirty="0" err="1"/>
              <a:t>by-products</a:t>
            </a:r>
            <a:endParaRPr lang="de-DE" sz="2251" kern="0" dirty="0"/>
          </a:p>
          <a:p>
            <a:pPr lvl="1"/>
            <a:endParaRPr lang="de-DE" sz="2251" kern="0" dirty="0"/>
          </a:p>
          <a:p>
            <a:endParaRPr lang="de-DE" sz="2400" kern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DBB33DB-40F5-4826-B344-FC164CC4C541}"/>
              </a:ext>
            </a:extLst>
          </p:cNvPr>
          <p:cNvSpPr txBox="1"/>
          <p:nvPr/>
        </p:nvSpPr>
        <p:spPr>
          <a:xfrm>
            <a:off x="5087888" y="1052736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Biofuel</a:t>
            </a:r>
            <a:r>
              <a:rPr lang="de-DE" sz="1600" dirty="0"/>
              <a:t> </a:t>
            </a:r>
            <a:r>
              <a:rPr lang="de-DE" sz="1600" dirty="0" err="1"/>
              <a:t>blending</a:t>
            </a:r>
            <a:r>
              <a:rPr lang="de-DE" sz="1600" dirty="0"/>
              <a:t> </a:t>
            </a:r>
            <a:r>
              <a:rPr lang="de-DE" sz="1600" dirty="0" err="1"/>
              <a:t>mandates</a:t>
            </a:r>
            <a:r>
              <a:rPr lang="de-DE" sz="1600" dirty="0"/>
              <a:t> </a:t>
            </a:r>
            <a:r>
              <a:rPr lang="de-DE" sz="1600" dirty="0" err="1"/>
              <a:t>under</a:t>
            </a:r>
            <a:r>
              <a:rPr lang="de-DE" sz="1600" dirty="0"/>
              <a:t> different IEA </a:t>
            </a:r>
            <a:r>
              <a:rPr lang="de-DE" sz="1600" dirty="0" err="1"/>
              <a:t>scenarios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62572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1C302CE-747A-4E08-AE09-89A8B44DB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3" y="908720"/>
            <a:ext cx="11041227" cy="5400600"/>
          </a:xfrm>
        </p:spPr>
        <p:txBody>
          <a:bodyPr/>
          <a:lstStyle/>
          <a:p>
            <a:r>
              <a:rPr lang="de-DE" sz="2200" dirty="0" err="1"/>
              <a:t>Biomass</a:t>
            </a:r>
            <a:r>
              <a:rPr lang="de-DE" sz="2200" dirty="0"/>
              <a:t> </a:t>
            </a:r>
            <a:r>
              <a:rPr lang="de-DE" sz="2200" dirty="0" err="1"/>
              <a:t>feedstock</a:t>
            </a:r>
            <a:r>
              <a:rPr lang="de-DE" sz="2200" dirty="0"/>
              <a:t> </a:t>
            </a:r>
            <a:r>
              <a:rPr lang="de-DE" sz="2200" dirty="0" err="1"/>
              <a:t>have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potential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replace</a:t>
            </a:r>
            <a:r>
              <a:rPr lang="de-DE" sz="2200" dirty="0"/>
              <a:t> </a:t>
            </a:r>
            <a:r>
              <a:rPr lang="de-DE" sz="2200" dirty="0" err="1"/>
              <a:t>crude</a:t>
            </a:r>
            <a:r>
              <a:rPr lang="de-DE" sz="2200" dirty="0"/>
              <a:t> </a:t>
            </a:r>
            <a:r>
              <a:rPr lang="de-DE" sz="2200" dirty="0" err="1"/>
              <a:t>oil</a:t>
            </a:r>
            <a:r>
              <a:rPr lang="de-DE" sz="2200" dirty="0"/>
              <a:t> and </a:t>
            </a:r>
            <a:r>
              <a:rPr lang="de-DE" sz="2200" dirty="0" err="1"/>
              <a:t>natural</a:t>
            </a:r>
            <a:r>
              <a:rPr lang="de-DE" sz="2200" dirty="0"/>
              <a:t> gas in a </a:t>
            </a:r>
            <a:r>
              <a:rPr lang="de-DE" sz="2200" dirty="0" err="1"/>
              <a:t>number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applications</a:t>
            </a:r>
            <a:r>
              <a:rPr lang="de-DE" sz="2200" dirty="0"/>
              <a:t>:</a:t>
            </a:r>
          </a:p>
          <a:p>
            <a:pPr lvl="1"/>
            <a:r>
              <a:rPr lang="de-DE" sz="2051" dirty="0"/>
              <a:t>Urea</a:t>
            </a:r>
          </a:p>
          <a:p>
            <a:pPr lvl="1"/>
            <a:r>
              <a:rPr lang="de-DE" sz="2051" dirty="0"/>
              <a:t>IEA </a:t>
            </a:r>
            <a:r>
              <a:rPr lang="de-DE" sz="2051" dirty="0" err="1"/>
              <a:t>does</a:t>
            </a:r>
            <a:r>
              <a:rPr lang="de-DE" sz="2051" dirty="0"/>
              <a:t> not </a:t>
            </a:r>
            <a:r>
              <a:rPr lang="de-DE" sz="2051" dirty="0" err="1"/>
              <a:t>see</a:t>
            </a:r>
            <a:r>
              <a:rPr lang="de-DE" sz="2051" dirty="0"/>
              <a:t> potential </a:t>
            </a:r>
            <a:r>
              <a:rPr lang="de-DE" sz="2051" dirty="0" err="1"/>
              <a:t>as</a:t>
            </a:r>
            <a:r>
              <a:rPr lang="de-DE" sz="2051" dirty="0"/>
              <a:t> </a:t>
            </a:r>
            <a:r>
              <a:rPr lang="de-DE" sz="2051" dirty="0" err="1"/>
              <a:t>there</a:t>
            </a:r>
            <a:r>
              <a:rPr lang="de-DE" sz="2051" dirty="0"/>
              <a:t> </a:t>
            </a:r>
            <a:r>
              <a:rPr lang="de-DE" sz="2051" dirty="0" err="1"/>
              <a:t>are</a:t>
            </a:r>
            <a:r>
              <a:rPr lang="de-DE" sz="2051" dirty="0"/>
              <a:t> alternative </a:t>
            </a:r>
            <a:r>
              <a:rPr lang="de-DE" sz="2051" dirty="0" err="1"/>
              <a:t>uses</a:t>
            </a:r>
            <a:r>
              <a:rPr lang="de-DE" sz="2051" dirty="0"/>
              <a:t> </a:t>
            </a:r>
            <a:r>
              <a:rPr lang="de-DE" sz="2051" dirty="0" err="1"/>
              <a:t>with</a:t>
            </a:r>
            <a:r>
              <a:rPr lang="de-DE" sz="2051" dirty="0"/>
              <a:t> </a:t>
            </a:r>
            <a:r>
              <a:rPr lang="de-DE" sz="2051" dirty="0" err="1"/>
              <a:t>lower</a:t>
            </a:r>
            <a:r>
              <a:rPr lang="de-DE" sz="2051" dirty="0"/>
              <a:t> </a:t>
            </a:r>
            <a:r>
              <a:rPr lang="de-DE" sz="2051" dirty="0" err="1"/>
              <a:t>abatment</a:t>
            </a:r>
            <a:r>
              <a:rPr lang="de-DE" sz="2051" dirty="0"/>
              <a:t> </a:t>
            </a:r>
            <a:r>
              <a:rPr lang="de-DE" sz="2051" dirty="0" err="1"/>
              <a:t>cost</a:t>
            </a:r>
            <a:r>
              <a:rPr lang="de-DE" sz="2051" dirty="0"/>
              <a:t> (</a:t>
            </a:r>
            <a:r>
              <a:rPr lang="de-DE" sz="2051" dirty="0" err="1"/>
              <a:t>bio</a:t>
            </a:r>
            <a:r>
              <a:rPr lang="de-DE" sz="2051" dirty="0"/>
              <a:t> </a:t>
            </a:r>
            <a:r>
              <a:rPr lang="de-DE" sz="2051" dirty="0" err="1"/>
              <a:t>fuels</a:t>
            </a:r>
            <a:r>
              <a:rPr lang="de-DE" sz="2051" dirty="0"/>
              <a:t>)</a:t>
            </a:r>
          </a:p>
          <a:p>
            <a:r>
              <a:rPr lang="de-DE" sz="2200" dirty="0" err="1"/>
              <a:t>No</a:t>
            </a:r>
            <a:r>
              <a:rPr lang="de-DE" sz="2200" dirty="0"/>
              <a:t> </a:t>
            </a:r>
            <a:r>
              <a:rPr lang="de-DE" sz="2200" dirty="0" err="1"/>
              <a:t>fixed</a:t>
            </a:r>
            <a:r>
              <a:rPr lang="de-DE" sz="2200" dirty="0"/>
              <a:t> </a:t>
            </a:r>
            <a:r>
              <a:rPr lang="de-DE" sz="2200" dirty="0" err="1"/>
              <a:t>general</a:t>
            </a:r>
            <a:r>
              <a:rPr lang="de-DE" sz="2200" dirty="0"/>
              <a:t> </a:t>
            </a:r>
            <a:r>
              <a:rPr lang="de-DE" sz="2200" dirty="0" err="1"/>
              <a:t>targets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EU </a:t>
            </a:r>
            <a:r>
              <a:rPr lang="de-DE" sz="2200" dirty="0" err="1"/>
              <a:t>as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now</a:t>
            </a:r>
            <a:r>
              <a:rPr lang="de-DE" sz="2200" dirty="0"/>
              <a:t>, but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specific</a:t>
            </a:r>
            <a:r>
              <a:rPr lang="de-DE" sz="2200" dirty="0"/>
              <a:t> end </a:t>
            </a:r>
            <a:r>
              <a:rPr lang="de-DE" sz="2200" dirty="0" err="1"/>
              <a:t>products</a:t>
            </a:r>
            <a:endParaRPr lang="de-DE" sz="2200" dirty="0"/>
          </a:p>
          <a:p>
            <a:pPr lvl="1"/>
            <a:r>
              <a:rPr lang="en-US" sz="2051" dirty="0"/>
              <a:t>Preliminary political agreement on a 65% target for recycling of packaging by 2025 and on 70% by 2030 (EU, 2018)</a:t>
            </a:r>
          </a:p>
          <a:p>
            <a:pPr lvl="1"/>
            <a:r>
              <a:rPr lang="en-US" sz="2051" dirty="0"/>
              <a:t>Biobased plastics central part of EU circular economy strategy</a:t>
            </a:r>
          </a:p>
          <a:p>
            <a:endParaRPr lang="de-DE" sz="2200" dirty="0"/>
          </a:p>
          <a:p>
            <a:r>
              <a:rPr lang="de-DE" sz="2200" dirty="0" err="1"/>
              <a:t>Leaves</a:t>
            </a:r>
            <a:r>
              <a:rPr lang="de-DE" sz="2200" dirty="0"/>
              <a:t> </a:t>
            </a:r>
            <a:r>
              <a:rPr lang="de-DE" sz="2200" dirty="0" err="1"/>
              <a:t>us</a:t>
            </a:r>
            <a:r>
              <a:rPr lang="de-DE" sz="2200" dirty="0"/>
              <a:t> </a:t>
            </a:r>
            <a:r>
              <a:rPr lang="de-DE" sz="2200" dirty="0" err="1"/>
              <a:t>room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experiments</a:t>
            </a:r>
            <a:r>
              <a:rPr lang="de-DE" sz="2200" dirty="0"/>
              <a:t> </a:t>
            </a:r>
            <a:r>
              <a:rPr lang="de-DE" sz="2200" dirty="0">
                <a:sym typeface="Wingdings" panose="05000000000000000000" pitchFamily="2" charset="2"/>
              </a:rPr>
              <a:t></a:t>
            </a:r>
            <a:endParaRPr lang="de-DE" sz="22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989736D-A9B4-4E18-AC6D-F25BC4CD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Scenarios: </a:t>
            </a:r>
            <a:r>
              <a:rPr lang="de-DE" dirty="0" err="1"/>
              <a:t>Biomass</a:t>
            </a:r>
            <a:r>
              <a:rPr lang="de-DE" dirty="0"/>
              <a:t> </a:t>
            </a:r>
            <a:r>
              <a:rPr lang="de-DE" dirty="0" err="1"/>
              <a:t>Feedstocks</a:t>
            </a:r>
            <a:r>
              <a:rPr lang="de-DE" dirty="0"/>
              <a:t> in Chemical Industry</a:t>
            </a:r>
          </a:p>
        </p:txBody>
      </p:sp>
    </p:spTree>
    <p:extLst>
      <p:ext uri="{BB962C8B-B14F-4D97-AF65-F5344CB8AC3E}">
        <p14:creationId xmlns:p14="http://schemas.microsoft.com/office/powerpoint/2010/main" val="392796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47B5E52-AFA7-4286-8162-93E6214B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92FAE3-E0BA-4336-BB7A-DEA469903C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Motivation: </a:t>
            </a:r>
            <a:r>
              <a:rPr lang="de-DE" dirty="0" err="1"/>
              <a:t>Bioeconomy</a:t>
            </a:r>
            <a:r>
              <a:rPr lang="de-DE" dirty="0"/>
              <a:t> and </a:t>
            </a:r>
            <a:r>
              <a:rPr lang="de-DE" dirty="0" err="1"/>
              <a:t>Sustainable</a:t>
            </a:r>
            <a:r>
              <a:rPr lang="de-DE" dirty="0"/>
              <a:t> Development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The Modelling Setup</a:t>
            </a:r>
          </a:p>
          <a:p>
            <a:pPr marL="628015" lvl="1" indent="-285750">
              <a:buFont typeface="Arial" panose="020B0604020202020204" pitchFamily="34" charset="0"/>
              <a:buChar char="•"/>
            </a:pPr>
            <a:r>
              <a:rPr lang="de-DE" dirty="0"/>
              <a:t>GINFORS-E</a:t>
            </a:r>
            <a:endParaRPr lang="de-DE" dirty="0">
              <a:cs typeface="Calibri" pitchFamily="34" charset="0"/>
            </a:endParaRPr>
          </a:p>
          <a:p>
            <a:pPr marL="628015" lvl="1" indent="-285750">
              <a:buFont typeface="Arial" panose="020B0604020202020204" pitchFamily="34" charset="0"/>
              <a:buChar char="•"/>
            </a:pPr>
            <a:r>
              <a:rPr lang="de-DE" dirty="0"/>
              <a:t>Modelling </a:t>
            </a:r>
            <a:r>
              <a:rPr lang="de-DE" dirty="0" err="1"/>
              <a:t>production</a:t>
            </a:r>
            <a:r>
              <a:rPr lang="de-DE" dirty="0"/>
              <a:t>, </a:t>
            </a:r>
            <a:r>
              <a:rPr lang="de-DE" dirty="0" err="1"/>
              <a:t>consumption</a:t>
            </a:r>
            <a:r>
              <a:rPr lang="de-DE" dirty="0"/>
              <a:t> and trade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biomass</a:t>
            </a:r>
            <a:r>
              <a:rPr lang="de-DE" dirty="0"/>
              <a:t> </a:t>
            </a:r>
            <a:endParaRPr lang="de-DE" dirty="0"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Scenario </a:t>
            </a:r>
            <a:r>
              <a:rPr lang="de-DE" dirty="0" err="1"/>
              <a:t>Specifications</a:t>
            </a:r>
            <a:endParaRPr lang="de-DE" dirty="0"/>
          </a:p>
          <a:p>
            <a:pPr marL="628015" lvl="1" indent="-285750">
              <a:buFont typeface="Arial" panose="020B0604020202020204" pitchFamily="34" charset="0"/>
              <a:buChar char="•"/>
            </a:pPr>
            <a:r>
              <a:rPr lang="de-DE" sz="1650" dirty="0">
                <a:latin typeface="Calibri"/>
                <a:cs typeface="Calibri"/>
              </a:rPr>
              <a:t>General</a:t>
            </a:r>
          </a:p>
          <a:p>
            <a:pPr marL="628015" lvl="1" indent="-285750">
              <a:buFont typeface="Arial" panose="020B0604020202020204" pitchFamily="34" charset="0"/>
              <a:buChar char="•"/>
            </a:pPr>
            <a:r>
              <a:rPr lang="de-DE" sz="1650" dirty="0" err="1">
                <a:latin typeface="Calibri"/>
                <a:cs typeface="Calibri"/>
              </a:rPr>
              <a:t>Bioeconomy</a:t>
            </a:r>
            <a:endParaRPr lang="de-DE" sz="165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First </a:t>
            </a:r>
            <a:r>
              <a:rPr lang="de-DE" dirty="0" err="1"/>
              <a:t>results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/>
                <a:cs typeface="Calibri"/>
              </a:rPr>
              <a:t>Outlook</a:t>
            </a:r>
            <a:endParaRPr lang="de-DE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9448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D7C11C9-56F7-4313-94BB-DACD2FB5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First </a:t>
            </a:r>
            <a:r>
              <a:rPr lang="de-DE" dirty="0" err="1"/>
              <a:t>results</a:t>
            </a:r>
            <a:r>
              <a:rPr lang="de-DE" dirty="0"/>
              <a:t>: Development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Biomass</a:t>
            </a:r>
            <a:r>
              <a:rPr lang="de-DE" dirty="0"/>
              <a:t> Demand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C991B3D-B7F2-44C4-916A-0BF00A282AB5}"/>
              </a:ext>
            </a:extLst>
          </p:cNvPr>
          <p:cNvSpPr txBox="1"/>
          <p:nvPr/>
        </p:nvSpPr>
        <p:spPr>
          <a:xfrm>
            <a:off x="4843464" y="6034088"/>
            <a:ext cx="6680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dirty="0">
                <a:solidFill>
                  <a:schemeClr val="tx2"/>
                </a:solidFill>
                <a:latin typeface="Calibri"/>
                <a:cs typeface="Calibri"/>
              </a:rPr>
              <a:t>Annotation: Country </a:t>
            </a:r>
            <a:r>
              <a:rPr lang="de-DE" sz="1200" dirty="0" err="1">
                <a:solidFill>
                  <a:schemeClr val="tx2"/>
                </a:solidFill>
                <a:latin typeface="Calibri"/>
                <a:cs typeface="Calibri"/>
              </a:rPr>
              <a:t>grouping</a:t>
            </a:r>
            <a:r>
              <a:rPr lang="de-DE" sz="12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de-DE" sz="1200" dirty="0" err="1">
                <a:solidFill>
                  <a:schemeClr val="tx2"/>
                </a:solidFill>
                <a:latin typeface="Calibri"/>
                <a:cs typeface="Calibri"/>
              </a:rPr>
              <a:t>is</a:t>
            </a:r>
            <a:r>
              <a:rPr lang="de-DE" sz="12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de-DE" sz="1200" dirty="0" err="1">
                <a:solidFill>
                  <a:schemeClr val="tx2"/>
                </a:solidFill>
                <a:latin typeface="Calibri"/>
                <a:cs typeface="Calibri"/>
              </a:rPr>
              <a:t>based</a:t>
            </a:r>
            <a:r>
              <a:rPr lang="de-DE" sz="1200" dirty="0">
                <a:solidFill>
                  <a:schemeClr val="tx2"/>
                </a:solidFill>
                <a:latin typeface="Calibri"/>
                <a:cs typeface="Calibri"/>
              </a:rPr>
              <a:t> on </a:t>
            </a:r>
            <a:r>
              <a:rPr lang="de-DE" sz="1200" dirty="0" err="1">
                <a:solidFill>
                  <a:schemeClr val="tx2"/>
                </a:solidFill>
                <a:latin typeface="Calibri"/>
                <a:cs typeface="Calibri"/>
              </a:rPr>
              <a:t>the</a:t>
            </a:r>
            <a:r>
              <a:rPr lang="de-DE" sz="12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de-DE" sz="1200" dirty="0" err="1">
                <a:solidFill>
                  <a:schemeClr val="tx2"/>
                </a:solidFill>
                <a:latin typeface="Calibri"/>
                <a:cs typeface="Calibri"/>
              </a:rPr>
              <a:t>income</a:t>
            </a:r>
            <a:r>
              <a:rPr lang="de-DE" sz="12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de-DE" sz="1200" dirty="0" err="1">
                <a:solidFill>
                  <a:schemeClr val="tx2"/>
                </a:solidFill>
                <a:latin typeface="Calibri"/>
                <a:cs typeface="Calibri"/>
              </a:rPr>
              <a:t>classification</a:t>
            </a:r>
            <a:r>
              <a:rPr lang="de-DE" sz="12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de-DE" sz="1200" dirty="0" err="1">
                <a:solidFill>
                  <a:schemeClr val="tx2"/>
                </a:solidFill>
                <a:latin typeface="Calibri"/>
                <a:cs typeface="Calibri"/>
              </a:rPr>
              <a:t>provided</a:t>
            </a:r>
            <a:r>
              <a:rPr lang="de-DE" sz="12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de-DE" sz="1200" dirty="0" err="1">
                <a:solidFill>
                  <a:schemeClr val="tx2"/>
                </a:solidFill>
                <a:latin typeface="Calibri"/>
                <a:cs typeface="Calibri"/>
              </a:rPr>
              <a:t>by</a:t>
            </a:r>
            <a:r>
              <a:rPr lang="de-DE" sz="12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de-DE" sz="1200" dirty="0" err="1">
                <a:solidFill>
                  <a:schemeClr val="tx2"/>
                </a:solidFill>
                <a:latin typeface="Calibri"/>
                <a:cs typeface="Calibri"/>
              </a:rPr>
              <a:t>the</a:t>
            </a:r>
            <a:r>
              <a:rPr lang="de-DE" sz="1200" dirty="0">
                <a:solidFill>
                  <a:schemeClr val="tx2"/>
                </a:solidFill>
                <a:latin typeface="Calibri"/>
                <a:cs typeface="Calibri"/>
              </a:rPr>
              <a:t> World Bank </a:t>
            </a:r>
            <a:r>
              <a:rPr lang="de-DE" sz="1200" dirty="0" err="1">
                <a:solidFill>
                  <a:schemeClr val="tx2"/>
                </a:solidFill>
                <a:latin typeface="Calibri"/>
                <a:cs typeface="Calibri"/>
              </a:rPr>
              <a:t>for</a:t>
            </a:r>
            <a:r>
              <a:rPr lang="de-DE" sz="1200" dirty="0">
                <a:solidFill>
                  <a:schemeClr val="tx2"/>
                </a:solidFill>
                <a:latin typeface="Calibri"/>
                <a:cs typeface="Calibri"/>
              </a:rPr>
              <a:t> 2021</a:t>
            </a: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1886661F-3DBE-4C07-9A46-F2AAB593B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488" y="692696"/>
            <a:ext cx="8596663" cy="5338812"/>
          </a:xfrm>
        </p:spPr>
      </p:pic>
    </p:spTree>
    <p:extLst>
      <p:ext uri="{BB962C8B-B14F-4D97-AF65-F5344CB8AC3E}">
        <p14:creationId xmlns:p14="http://schemas.microsoft.com/office/powerpoint/2010/main" val="374034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D7C11C9-56F7-4313-94BB-DACD2FB5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First </a:t>
            </a:r>
            <a:r>
              <a:rPr lang="de-DE" dirty="0" err="1"/>
              <a:t>results</a:t>
            </a:r>
            <a:r>
              <a:rPr lang="de-DE" dirty="0"/>
              <a:t>: Land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different </a:t>
            </a:r>
            <a:r>
              <a:rPr lang="de-DE" dirty="0" err="1"/>
              <a:t>biofuel</a:t>
            </a:r>
            <a:r>
              <a:rPr lang="de-DE" dirty="0"/>
              <a:t> </a:t>
            </a:r>
            <a:r>
              <a:rPr lang="de-DE" dirty="0" err="1"/>
              <a:t>scenarios</a:t>
            </a:r>
            <a:endParaRPr lang="de-DE" dirty="0"/>
          </a:p>
        </p:txBody>
      </p:sp>
      <p:pic>
        <p:nvPicPr>
          <p:cNvPr id="8" name="Grafik 8">
            <a:extLst>
              <a:ext uri="{FF2B5EF4-FFF2-40B4-BE49-F238E27FC236}">
                <a16:creationId xmlns:a16="http://schemas.microsoft.com/office/drawing/2014/main" id="{281B520F-F5E0-4A35-9A22-5345163F9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488" y="692696"/>
            <a:ext cx="9057038" cy="5616624"/>
          </a:xfrm>
        </p:spPr>
      </p:pic>
    </p:spTree>
    <p:extLst>
      <p:ext uri="{BB962C8B-B14F-4D97-AF65-F5344CB8AC3E}">
        <p14:creationId xmlns:p14="http://schemas.microsoft.com/office/powerpoint/2010/main" val="327304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6E57C3B-2276-4CB3-B054-35488285E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3" y="1052736"/>
            <a:ext cx="11041227" cy="5256584"/>
          </a:xfrm>
        </p:spPr>
        <p:txBody>
          <a:bodyPr/>
          <a:lstStyle/>
          <a:p>
            <a:r>
              <a:rPr lang="de-DE" sz="2400" dirty="0" err="1"/>
              <a:t>Current</a:t>
            </a:r>
            <a:r>
              <a:rPr lang="de-DE" sz="2400" dirty="0"/>
              <a:t> </a:t>
            </a:r>
            <a:r>
              <a:rPr lang="de-DE" sz="2400" dirty="0" err="1"/>
              <a:t>state</a:t>
            </a:r>
            <a:r>
              <a:rPr lang="de-DE" sz="2400" dirty="0"/>
              <a:t>: </a:t>
            </a:r>
            <a:r>
              <a:rPr lang="de-DE" sz="2400" dirty="0" err="1"/>
              <a:t>work</a:t>
            </a:r>
            <a:r>
              <a:rPr lang="de-DE" sz="2400" dirty="0"/>
              <a:t> in </a:t>
            </a:r>
            <a:r>
              <a:rPr lang="de-DE" sz="2400" dirty="0" err="1"/>
              <a:t>progress</a:t>
            </a:r>
            <a:endParaRPr lang="de-DE" sz="2400" dirty="0"/>
          </a:p>
          <a:p>
            <a:r>
              <a:rPr lang="de-DE" sz="2400" dirty="0"/>
              <a:t>Future </a:t>
            </a:r>
            <a:r>
              <a:rPr lang="de-DE" sz="2400" dirty="0" err="1"/>
              <a:t>work</a:t>
            </a:r>
            <a:r>
              <a:rPr lang="de-DE" sz="2400" dirty="0"/>
              <a:t>:</a:t>
            </a:r>
          </a:p>
          <a:p>
            <a:pPr lvl="1"/>
            <a:r>
              <a:rPr lang="de-DE" sz="2251" dirty="0" err="1"/>
              <a:t>Adding</a:t>
            </a:r>
            <a:r>
              <a:rPr lang="de-DE" sz="2251" dirty="0"/>
              <a:t> </a:t>
            </a:r>
            <a:r>
              <a:rPr lang="de-DE" sz="2251" dirty="0" err="1"/>
              <a:t>feedbacks</a:t>
            </a:r>
            <a:r>
              <a:rPr lang="de-DE" sz="2251" dirty="0"/>
              <a:t> </a:t>
            </a:r>
            <a:r>
              <a:rPr lang="de-DE" sz="2251" dirty="0" err="1"/>
              <a:t>between</a:t>
            </a:r>
            <a:r>
              <a:rPr lang="de-DE" sz="2251" dirty="0"/>
              <a:t> </a:t>
            </a:r>
            <a:r>
              <a:rPr lang="de-DE" sz="2251" dirty="0" err="1"/>
              <a:t>Agriculture</a:t>
            </a:r>
            <a:r>
              <a:rPr lang="de-DE" sz="2251" dirty="0"/>
              <a:t> Module and GINFORS-E</a:t>
            </a:r>
          </a:p>
          <a:p>
            <a:pPr lvl="1"/>
            <a:r>
              <a:rPr lang="de-DE" sz="2251" dirty="0"/>
              <a:t>Add </a:t>
            </a:r>
            <a:r>
              <a:rPr lang="de-DE" sz="2251" dirty="0" err="1"/>
              <a:t>land</a:t>
            </a:r>
            <a:r>
              <a:rPr lang="de-DE" sz="2251" dirty="0"/>
              <a:t> </a:t>
            </a:r>
            <a:r>
              <a:rPr lang="de-DE" sz="2251" dirty="0" err="1"/>
              <a:t>price</a:t>
            </a:r>
            <a:r>
              <a:rPr lang="de-DE" sz="2251" dirty="0"/>
              <a:t> </a:t>
            </a:r>
            <a:r>
              <a:rPr lang="de-DE" sz="2251" dirty="0" err="1"/>
              <a:t>feedbacks</a:t>
            </a:r>
            <a:r>
              <a:rPr lang="de-DE" sz="2251" dirty="0"/>
              <a:t> </a:t>
            </a:r>
            <a:r>
              <a:rPr lang="de-DE" sz="2251" dirty="0" err="1"/>
              <a:t>restricting</a:t>
            </a:r>
            <a:r>
              <a:rPr lang="de-DE" sz="2251" dirty="0"/>
              <a:t> </a:t>
            </a:r>
            <a:r>
              <a:rPr lang="de-DE" sz="2251" dirty="0" err="1"/>
              <a:t>the</a:t>
            </a:r>
            <a:r>
              <a:rPr lang="de-DE" sz="2251" dirty="0"/>
              <a:t> </a:t>
            </a:r>
            <a:r>
              <a:rPr lang="de-DE" sz="2251" dirty="0" err="1"/>
              <a:t>growth</a:t>
            </a:r>
            <a:r>
              <a:rPr lang="de-DE" sz="2251" dirty="0"/>
              <a:t> </a:t>
            </a:r>
            <a:r>
              <a:rPr lang="de-DE" sz="2251" dirty="0" err="1"/>
              <a:t>of</a:t>
            </a:r>
            <a:r>
              <a:rPr lang="de-DE" sz="2251" dirty="0"/>
              <a:t> </a:t>
            </a:r>
            <a:r>
              <a:rPr lang="de-DE" sz="2251" dirty="0" err="1"/>
              <a:t>agriculture</a:t>
            </a:r>
            <a:r>
              <a:rPr lang="de-DE" sz="2251" dirty="0"/>
              <a:t> </a:t>
            </a:r>
            <a:r>
              <a:rPr lang="de-DE" sz="2251" dirty="0" err="1"/>
              <a:t>land</a:t>
            </a:r>
            <a:endParaRPr lang="de-DE" sz="2251" dirty="0"/>
          </a:p>
          <a:p>
            <a:pPr lvl="1"/>
            <a:r>
              <a:rPr lang="de-DE" sz="2251" dirty="0"/>
              <a:t>Link SDG </a:t>
            </a:r>
            <a:r>
              <a:rPr lang="de-DE" sz="2251" dirty="0" err="1"/>
              <a:t>indicators</a:t>
            </a:r>
            <a:r>
              <a:rPr lang="de-DE" sz="2251" dirty="0"/>
              <a:t> </a:t>
            </a:r>
            <a:r>
              <a:rPr lang="de-DE" sz="2251" dirty="0" err="1"/>
              <a:t>to</a:t>
            </a:r>
            <a:r>
              <a:rPr lang="de-DE" sz="2251" dirty="0"/>
              <a:t> variables in hybrid </a:t>
            </a:r>
            <a:r>
              <a:rPr lang="de-DE" sz="2251" dirty="0" err="1"/>
              <a:t>model</a:t>
            </a:r>
            <a:r>
              <a:rPr lang="de-DE" sz="2251" dirty="0"/>
              <a:t>:</a:t>
            </a:r>
          </a:p>
          <a:p>
            <a:pPr lvl="2"/>
            <a:r>
              <a:rPr lang="de-DE" sz="2100" dirty="0"/>
              <a:t>Food </a:t>
            </a:r>
            <a:r>
              <a:rPr lang="de-DE" sz="2100" dirty="0" err="1"/>
              <a:t>prices</a:t>
            </a:r>
            <a:r>
              <a:rPr lang="de-DE" sz="2100" dirty="0"/>
              <a:t> (</a:t>
            </a:r>
            <a:r>
              <a:rPr lang="de-DE" sz="2100" dirty="0" err="1"/>
              <a:t>zero</a:t>
            </a:r>
            <a:r>
              <a:rPr lang="de-DE" sz="2100" dirty="0"/>
              <a:t> </a:t>
            </a:r>
            <a:r>
              <a:rPr lang="de-DE" sz="2100" dirty="0" err="1"/>
              <a:t>hunger</a:t>
            </a:r>
            <a:r>
              <a:rPr lang="de-DE" sz="2100" dirty="0"/>
              <a:t>)</a:t>
            </a:r>
          </a:p>
          <a:p>
            <a:pPr lvl="2"/>
            <a:r>
              <a:rPr lang="de-DE" sz="2100" dirty="0" err="1"/>
              <a:t>Water</a:t>
            </a:r>
            <a:r>
              <a:rPr lang="de-DE" sz="2100" dirty="0"/>
              <a:t> </a:t>
            </a:r>
            <a:r>
              <a:rPr lang="de-DE" sz="2100" dirty="0" err="1"/>
              <a:t>use</a:t>
            </a:r>
            <a:endParaRPr lang="de-DE" sz="2100" dirty="0"/>
          </a:p>
          <a:p>
            <a:pPr lvl="2"/>
            <a:r>
              <a:rPr lang="de-DE" sz="2100" dirty="0"/>
              <a:t>Land </a:t>
            </a:r>
            <a:r>
              <a:rPr lang="de-DE" sz="2100" dirty="0" err="1"/>
              <a:t>use</a:t>
            </a:r>
            <a:r>
              <a:rPr lang="de-DE" sz="2100" dirty="0"/>
              <a:t> </a:t>
            </a:r>
            <a:r>
              <a:rPr lang="de-DE" sz="2100" dirty="0" err="1"/>
              <a:t>related</a:t>
            </a:r>
            <a:r>
              <a:rPr lang="de-DE" sz="2100" dirty="0"/>
              <a:t> GHG </a:t>
            </a:r>
            <a:r>
              <a:rPr lang="de-DE" sz="2100" dirty="0" err="1"/>
              <a:t>emissions</a:t>
            </a:r>
            <a:endParaRPr lang="de-DE" sz="2100" dirty="0"/>
          </a:p>
          <a:p>
            <a:pPr lvl="2"/>
            <a:r>
              <a:rPr lang="de-DE" sz="2100" dirty="0" err="1"/>
              <a:t>Nutrient</a:t>
            </a:r>
            <a:r>
              <a:rPr lang="de-DE" sz="2100" dirty="0"/>
              <a:t> </a:t>
            </a:r>
            <a:r>
              <a:rPr lang="de-DE" sz="2100" dirty="0" err="1"/>
              <a:t>use</a:t>
            </a:r>
            <a:r>
              <a:rPr lang="de-DE" sz="2100" dirty="0"/>
              <a:t> </a:t>
            </a:r>
          </a:p>
          <a:p>
            <a:pPr lvl="1"/>
            <a:endParaRPr lang="de-DE" sz="225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3C888CF-9198-4943-8568-15D451D7F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43290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D1C10DAE-D21B-4BC4-A388-1890FCE4B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010" y="692696"/>
            <a:ext cx="8355992" cy="5616624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35F4FFC-8BB0-4D8F-9B74-4CA7EA93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6540" indent="-256540"/>
            <a:r>
              <a:rPr lang="de-DE" sz="2550">
                <a:latin typeface="Calibri"/>
                <a:cs typeface="Calibri"/>
              </a:rPr>
              <a:t>FAO, </a:t>
            </a:r>
            <a:r>
              <a:rPr lang="de-DE" sz="2550" err="1">
                <a:latin typeface="Calibri"/>
                <a:cs typeface="Calibri"/>
              </a:rPr>
              <a:t>Agriculture</a:t>
            </a:r>
            <a:r>
              <a:rPr lang="de-DE" sz="2550">
                <a:latin typeface="Calibri"/>
                <a:cs typeface="Calibri"/>
              </a:rPr>
              <a:t> in 2050 Scenarios</a:t>
            </a:r>
            <a:endParaRPr lang="de-DE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40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4C06DDE-652B-45AB-BCB1-5D8717B55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Motivation: </a:t>
            </a:r>
            <a:r>
              <a:rPr lang="de-DE" dirty="0" err="1"/>
              <a:t>Bioeconomy</a:t>
            </a:r>
            <a:r>
              <a:rPr lang="de-DE" dirty="0"/>
              <a:t> and </a:t>
            </a:r>
            <a:r>
              <a:rPr lang="de-DE" dirty="0" err="1"/>
              <a:t>Sustainable</a:t>
            </a:r>
            <a:r>
              <a:rPr lang="de-DE" dirty="0"/>
              <a:t> Development Goals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782393-998E-4270-A7AA-5AE0D2DD5A4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86189" y="1785576"/>
            <a:ext cx="7147737" cy="4392488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err="1"/>
              <a:t>Objectives</a:t>
            </a:r>
            <a:r>
              <a:rPr lang="de-DE" sz="2000" dirty="0"/>
              <a:t> EU </a:t>
            </a:r>
            <a:r>
              <a:rPr lang="de-DE" sz="2000" dirty="0" err="1"/>
              <a:t>Bioeconomy</a:t>
            </a:r>
            <a:r>
              <a:rPr lang="de-DE" sz="2000" dirty="0"/>
              <a:t> </a:t>
            </a:r>
            <a:r>
              <a:rPr lang="de-DE" sz="2000" dirty="0" err="1"/>
              <a:t>Strategy</a:t>
            </a:r>
            <a:r>
              <a:rPr lang="de-DE" sz="2000" dirty="0"/>
              <a:t>: </a:t>
            </a:r>
          </a:p>
          <a:p>
            <a:pPr marL="656590" lvl="1" indent="-313690"/>
            <a:r>
              <a:rPr lang="de-DE" sz="2000" dirty="0" err="1"/>
              <a:t>Contribution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climate</a:t>
            </a:r>
            <a:r>
              <a:rPr lang="de-DE" sz="2000" dirty="0"/>
              <a:t> </a:t>
            </a:r>
            <a:r>
              <a:rPr lang="de-DE" sz="2000" dirty="0" err="1"/>
              <a:t>goals</a:t>
            </a:r>
            <a:endParaRPr lang="de-DE" sz="2000" dirty="0">
              <a:cs typeface="Calibri" pitchFamily="34" charset="0"/>
            </a:endParaRPr>
          </a:p>
          <a:p>
            <a:pPr marL="656590" lvl="1" indent="-313690"/>
            <a:r>
              <a:rPr lang="de-DE" sz="2000" dirty="0" err="1"/>
              <a:t>reducing</a:t>
            </a:r>
            <a:r>
              <a:rPr lang="de-DE" sz="2000" dirty="0"/>
              <a:t> </a:t>
            </a:r>
            <a:r>
              <a:rPr lang="de-DE" sz="2000" dirty="0" err="1"/>
              <a:t>import</a:t>
            </a:r>
            <a:r>
              <a:rPr lang="de-DE" sz="2000" dirty="0"/>
              <a:t> </a:t>
            </a:r>
            <a:r>
              <a:rPr lang="de-DE" sz="2000" dirty="0" err="1"/>
              <a:t>dependency</a:t>
            </a:r>
            <a:endParaRPr lang="de-DE" sz="2000" dirty="0">
              <a:cs typeface="Calibri" pitchFamily="34" charset="0"/>
            </a:endParaRPr>
          </a:p>
          <a:p>
            <a:pPr marL="656590" lvl="1" indent="-313690"/>
            <a:r>
              <a:rPr lang="de-DE" sz="2000" dirty="0"/>
              <a:t>Jobs and </a:t>
            </a:r>
            <a:r>
              <a:rPr lang="de-DE" sz="2000" dirty="0" err="1"/>
              <a:t>economic</a:t>
            </a:r>
            <a:r>
              <a:rPr lang="de-DE" sz="2000" dirty="0"/>
              <a:t> </a:t>
            </a:r>
            <a:r>
              <a:rPr lang="de-DE" sz="2000" dirty="0" err="1"/>
              <a:t>competitiveness</a:t>
            </a:r>
            <a:endParaRPr lang="de-DE" sz="2000" dirty="0">
              <a:cs typeface="Calibri" pitchFamily="34" charset="0"/>
            </a:endParaRPr>
          </a:p>
          <a:p>
            <a:pPr marL="0" indent="0">
              <a:buNone/>
            </a:pPr>
            <a:r>
              <a:rPr lang="de-DE" sz="2000" dirty="0">
                <a:latin typeface="Calibri"/>
                <a:cs typeface="Calibri"/>
              </a:rPr>
              <a:t>4 </a:t>
            </a:r>
            <a:r>
              <a:rPr lang="de-DE" sz="2000" dirty="0" err="1">
                <a:latin typeface="Calibri"/>
                <a:cs typeface="Calibri"/>
              </a:rPr>
              <a:t>components</a:t>
            </a:r>
            <a:r>
              <a:rPr lang="de-DE" sz="2000" dirty="0">
                <a:latin typeface="Calibri"/>
                <a:cs typeface="Calibri"/>
              </a:rPr>
              <a:t> </a:t>
            </a:r>
            <a:r>
              <a:rPr lang="de-DE" sz="2000" dirty="0" err="1">
                <a:latin typeface="Calibri"/>
                <a:cs typeface="Calibri"/>
              </a:rPr>
              <a:t>of</a:t>
            </a:r>
            <a:r>
              <a:rPr lang="de-DE" sz="2000" dirty="0">
                <a:latin typeface="Calibri"/>
                <a:cs typeface="Calibri"/>
              </a:rPr>
              <a:t> </a:t>
            </a:r>
            <a:r>
              <a:rPr lang="de-DE" sz="2000" dirty="0" err="1">
                <a:latin typeface="Calibri"/>
                <a:cs typeface="Calibri"/>
              </a:rPr>
              <a:t>the</a:t>
            </a:r>
            <a:r>
              <a:rPr lang="de-DE" sz="2000" dirty="0">
                <a:latin typeface="Calibri"/>
                <a:cs typeface="Calibri"/>
              </a:rPr>
              <a:t> </a:t>
            </a:r>
            <a:r>
              <a:rPr lang="de-DE" sz="2000" dirty="0" err="1">
                <a:latin typeface="Calibri"/>
                <a:cs typeface="Calibri"/>
              </a:rPr>
              <a:t>Bioeconomy</a:t>
            </a:r>
            <a:r>
              <a:rPr lang="de-DE" sz="2000" dirty="0">
                <a:latin typeface="Calibri"/>
                <a:cs typeface="Calibri"/>
              </a:rPr>
              <a:t>:</a:t>
            </a:r>
          </a:p>
          <a:p>
            <a:pPr marL="656590" lvl="1" indent="-313690"/>
            <a:r>
              <a:rPr lang="de-DE" sz="2000" dirty="0"/>
              <a:t>More </a:t>
            </a:r>
            <a:r>
              <a:rPr lang="de-DE" sz="2000" dirty="0" err="1"/>
              <a:t>efficient</a:t>
            </a:r>
            <a:r>
              <a:rPr lang="de-DE" sz="2000" dirty="0"/>
              <a:t> </a:t>
            </a:r>
            <a:r>
              <a:rPr lang="de-DE" sz="2000" dirty="0" err="1"/>
              <a:t>biomass</a:t>
            </a:r>
            <a:r>
              <a:rPr lang="de-DE" sz="2000" dirty="0"/>
              <a:t> </a:t>
            </a:r>
            <a:r>
              <a:rPr lang="de-DE" sz="2000" dirty="0" err="1"/>
              <a:t>production</a:t>
            </a:r>
            <a:r>
              <a:rPr lang="de-DE" sz="2000" dirty="0"/>
              <a:t>: </a:t>
            </a:r>
            <a:r>
              <a:rPr lang="de-DE" sz="2000" b="1" dirty="0" err="1"/>
              <a:t>Agriculture</a:t>
            </a:r>
            <a:r>
              <a:rPr lang="de-DE" sz="2000" dirty="0"/>
              <a:t>, </a:t>
            </a:r>
            <a:r>
              <a:rPr lang="de-DE" sz="2000" dirty="0" err="1"/>
              <a:t>Forestry</a:t>
            </a:r>
            <a:r>
              <a:rPr lang="de-DE" sz="2000" dirty="0"/>
              <a:t>, </a:t>
            </a:r>
            <a:r>
              <a:rPr lang="de-DE" sz="2000" dirty="0" err="1"/>
              <a:t>Fishery</a:t>
            </a:r>
            <a:r>
              <a:rPr lang="de-DE" sz="2000" dirty="0"/>
              <a:t>/</a:t>
            </a:r>
            <a:r>
              <a:rPr lang="de-DE" sz="2000" dirty="0" err="1"/>
              <a:t>Aquaculture</a:t>
            </a:r>
            <a:endParaRPr lang="de-DE" sz="2000" dirty="0">
              <a:cs typeface="Calibri" pitchFamily="34" charset="0"/>
            </a:endParaRPr>
          </a:p>
          <a:p>
            <a:pPr marL="656590" lvl="1" indent="-313690"/>
            <a:r>
              <a:rPr lang="de-DE" sz="2000" dirty="0" err="1"/>
              <a:t>Increased</a:t>
            </a:r>
            <a:r>
              <a:rPr lang="de-DE" sz="2000" dirty="0"/>
              <a:t> </a:t>
            </a:r>
            <a:r>
              <a:rPr lang="de-DE" sz="2000" dirty="0" err="1"/>
              <a:t>use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bioenergy</a:t>
            </a:r>
            <a:r>
              <a:rPr lang="de-DE" sz="2000" dirty="0"/>
              <a:t> (Transportation, Buildings, Industry)</a:t>
            </a:r>
            <a:endParaRPr lang="de-DE" sz="2000" dirty="0">
              <a:cs typeface="Calibri" pitchFamily="34" charset="0"/>
            </a:endParaRPr>
          </a:p>
          <a:p>
            <a:pPr marL="656590" lvl="1" indent="-313690"/>
            <a:r>
              <a:rPr lang="de-DE" sz="2000" dirty="0" err="1"/>
              <a:t>Inreased</a:t>
            </a:r>
            <a:r>
              <a:rPr lang="de-DE" sz="2000" dirty="0"/>
              <a:t> </a:t>
            </a:r>
            <a:r>
              <a:rPr lang="de-DE" sz="2000" dirty="0" err="1"/>
              <a:t>use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biomaterials</a:t>
            </a:r>
            <a:r>
              <a:rPr lang="de-DE" sz="2000" dirty="0"/>
              <a:t> in traditional </a:t>
            </a:r>
            <a:r>
              <a:rPr lang="de-DE" sz="2000" dirty="0" err="1"/>
              <a:t>applications</a:t>
            </a:r>
            <a:r>
              <a:rPr lang="de-DE" sz="2000" dirty="0"/>
              <a:t> (Construction)</a:t>
            </a:r>
            <a:endParaRPr lang="de-DE" sz="2000" dirty="0">
              <a:cs typeface="Calibri" pitchFamily="34" charset="0"/>
            </a:endParaRPr>
          </a:p>
          <a:p>
            <a:pPr marL="656590" lvl="1" indent="-313690"/>
            <a:r>
              <a:rPr lang="de-DE" sz="2000" dirty="0"/>
              <a:t>New bio-</a:t>
            </a:r>
            <a:r>
              <a:rPr lang="de-DE" sz="2000" dirty="0" err="1"/>
              <a:t>based</a:t>
            </a:r>
            <a:r>
              <a:rPr lang="de-DE" sz="2000" dirty="0"/>
              <a:t> </a:t>
            </a:r>
            <a:r>
              <a:rPr lang="de-DE" sz="2000" dirty="0" err="1"/>
              <a:t>materials</a:t>
            </a:r>
            <a:r>
              <a:rPr lang="de-DE" sz="2000" dirty="0"/>
              <a:t> (bio-plastics, </a:t>
            </a:r>
            <a:r>
              <a:rPr lang="de-DE" sz="2000" dirty="0" err="1"/>
              <a:t>platform</a:t>
            </a:r>
            <a:r>
              <a:rPr lang="de-DE" sz="2000" dirty="0"/>
              <a:t> </a:t>
            </a:r>
            <a:r>
              <a:rPr lang="de-DE" sz="2000" dirty="0" err="1"/>
              <a:t>chemicals</a:t>
            </a:r>
            <a:r>
              <a:rPr lang="de-DE" sz="2000" dirty="0"/>
              <a:t>)</a:t>
            </a:r>
            <a:endParaRPr lang="de-DE" sz="2000" dirty="0">
              <a:cs typeface="Calibri" pitchFamily="34" charset="0"/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56FD6EA-0B11-4155-BB64-DBB841CD3B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5018" t="67217" r="50670" b="3083"/>
          <a:stretch/>
        </p:blipFill>
        <p:spPr>
          <a:xfrm>
            <a:off x="11213729" y="4738512"/>
            <a:ext cx="782392" cy="827222"/>
          </a:xfrm>
          <a:prstGeom prst="rect">
            <a:avLst/>
          </a:prstGeom>
        </p:spPr>
      </p:pic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94C6ECCC-5F28-4F65-BC3E-A115C6FB6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" t="2585" r="82878" b="66391"/>
          <a:stretch/>
        </p:blipFill>
        <p:spPr bwMode="auto">
          <a:xfrm>
            <a:off x="7896200" y="1988840"/>
            <a:ext cx="864096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6231551-E14B-447C-AC2A-7D889497EB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98" t="3377" r="67117" b="68131"/>
          <a:stretch/>
        </p:blipFill>
        <p:spPr>
          <a:xfrm>
            <a:off x="9124411" y="1988840"/>
            <a:ext cx="864096" cy="864096"/>
          </a:xfrm>
          <a:prstGeom prst="rect">
            <a:avLst/>
          </a:prstGeom>
        </p:spPr>
      </p:pic>
      <p:pic>
        <p:nvPicPr>
          <p:cNvPr id="10" name="Inhaltsplatzhalter 6">
            <a:extLst>
              <a:ext uri="{FF2B5EF4-FFF2-40B4-BE49-F238E27FC236}">
                <a16:creationId xmlns:a16="http://schemas.microsoft.com/office/drawing/2014/main" id="{92AFB7C8-AD80-4315-A623-B404F0FCF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97" t="4869" r="1916" b="69278"/>
          <a:stretch/>
        </p:blipFill>
        <p:spPr bwMode="auto">
          <a:xfrm>
            <a:off x="10656717" y="2011342"/>
            <a:ext cx="79208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nhaltsplatzhalter 6">
            <a:extLst>
              <a:ext uri="{FF2B5EF4-FFF2-40B4-BE49-F238E27FC236}">
                <a16:creationId xmlns:a16="http://schemas.microsoft.com/office/drawing/2014/main" id="{59C60FD3-D059-4AC2-B631-2BB98AC1B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" t="35893" r="83573" b="35669"/>
          <a:stretch/>
        </p:blipFill>
        <p:spPr bwMode="auto">
          <a:xfrm>
            <a:off x="7959536" y="3421103"/>
            <a:ext cx="80076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nhaltsplatzhalter 6">
            <a:extLst>
              <a:ext uri="{FF2B5EF4-FFF2-40B4-BE49-F238E27FC236}">
                <a16:creationId xmlns:a16="http://schemas.microsoft.com/office/drawing/2014/main" id="{3D6B21AC-FC24-4D82-BE48-3D6F1FE13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80" t="36961" r="66832" b="34601"/>
          <a:stretch/>
        </p:blipFill>
        <p:spPr bwMode="auto">
          <a:xfrm>
            <a:off x="9511556" y="3421103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nhaltsplatzhalter 6">
            <a:extLst>
              <a:ext uri="{FF2B5EF4-FFF2-40B4-BE49-F238E27FC236}">
                <a16:creationId xmlns:a16="http://schemas.microsoft.com/office/drawing/2014/main" id="{EEFF50DE-DF5C-42CE-8F4B-D4095DF6E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59" t="35893" r="1782" b="35669"/>
          <a:stretch/>
        </p:blipFill>
        <p:spPr bwMode="auto">
          <a:xfrm>
            <a:off x="7878310" y="4738512"/>
            <a:ext cx="83974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nhaltsplatzhalter 6">
            <a:extLst>
              <a:ext uri="{FF2B5EF4-FFF2-40B4-BE49-F238E27FC236}">
                <a16:creationId xmlns:a16="http://schemas.microsoft.com/office/drawing/2014/main" id="{2DB61D7F-ECEA-480C-B9AE-F2BD54367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60" t="35893" r="50952" b="35669"/>
          <a:stretch/>
        </p:blipFill>
        <p:spPr bwMode="auto">
          <a:xfrm>
            <a:off x="10857593" y="3373815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nhaltsplatzhalter 6">
            <a:extLst>
              <a:ext uri="{FF2B5EF4-FFF2-40B4-BE49-F238E27FC236}">
                <a16:creationId xmlns:a16="http://schemas.microsoft.com/office/drawing/2014/main" id="{29C39C64-5CE9-44F2-AA34-52EE32435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" t="66815" r="83419" b="4747"/>
          <a:stretch/>
        </p:blipFill>
        <p:spPr bwMode="auto">
          <a:xfrm>
            <a:off x="9179363" y="4738512"/>
            <a:ext cx="80914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nhaltsplatzhalter 6">
            <a:extLst>
              <a:ext uri="{FF2B5EF4-FFF2-40B4-BE49-F238E27FC236}">
                <a16:creationId xmlns:a16="http://schemas.microsoft.com/office/drawing/2014/main" id="{04A1EF29-6EDB-42B3-B41F-D9E2E9962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44" t="66916" r="67768" b="4646"/>
          <a:stretch/>
        </p:blipFill>
        <p:spPr bwMode="auto">
          <a:xfrm>
            <a:off x="10209313" y="4735890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49A29FFB-1E24-4E0B-AECE-B58DA248EF44}"/>
              </a:ext>
            </a:extLst>
          </p:cNvPr>
          <p:cNvSpPr txBox="1"/>
          <p:nvPr/>
        </p:nvSpPr>
        <p:spPr>
          <a:xfrm>
            <a:off x="486189" y="677332"/>
            <a:ext cx="9384704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20000"/>
              </a:spcBef>
              <a:buSzPct val="80000"/>
            </a:pPr>
            <a:r>
              <a:rPr lang="de-DE" dirty="0">
                <a:solidFill>
                  <a:schemeClr val="tx2"/>
                </a:solidFill>
                <a:latin typeface="Calibri"/>
                <a:cs typeface="Calibri"/>
              </a:rPr>
              <a:t>BMBF-Project BEST: </a:t>
            </a:r>
            <a:r>
              <a:rPr lang="de-DE" dirty="0" err="1">
                <a:solidFill>
                  <a:schemeClr val="tx2"/>
                </a:solidFill>
                <a:latin typeface="Calibri"/>
                <a:cs typeface="Calibri"/>
              </a:rPr>
              <a:t>What</a:t>
            </a:r>
            <a:r>
              <a:rPr lang="de-DE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de-DE" dirty="0" err="1">
                <a:solidFill>
                  <a:schemeClr val="tx2"/>
                </a:solidFill>
                <a:latin typeface="Calibri"/>
                <a:cs typeface="Calibri"/>
              </a:rPr>
              <a:t>are</a:t>
            </a:r>
            <a:r>
              <a:rPr lang="de-DE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de-DE" dirty="0" err="1">
                <a:solidFill>
                  <a:schemeClr val="tx2"/>
                </a:solidFill>
                <a:latin typeface="Calibri"/>
                <a:cs typeface="Calibri"/>
              </a:rPr>
              <a:t>the</a:t>
            </a:r>
            <a:r>
              <a:rPr lang="de-DE" dirty="0">
                <a:solidFill>
                  <a:schemeClr val="tx2"/>
                </a:solidFill>
                <a:latin typeface="Calibri"/>
                <a:cs typeface="Calibri"/>
              </a:rPr>
              <a:t> EU </a:t>
            </a:r>
            <a:r>
              <a:rPr lang="de-DE" dirty="0" err="1">
                <a:solidFill>
                  <a:schemeClr val="tx2"/>
                </a:solidFill>
                <a:latin typeface="Calibri"/>
                <a:cs typeface="Calibri"/>
              </a:rPr>
              <a:t>bioeconomy‘s</a:t>
            </a:r>
            <a:r>
              <a:rPr lang="de-DE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de-DE" dirty="0" err="1">
                <a:solidFill>
                  <a:schemeClr val="tx2"/>
                </a:solidFill>
                <a:latin typeface="Calibri"/>
                <a:cs typeface="Calibri"/>
              </a:rPr>
              <a:t>contributions</a:t>
            </a:r>
            <a:r>
              <a:rPr lang="de-DE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de-DE" dirty="0" err="1">
                <a:solidFill>
                  <a:schemeClr val="tx2"/>
                </a:solidFill>
                <a:latin typeface="Calibri"/>
                <a:cs typeface="Calibri"/>
              </a:rPr>
              <a:t>to</a:t>
            </a:r>
            <a:r>
              <a:rPr lang="de-DE" dirty="0">
                <a:solidFill>
                  <a:schemeClr val="tx2"/>
                </a:solidFill>
                <a:latin typeface="Calibri"/>
                <a:cs typeface="Calibri"/>
              </a:rPr>
              <a:t> and potential trade-offs </a:t>
            </a:r>
            <a:r>
              <a:rPr lang="de-DE" dirty="0" err="1">
                <a:solidFill>
                  <a:schemeClr val="tx2"/>
                </a:solidFill>
                <a:latin typeface="Calibri"/>
                <a:cs typeface="Calibri"/>
              </a:rPr>
              <a:t>for</a:t>
            </a:r>
            <a:r>
              <a:rPr lang="de-DE" dirty="0">
                <a:solidFill>
                  <a:schemeClr val="tx2"/>
                </a:solidFill>
                <a:latin typeface="Calibri"/>
                <a:cs typeface="Calibri"/>
              </a:rPr>
              <a:t> global SDGs?</a:t>
            </a:r>
          </a:p>
        </p:txBody>
      </p:sp>
    </p:spTree>
    <p:extLst>
      <p:ext uri="{BB962C8B-B14F-4D97-AF65-F5344CB8AC3E}">
        <p14:creationId xmlns:p14="http://schemas.microsoft.com/office/powerpoint/2010/main" val="123791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30BF9-D3DF-45F4-B665-870E5DD8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dirty="0"/>
              <a:t>Motivation: Focus on </a:t>
            </a:r>
            <a:r>
              <a:rPr lang="de-DE" sz="3000" dirty="0" err="1"/>
              <a:t>Agriculture</a:t>
            </a:r>
            <a:r>
              <a:rPr lang="de-DE" sz="3000" dirty="0"/>
              <a:t> and Land </a:t>
            </a:r>
            <a:r>
              <a:rPr lang="de-DE" sz="3000" dirty="0" err="1"/>
              <a:t>use</a:t>
            </a:r>
            <a:endParaRPr lang="de-DE" sz="3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A9AFD9-2339-45D2-95A6-CA153A6F4D9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2874" y="753223"/>
            <a:ext cx="5723922" cy="4752528"/>
          </a:xfrm>
        </p:spPr>
        <p:txBody>
          <a:bodyPr/>
          <a:lstStyle/>
          <a:p>
            <a:pPr marL="370840" indent="-370840"/>
            <a:r>
              <a:rPr lang="en-US" sz="2000" dirty="0">
                <a:latin typeface="Calibri"/>
                <a:cs typeface="Calibri"/>
              </a:rPr>
              <a:t>Availability of arable land main bottleneck for growth of bioeconomy</a:t>
            </a:r>
            <a:endParaRPr lang="de-DE" sz="2000">
              <a:latin typeface="Calibri"/>
              <a:cs typeface="Calibri"/>
            </a:endParaRPr>
          </a:p>
          <a:p>
            <a:pPr marL="656590" lvl="1" indent="-313690"/>
            <a:r>
              <a:rPr lang="en-US" sz="2000" dirty="0">
                <a:latin typeface="Calibri"/>
                <a:cs typeface="Calibri"/>
              </a:rPr>
              <a:t>Food vs. Fuel </a:t>
            </a:r>
            <a:endParaRPr lang="en-US" sz="2000" dirty="0">
              <a:cs typeface="Calibri" pitchFamily="34" charset="0"/>
            </a:endParaRPr>
          </a:p>
          <a:p>
            <a:pPr marL="656590" lvl="1" indent="-313690"/>
            <a:r>
              <a:rPr lang="en-US" sz="2000" dirty="0">
                <a:latin typeface="Calibri"/>
                <a:cs typeface="Calibri"/>
              </a:rPr>
              <a:t>Risk of future losses of arable land due to climate changes</a:t>
            </a:r>
          </a:p>
          <a:p>
            <a:pPr marL="656590" lvl="1" indent="-313690"/>
            <a:r>
              <a:rPr lang="en-US" sz="2000" dirty="0">
                <a:latin typeface="Calibri"/>
                <a:cs typeface="Calibri"/>
              </a:rPr>
              <a:t>Future demand for food and global population growth  </a:t>
            </a:r>
            <a:endParaRPr lang="en-US" sz="2000">
              <a:cs typeface="Calibri"/>
            </a:endParaRPr>
          </a:p>
          <a:p>
            <a:pPr marL="370840" indent="-370840"/>
            <a:endParaRPr lang="en-US" sz="2000" dirty="0">
              <a:cs typeface="Calibri" pitchFamily="34" charset="0"/>
            </a:endParaRPr>
          </a:p>
          <a:p>
            <a:pPr marL="370840" indent="-370840"/>
            <a:r>
              <a:rPr lang="en-US" sz="2000" dirty="0">
                <a:latin typeface="Calibri"/>
                <a:cs typeface="Calibri"/>
              </a:rPr>
              <a:t>Impact on environmental SDGs strongly linked to agricultural land use</a:t>
            </a:r>
          </a:p>
          <a:p>
            <a:pPr marL="656590" lvl="1" indent="-313690"/>
            <a:r>
              <a:rPr lang="en-US" sz="2000" dirty="0">
                <a:latin typeface="Calibri"/>
                <a:cs typeface="Calibri"/>
              </a:rPr>
              <a:t>Agriculture and land use related GHG emissions </a:t>
            </a:r>
          </a:p>
          <a:p>
            <a:pPr marL="656590" lvl="1" indent="-313690"/>
            <a:r>
              <a:rPr lang="en-US" sz="2000" dirty="0">
                <a:latin typeface="Calibri"/>
                <a:cs typeface="Calibri"/>
              </a:rPr>
              <a:t>Biodiversity impacts of habitat loss in terrestrial ecosystems</a:t>
            </a:r>
            <a:endParaRPr lang="en-US" sz="2000" dirty="0">
              <a:cs typeface="Calibri"/>
            </a:endParaRPr>
          </a:p>
          <a:p>
            <a:pPr marL="656590" lvl="1" indent="-313690"/>
            <a:r>
              <a:rPr lang="en-US" sz="2000" dirty="0">
                <a:latin typeface="Calibri"/>
                <a:cs typeface="Calibri"/>
              </a:rPr>
              <a:t>Water use, habitat loss and overnutrition in aquatic </a:t>
            </a:r>
            <a:r>
              <a:rPr lang="en-US" sz="2000" dirty="0" err="1">
                <a:latin typeface="Calibri"/>
                <a:cs typeface="Calibri"/>
              </a:rPr>
              <a:t>ecoystems</a:t>
            </a:r>
            <a:r>
              <a:rPr lang="en-US" sz="2000" dirty="0">
                <a:latin typeface="Calibri"/>
                <a:cs typeface="Calibri"/>
              </a:rPr>
              <a:t> </a:t>
            </a:r>
            <a:endParaRPr lang="en-US" sz="2000">
              <a:cs typeface="Calibri"/>
            </a:endParaRPr>
          </a:p>
          <a:p>
            <a:pPr marL="656590" lvl="1" indent="-313690"/>
            <a:endParaRPr lang="en-US" dirty="0">
              <a:cs typeface="Calibri" pitchFamily="34" charset="0"/>
            </a:endParaRPr>
          </a:p>
          <a:p>
            <a:pPr marL="370840" indent="-370840"/>
            <a:endParaRPr lang="en-US" dirty="0">
              <a:cs typeface="Calibri" pitchFamily="34" charset="0"/>
            </a:endParaRPr>
          </a:p>
          <a:p>
            <a:pPr marL="370840" indent="-370840"/>
            <a:endParaRPr lang="en-US" dirty="0">
              <a:cs typeface="Calibri" pitchFamily="34" charset="0"/>
            </a:endParaRPr>
          </a:p>
        </p:txBody>
      </p:sp>
      <p:pic>
        <p:nvPicPr>
          <p:cNvPr id="4" name="Grafik 4" descr="Ein Bild, das Karte enthält.&#10;&#10;Beschreibung automatisch generiert.">
            <a:extLst>
              <a:ext uri="{FF2B5EF4-FFF2-40B4-BE49-F238E27FC236}">
                <a16:creationId xmlns:a16="http://schemas.microsoft.com/office/drawing/2014/main" id="{BA456614-B950-4FF7-859C-89AD7EAE5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356" y="1549137"/>
            <a:ext cx="6132978" cy="389979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8E929AE-6620-4BC3-BC31-FACAA6E23E3A}"/>
              </a:ext>
            </a:extLst>
          </p:cNvPr>
          <p:cNvSpPr txBox="1"/>
          <p:nvPr/>
        </p:nvSpPr>
        <p:spPr>
          <a:xfrm>
            <a:off x="5828179" y="5654488"/>
            <a:ext cx="414393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400" dirty="0">
                <a:latin typeface="Arial"/>
                <a:cs typeface="Arial"/>
              </a:rPr>
              <a:t>FAO (2018) – </a:t>
            </a:r>
            <a:r>
              <a:rPr lang="de-DE" sz="1400" dirty="0" err="1">
                <a:latin typeface="Arial"/>
                <a:cs typeface="Arial"/>
              </a:rPr>
              <a:t>Agriculture</a:t>
            </a:r>
            <a:r>
              <a:rPr lang="de-DE" sz="1400" dirty="0">
                <a:latin typeface="Arial"/>
                <a:cs typeface="Arial"/>
              </a:rPr>
              <a:t> in 2050</a:t>
            </a:r>
            <a:endParaRPr lang="de-DE" sz="1400" dirty="0">
              <a:cs typeface="Arial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B5373BC-EC20-4CF6-A00D-569E04E0CBBE}"/>
              </a:ext>
            </a:extLst>
          </p:cNvPr>
          <p:cNvSpPr txBox="1"/>
          <p:nvPr/>
        </p:nvSpPr>
        <p:spPr>
          <a:xfrm>
            <a:off x="5951443" y="1009650"/>
            <a:ext cx="603772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600" dirty="0" err="1">
                <a:latin typeface="Arial"/>
                <a:cs typeface="Arial"/>
              </a:rPr>
              <a:t>Potentially</a:t>
            </a:r>
            <a:r>
              <a:rPr lang="de-DE" sz="1600" dirty="0">
                <a:latin typeface="Arial"/>
                <a:cs typeface="Arial"/>
              </a:rPr>
              <a:t> </a:t>
            </a:r>
            <a:r>
              <a:rPr lang="de-DE" sz="1600" dirty="0" err="1">
                <a:latin typeface="Arial"/>
                <a:cs typeface="Arial"/>
              </a:rPr>
              <a:t>highly</a:t>
            </a:r>
            <a:r>
              <a:rPr lang="de-DE" sz="1600" dirty="0">
                <a:latin typeface="Arial"/>
                <a:cs typeface="Arial"/>
              </a:rPr>
              <a:t> </a:t>
            </a:r>
            <a:r>
              <a:rPr lang="de-DE" sz="1600" dirty="0" err="1">
                <a:latin typeface="Arial"/>
                <a:cs typeface="Arial"/>
              </a:rPr>
              <a:t>suitable</a:t>
            </a:r>
            <a:r>
              <a:rPr lang="de-DE" sz="1600" dirty="0">
                <a:latin typeface="Arial"/>
                <a:cs typeface="Arial"/>
              </a:rPr>
              <a:t> </a:t>
            </a:r>
            <a:r>
              <a:rPr lang="de-DE" sz="1600" dirty="0" err="1">
                <a:latin typeface="Arial"/>
                <a:cs typeface="Arial"/>
              </a:rPr>
              <a:t>unprotected</a:t>
            </a:r>
            <a:r>
              <a:rPr lang="de-DE" sz="1600" dirty="0">
                <a:latin typeface="Arial"/>
                <a:cs typeface="Arial"/>
              </a:rPr>
              <a:t> additional </a:t>
            </a:r>
            <a:r>
              <a:rPr lang="de-DE" sz="1600" dirty="0" err="1">
                <a:latin typeface="Arial"/>
                <a:cs typeface="Arial"/>
              </a:rPr>
              <a:t>land</a:t>
            </a:r>
            <a:r>
              <a:rPr lang="de-DE" sz="1600" dirty="0">
                <a:latin typeface="Arial"/>
                <a:cs typeface="Arial"/>
              </a:rPr>
              <a:t> </a:t>
            </a:r>
            <a:r>
              <a:rPr lang="de-DE" sz="1600" dirty="0" err="1">
                <a:latin typeface="Arial"/>
                <a:cs typeface="Arial"/>
              </a:rPr>
              <a:t>for</a:t>
            </a:r>
            <a:r>
              <a:rPr lang="de-DE" sz="1600" dirty="0">
                <a:latin typeface="Arial"/>
                <a:cs typeface="Arial"/>
              </a:rPr>
              <a:t> </a:t>
            </a:r>
            <a:r>
              <a:rPr lang="de-DE" sz="1600" dirty="0" err="1">
                <a:latin typeface="Arial"/>
                <a:cs typeface="Arial"/>
              </a:rPr>
              <a:t>rainfed</a:t>
            </a:r>
            <a:r>
              <a:rPr lang="de-DE" sz="1600" dirty="0">
                <a:latin typeface="Arial"/>
                <a:cs typeface="Arial"/>
              </a:rPr>
              <a:t> </a:t>
            </a:r>
            <a:r>
              <a:rPr lang="de-DE" sz="1600" dirty="0" err="1">
                <a:latin typeface="Arial"/>
                <a:cs typeface="Arial"/>
              </a:rPr>
              <a:t>cropping</a:t>
            </a:r>
            <a:r>
              <a:rPr lang="de-DE" sz="1600" dirty="0">
                <a:latin typeface="Arial"/>
                <a:cs typeface="Arial"/>
              </a:rPr>
              <a:t> </a:t>
            </a:r>
            <a:r>
              <a:rPr lang="de-DE" sz="1600" dirty="0" err="1">
                <a:latin typeface="Arial"/>
                <a:cs typeface="Arial"/>
              </a:rPr>
              <a:t>systems</a:t>
            </a:r>
            <a:r>
              <a:rPr lang="de-DE" sz="1600" dirty="0">
                <a:latin typeface="Arial"/>
                <a:cs typeface="Arial"/>
              </a:rPr>
              <a:t>, 2012</a:t>
            </a:r>
            <a:endParaRPr lang="de-DE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98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53B35F1-0550-4E7A-9743-F51289D5F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Macroeconometric</a:t>
            </a:r>
            <a:r>
              <a:rPr lang="en-US" sz="2400" dirty="0"/>
              <a:t> model of the world economy, combining consistently production, international trade, energy use and emissions </a:t>
            </a:r>
          </a:p>
          <a:p>
            <a:r>
              <a:rPr lang="en-US" sz="2400" dirty="0"/>
              <a:t>Macro models and bilateral trade from TINFORGE (Mönnig et al. 2020)</a:t>
            </a:r>
          </a:p>
          <a:p>
            <a:r>
              <a:rPr lang="en-US" sz="2400" dirty="0"/>
              <a:t>Bilateral trade shares (What is the value share of German cars in US car imports, for example?) for 33 goods und 154 countries econometrically estimated:</a:t>
            </a:r>
          </a:p>
          <a:p>
            <a:pPr lvl="1"/>
            <a:r>
              <a:rPr lang="en-US" sz="1800" dirty="0"/>
              <a:t>Explaining variables: Relative prices, trends</a:t>
            </a:r>
          </a:p>
          <a:p>
            <a:r>
              <a:rPr lang="en-US" sz="2400" dirty="0"/>
              <a:t>Changes in the cost situation at the level </a:t>
            </a:r>
            <a:br>
              <a:rPr lang="en-US" sz="2400" dirty="0"/>
            </a:br>
            <a:r>
              <a:rPr lang="en-US" sz="2400" dirty="0"/>
              <a:t>of 36 industries are transmitted to world trade,</a:t>
            </a:r>
            <a:br>
              <a:rPr lang="en-US" sz="2400" dirty="0"/>
            </a:br>
            <a:r>
              <a:rPr lang="en-US" sz="2400" dirty="0"/>
              <a:t>change sectoral production, value added, </a:t>
            </a:r>
            <a:br>
              <a:rPr lang="en-US" sz="2400" dirty="0"/>
            </a:br>
            <a:r>
              <a:rPr lang="en-US" sz="2400" dirty="0"/>
              <a:t>and prices as well as GDP</a:t>
            </a:r>
          </a:p>
          <a:p>
            <a:r>
              <a:rPr lang="en-US" sz="2400" dirty="0"/>
              <a:t>Explicit modeling of carbon prices </a:t>
            </a:r>
            <a:br>
              <a:rPr lang="en-US" sz="2400" dirty="0"/>
            </a:br>
            <a:r>
              <a:rPr lang="en-US" sz="2400" dirty="0"/>
              <a:t>(ETS and non-ETS)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6BB8CC0-6B38-48EC-B6FC-F1499CB5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GINFORS-E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D1860DB4-5013-4FAD-8FA3-26AA9DCE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71" y="3091349"/>
            <a:ext cx="4719249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88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062CB3-94D5-483D-88CE-4C299A07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GINFORS-E </a:t>
            </a:r>
            <a:r>
              <a:rPr lang="de-DE" dirty="0" err="1"/>
              <a:t>country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EDBB7F-D799-41C3-986E-2CEA3315534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/>
              <a:t>Economic structures: Harmonized OECD input-output tables for 64 countries and one region Rest of the World from 2005 to 2015. </a:t>
            </a:r>
          </a:p>
          <a:p>
            <a:pPr lvl="1"/>
            <a:r>
              <a:rPr lang="en-US" sz="2251" dirty="0"/>
              <a:t>Input-output relations by 36 (homogeneous) industries</a:t>
            </a:r>
          </a:p>
          <a:p>
            <a:pPr lvl="1"/>
            <a:r>
              <a:rPr lang="en-US" sz="2251" dirty="0"/>
              <a:t>Cost structure/sales structure</a:t>
            </a:r>
          </a:p>
          <a:p>
            <a:pPr lvl="1"/>
            <a:r>
              <a:rPr lang="en-US" altLang="en-US" sz="2251" dirty="0"/>
              <a:t>Sector prices are determined by mark-up calculation</a:t>
            </a:r>
          </a:p>
          <a:p>
            <a:pPr lvl="1"/>
            <a:r>
              <a:rPr lang="en-US" sz="2251" dirty="0"/>
              <a:t>Production: </a:t>
            </a:r>
          </a:p>
          <a:p>
            <a:pPr lvl="2"/>
            <a:r>
              <a:rPr lang="en-US" sz="2100" dirty="0"/>
              <a:t>intermediate plus final demand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CF0C4A6-1940-4F4D-9603-DC202AC08A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Country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overview</a:t>
            </a:r>
            <a:endParaRPr lang="de-DE" dirty="0"/>
          </a:p>
        </p:txBody>
      </p:sp>
      <p:pic>
        <p:nvPicPr>
          <p:cNvPr id="120" name="Grafik 119">
            <a:extLst>
              <a:ext uri="{FF2B5EF4-FFF2-40B4-BE49-F238E27FC236}">
                <a16:creationId xmlns:a16="http://schemas.microsoft.com/office/drawing/2014/main" id="{E56E6D70-CCED-47BC-B008-301536BB8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085850"/>
            <a:ext cx="47625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53B35F1-0550-4E7A-9743-F51289D5F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Energy balances and CO</a:t>
            </a:r>
            <a:r>
              <a:rPr lang="en-US" sz="2400" baseline="-25000" dirty="0"/>
              <a:t>2</a:t>
            </a:r>
            <a:r>
              <a:rPr lang="en-US" sz="2400" dirty="0"/>
              <a:t> emissions </a:t>
            </a:r>
          </a:p>
          <a:p>
            <a:pPr lvl="1"/>
            <a:r>
              <a:rPr lang="en-US" sz="2251" dirty="0"/>
              <a:t>Historical data from the IEA</a:t>
            </a:r>
          </a:p>
          <a:p>
            <a:pPr lvl="1"/>
            <a:r>
              <a:rPr lang="en-US" sz="2251" dirty="0"/>
              <a:t>18 energy sources</a:t>
            </a:r>
          </a:p>
          <a:p>
            <a:pPr lvl="1"/>
            <a:r>
              <a:rPr lang="en-US" sz="2251" dirty="0"/>
              <a:t>Energy prices</a:t>
            </a:r>
          </a:p>
          <a:p>
            <a:r>
              <a:rPr lang="en-US" sz="2400" dirty="0"/>
              <a:t>Energy demand </a:t>
            </a:r>
          </a:p>
          <a:p>
            <a:pPr lvl="1"/>
            <a:r>
              <a:rPr lang="en-US" sz="2251" dirty="0"/>
              <a:t>Activity variables</a:t>
            </a:r>
          </a:p>
          <a:p>
            <a:pPr lvl="1"/>
            <a:r>
              <a:rPr lang="en-US" sz="2251" dirty="0"/>
              <a:t>Relative prices</a:t>
            </a:r>
          </a:p>
          <a:p>
            <a:pPr lvl="1"/>
            <a:r>
              <a:rPr lang="en-US" sz="2251" dirty="0"/>
              <a:t>Trends</a:t>
            </a:r>
          </a:p>
          <a:p>
            <a:r>
              <a:rPr lang="en-US" sz="2400" dirty="0"/>
              <a:t>Energy-related CO</a:t>
            </a:r>
            <a:r>
              <a:rPr lang="en-US" sz="2400" baseline="-25000" dirty="0"/>
              <a:t>2</a:t>
            </a:r>
          </a:p>
          <a:p>
            <a:pPr lvl="1"/>
            <a:r>
              <a:rPr lang="en-US" sz="2251" dirty="0"/>
              <a:t>Coal, oil, gas, other</a:t>
            </a:r>
          </a:p>
          <a:p>
            <a:pPr lvl="1"/>
            <a:r>
              <a:rPr lang="en-US" sz="2251" dirty="0"/>
              <a:t>Different uses</a:t>
            </a:r>
          </a:p>
          <a:p>
            <a:endParaRPr lang="en-US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6BB8CC0-6B38-48EC-B6FC-F1499CB5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GINFORS-E Energy </a:t>
            </a:r>
            <a:r>
              <a:rPr lang="de-DE" dirty="0" err="1"/>
              <a:t>model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77FDB5C-54CD-4B9F-A9B2-A0C75A447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988840"/>
            <a:ext cx="7704856" cy="407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53B35F1-0550-4E7A-9743-F51289D5F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dirty="0"/>
              <a:t>Global </a:t>
            </a:r>
            <a:r>
              <a:rPr lang="en-US" altLang="en-US" sz="2200" dirty="0" err="1"/>
              <a:t>macroeconometric</a:t>
            </a:r>
            <a:r>
              <a:rPr lang="en-US" altLang="en-US" sz="2200" dirty="0"/>
              <a:t> model</a:t>
            </a:r>
          </a:p>
          <a:p>
            <a:r>
              <a:rPr lang="en-US" sz="2200" dirty="0"/>
              <a:t>Myopic agents</a:t>
            </a:r>
          </a:p>
          <a:p>
            <a:r>
              <a:rPr lang="en-US" sz="2200" dirty="0"/>
              <a:t>Non-equilibrium (positive macro impacts possible)</a:t>
            </a:r>
          </a:p>
          <a:p>
            <a:r>
              <a:rPr lang="en-US" sz="2200" dirty="0"/>
              <a:t>Solves annually</a:t>
            </a:r>
          </a:p>
          <a:p>
            <a:r>
              <a:rPr lang="en-US" sz="2200" dirty="0"/>
              <a:t>Consistent projections until 2050</a:t>
            </a:r>
          </a:p>
          <a:p>
            <a:r>
              <a:rPr lang="en-US" altLang="en-US" sz="2200" dirty="0"/>
              <a:t>Changes in carbon prices affect all </a:t>
            </a:r>
            <a:br>
              <a:rPr lang="en-US" altLang="en-US" sz="2200" dirty="0"/>
            </a:br>
            <a:r>
              <a:rPr lang="en-US" altLang="en-US" sz="2200" dirty="0"/>
              <a:t>sector prices via the (direct and </a:t>
            </a:r>
            <a:br>
              <a:rPr lang="en-US" altLang="en-US" sz="2200" dirty="0"/>
            </a:br>
            <a:r>
              <a:rPr lang="en-US" altLang="en-US" sz="2200" dirty="0"/>
              <a:t>indirect) share of carbon costs </a:t>
            </a:r>
            <a:br>
              <a:rPr lang="en-US" altLang="en-US" sz="2200" dirty="0"/>
            </a:br>
            <a:r>
              <a:rPr lang="en-US" altLang="en-US" sz="2200" dirty="0"/>
              <a:t>in production </a:t>
            </a:r>
            <a:br>
              <a:rPr lang="en-US" altLang="en-US" sz="2200" dirty="0"/>
            </a:br>
            <a:r>
              <a:rPr lang="en-US" altLang="en-US" sz="2200" dirty="0"/>
              <a:t>(e.g. higher cost of steel make </a:t>
            </a:r>
            <a:br>
              <a:rPr lang="en-US" altLang="en-US" sz="2200" dirty="0"/>
            </a:br>
            <a:r>
              <a:rPr lang="en-US" altLang="en-US" sz="2200" dirty="0"/>
              <a:t>car production more expensive)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6BB8CC0-6B38-48EC-B6FC-F1499CB5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GINFORS-E – Economic structure, Energy and Emissions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98D6B4-03CC-4F9E-870C-5D7A93937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496" y="2035780"/>
            <a:ext cx="5491124" cy="37279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FFF682D-0EDE-4C0D-AE0F-9EAB84826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56" y="1213207"/>
            <a:ext cx="2947474" cy="75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83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0C1CA-50DE-4BC3-99E6-A037F684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BEST: Model </a:t>
            </a:r>
            <a:r>
              <a:rPr lang="de-DE" dirty="0" err="1"/>
              <a:t>Requirements</a:t>
            </a:r>
            <a:r>
              <a:rPr lang="de-DE" dirty="0"/>
              <a:t>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904F0A-25C6-47D5-9D6E-8760A54D7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1344" y="1023548"/>
            <a:ext cx="6336704" cy="4954936"/>
          </a:xfrm>
        </p:spPr>
        <p:txBody>
          <a:bodyPr/>
          <a:lstStyle/>
          <a:p>
            <a:r>
              <a:rPr lang="de-DE" dirty="0"/>
              <a:t>GINFORS-E not </a:t>
            </a:r>
            <a:r>
              <a:rPr lang="de-DE" dirty="0" err="1"/>
              <a:t>suitable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modelling</a:t>
            </a:r>
            <a:r>
              <a:rPr lang="de-DE" dirty="0"/>
              <a:t> </a:t>
            </a:r>
            <a:r>
              <a:rPr lang="de-DE" dirty="0" err="1"/>
              <a:t>bioeconomy</a:t>
            </a:r>
            <a:r>
              <a:rPr lang="de-DE" dirty="0"/>
              <a:t> </a:t>
            </a:r>
            <a:r>
              <a:rPr lang="de-DE" dirty="0" err="1"/>
              <a:t>yet</a:t>
            </a:r>
            <a:r>
              <a:rPr lang="de-DE" dirty="0"/>
              <a:t> </a:t>
            </a:r>
          </a:p>
          <a:p>
            <a:pPr lvl="1"/>
            <a:r>
              <a:rPr lang="en-US" dirty="0"/>
              <a:t>OECD IO data only have „agriculture, </a:t>
            </a:r>
            <a:r>
              <a:rPr lang="en-US" dirty="0" err="1"/>
              <a:t>foresty</a:t>
            </a:r>
            <a:r>
              <a:rPr lang="en-US" dirty="0"/>
              <a:t>, fishery“</a:t>
            </a:r>
          </a:p>
          <a:p>
            <a:pPr lvl="1"/>
            <a:r>
              <a:rPr lang="de-DE" dirty="0"/>
              <a:t>Linking </a:t>
            </a:r>
            <a:r>
              <a:rPr lang="de-DE" dirty="0" err="1"/>
              <a:t>bioeconomy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SDGs </a:t>
            </a:r>
            <a:r>
              <a:rPr lang="de-DE" dirty="0" err="1"/>
              <a:t>requires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crops</a:t>
            </a:r>
            <a:r>
              <a:rPr lang="de-DE" dirty="0"/>
              <a:t> and </a:t>
            </a:r>
            <a:r>
              <a:rPr lang="de-DE" dirty="0" err="1"/>
              <a:t>where</a:t>
            </a:r>
            <a:r>
              <a:rPr lang="de-DE" dirty="0"/>
              <a:t> and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produced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err="1"/>
              <a:t>Physical</a:t>
            </a:r>
            <a:r>
              <a:rPr lang="de-DE" dirty="0"/>
              <a:t> material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FAO </a:t>
            </a:r>
            <a:r>
              <a:rPr lang="de-DE" dirty="0" err="1"/>
              <a:t>supply-utilization</a:t>
            </a:r>
            <a:r>
              <a:rPr lang="de-DE" dirty="0"/>
              <a:t> </a:t>
            </a:r>
            <a:r>
              <a:rPr lang="de-DE" dirty="0" err="1"/>
              <a:t>accounts</a:t>
            </a:r>
            <a:r>
              <a:rPr lang="de-DE" dirty="0"/>
              <a:t> miss wider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structural</a:t>
            </a:r>
            <a:r>
              <a:rPr lang="de-DE" dirty="0"/>
              <a:t> </a:t>
            </a:r>
            <a:r>
              <a:rPr lang="de-DE" dirty="0" err="1"/>
              <a:t>change</a:t>
            </a:r>
            <a:endParaRPr lang="de-DE" dirty="0"/>
          </a:p>
          <a:p>
            <a:endParaRPr lang="de-DE" dirty="0"/>
          </a:p>
          <a:p>
            <a:r>
              <a:rPr lang="de-DE" dirty="0"/>
              <a:t>Hybrid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combining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worlds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GINFORS-E </a:t>
            </a:r>
            <a:r>
              <a:rPr lang="de-DE" dirty="0" err="1"/>
              <a:t>provides</a:t>
            </a:r>
            <a:r>
              <a:rPr lang="de-DE" dirty="0"/>
              <a:t> </a:t>
            </a:r>
            <a:r>
              <a:rPr lang="de-DE" dirty="0" err="1"/>
              <a:t>comprehensive</a:t>
            </a:r>
            <a:r>
              <a:rPr lang="de-DE" dirty="0"/>
              <a:t>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structural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world</a:t>
            </a:r>
            <a:r>
              <a:rPr lang="de-DE" dirty="0"/>
              <a:t> </a:t>
            </a:r>
            <a:r>
              <a:rPr lang="de-DE" dirty="0" err="1"/>
              <a:t>economy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Econometric</a:t>
            </a:r>
            <a:r>
              <a:rPr lang="de-DE" dirty="0"/>
              <a:t> </a:t>
            </a:r>
            <a:r>
              <a:rPr lang="de-DE" dirty="0" err="1"/>
              <a:t>Agriculture</a:t>
            </a:r>
            <a:r>
              <a:rPr lang="de-DE" dirty="0"/>
              <a:t> Module: </a:t>
            </a:r>
            <a:r>
              <a:rPr lang="de-DE" dirty="0" err="1"/>
              <a:t>Biomass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, </a:t>
            </a:r>
            <a:r>
              <a:rPr lang="de-DE" dirty="0" err="1"/>
              <a:t>consumption</a:t>
            </a:r>
            <a:r>
              <a:rPr lang="de-DE" dirty="0"/>
              <a:t> and trade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detailed</a:t>
            </a:r>
            <a:r>
              <a:rPr lang="de-DE" dirty="0"/>
              <a:t> FAO </a:t>
            </a:r>
            <a:r>
              <a:rPr lang="de-DE" dirty="0" err="1"/>
              <a:t>data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2806E04-79F8-4C91-B747-BEC307741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1484784"/>
            <a:ext cx="4877870" cy="403246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34063C8-C0AF-4832-A29D-3414533C4E58}"/>
              </a:ext>
            </a:extLst>
          </p:cNvPr>
          <p:cNvSpPr txBox="1"/>
          <p:nvPr/>
        </p:nvSpPr>
        <p:spPr>
          <a:xfrm>
            <a:off x="6859310" y="1058769"/>
            <a:ext cx="4679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Agricultural</a:t>
            </a:r>
            <a:r>
              <a:rPr lang="de-DE" sz="1400" dirty="0"/>
              <a:t> </a:t>
            </a:r>
            <a:r>
              <a:rPr lang="de-DE" sz="1400" dirty="0" err="1"/>
              <a:t>products</a:t>
            </a:r>
            <a:r>
              <a:rPr lang="de-DE" sz="1400" dirty="0"/>
              <a:t>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new</a:t>
            </a:r>
            <a:r>
              <a:rPr lang="de-DE" sz="1400" dirty="0"/>
              <a:t> </a:t>
            </a:r>
            <a:r>
              <a:rPr lang="de-DE" sz="1400" dirty="0" err="1"/>
              <a:t>agriculture</a:t>
            </a:r>
            <a:r>
              <a:rPr lang="de-DE" sz="1400" dirty="0"/>
              <a:t> </a:t>
            </a:r>
            <a:r>
              <a:rPr lang="de-DE" sz="1400" dirty="0" err="1"/>
              <a:t>module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329925225"/>
      </p:ext>
    </p:extLst>
  </p:cSld>
  <p:clrMapOvr>
    <a:masterClrMapping/>
  </p:clrMapOvr>
</p:sld>
</file>

<file path=ppt/theme/theme1.xml><?xml version="1.0" encoding="utf-8"?>
<a:theme xmlns:a="http://schemas.openxmlformats.org/drawingml/2006/main" name="gws-vorlage">
  <a:themeElements>
    <a:clrScheme name="GWS_Farbvorla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5D77"/>
      </a:accent1>
      <a:accent2>
        <a:srgbClr val="00A9AC"/>
      </a:accent2>
      <a:accent3>
        <a:srgbClr val="A6A6A6"/>
      </a:accent3>
      <a:accent4>
        <a:srgbClr val="66CDCB"/>
      </a:accent4>
      <a:accent5>
        <a:srgbClr val="595959"/>
      </a:accent5>
      <a:accent6>
        <a:srgbClr val="80C3DD"/>
      </a:accent6>
      <a:hlink>
        <a:srgbClr val="0088BC"/>
      </a:hlink>
      <a:folHlink>
        <a:srgbClr val="ED6A5B"/>
      </a:folHlink>
    </a:clrScheme>
    <a:fontScheme name="gws-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ws-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s-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ws-vorla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s-vorla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s-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s-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ws-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6" id="{D672CB50-9788-4AFD-B412-ABB8E4A09D4B}" vid="{0F0BA0B9-D1D0-4A61-88F1-87F891D3A560}"/>
    </a:ext>
  </a:extLst>
</a:theme>
</file>

<file path=ppt/theme/theme2.xml><?xml version="1.0" encoding="utf-8"?>
<a:theme xmlns:a="http://schemas.openxmlformats.org/drawingml/2006/main" name="Titel">
  <a:themeElements>
    <a:clrScheme name="GWS_Farbvorla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5D77"/>
      </a:accent1>
      <a:accent2>
        <a:srgbClr val="00A9AC"/>
      </a:accent2>
      <a:accent3>
        <a:srgbClr val="A6A6A6"/>
      </a:accent3>
      <a:accent4>
        <a:srgbClr val="66CDCB"/>
      </a:accent4>
      <a:accent5>
        <a:srgbClr val="595959"/>
      </a:accent5>
      <a:accent6>
        <a:srgbClr val="80C3DD"/>
      </a:accent6>
      <a:hlink>
        <a:srgbClr val="0088BC"/>
      </a:hlink>
      <a:folHlink>
        <a:srgbClr val="ED6A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6" id="{D672CB50-9788-4AFD-B412-ABB8E4A09D4B}" vid="{5B3B63FF-138C-4161-B9D5-1A5201DE11D1}"/>
    </a:ext>
  </a:extLst>
</a:theme>
</file>

<file path=ppt/theme/theme3.xml><?xml version="1.0" encoding="utf-8"?>
<a:theme xmlns:a="http://schemas.openxmlformats.org/drawingml/2006/main" name="Danksagung">
  <a:themeElements>
    <a:clrScheme name="GWS_Farbvorla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5D77"/>
      </a:accent1>
      <a:accent2>
        <a:srgbClr val="00A9AC"/>
      </a:accent2>
      <a:accent3>
        <a:srgbClr val="A6A6A6"/>
      </a:accent3>
      <a:accent4>
        <a:srgbClr val="66CDCB"/>
      </a:accent4>
      <a:accent5>
        <a:srgbClr val="595959"/>
      </a:accent5>
      <a:accent6>
        <a:srgbClr val="80C3DD"/>
      </a:accent6>
      <a:hlink>
        <a:srgbClr val="0088BC"/>
      </a:hlink>
      <a:folHlink>
        <a:srgbClr val="ED6A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6" id="{D672CB50-9788-4AFD-B412-ABB8E4A09D4B}" vid="{D2304A1D-3EF9-4205-A384-C709E1F0E12E}"/>
    </a:ext>
  </a:extLst>
</a:theme>
</file>

<file path=ppt/theme/theme4.xml><?xml version="1.0" encoding="utf-8"?>
<a:theme xmlns:a="http://schemas.openxmlformats.org/drawingml/2006/main" name="Zwischenfolien und Abschluss">
  <a:themeElements>
    <a:clrScheme name="GWS_Farbvorla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5D77"/>
      </a:accent1>
      <a:accent2>
        <a:srgbClr val="00A9AC"/>
      </a:accent2>
      <a:accent3>
        <a:srgbClr val="A6A6A6"/>
      </a:accent3>
      <a:accent4>
        <a:srgbClr val="66CDCB"/>
      </a:accent4>
      <a:accent5>
        <a:srgbClr val="595959"/>
      </a:accent5>
      <a:accent6>
        <a:srgbClr val="80C3DD"/>
      </a:accent6>
      <a:hlink>
        <a:srgbClr val="0088BC"/>
      </a:hlink>
      <a:folHlink>
        <a:srgbClr val="ED6A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6" id="{D672CB50-9788-4AFD-B412-ABB8E4A09D4B}" vid="{DE95E5E7-5783-4E0E-AB25-65C5A16182C5}"/>
    </a:ext>
  </a:extLst>
</a:theme>
</file>

<file path=ppt/theme/theme5.xml><?xml version="1.0" encoding="utf-8"?>
<a:theme xmlns:a="http://schemas.openxmlformats.org/drawingml/2006/main" name="1_Titel">
  <a:themeElements>
    <a:clrScheme name="GWS_Farbvorla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5D77"/>
      </a:accent1>
      <a:accent2>
        <a:srgbClr val="00A9AC"/>
      </a:accent2>
      <a:accent3>
        <a:srgbClr val="A6A6A6"/>
      </a:accent3>
      <a:accent4>
        <a:srgbClr val="66CDCB"/>
      </a:accent4>
      <a:accent5>
        <a:srgbClr val="595959"/>
      </a:accent5>
      <a:accent6>
        <a:srgbClr val="80C3DD"/>
      </a:accent6>
      <a:hlink>
        <a:srgbClr val="0088BC"/>
      </a:hlink>
      <a:folHlink>
        <a:srgbClr val="ED6A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971BB8A0-E507-49C0-806E-D4156240D073}" vid="{09B2F31A-ED8B-4CCF-9B2D-057484E65143}"/>
    </a:ext>
  </a:extLst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C2CE62246F15448A8B92AE219F87D3" ma:contentTypeVersion="8" ma:contentTypeDescription="Ein neues Dokument erstellen." ma:contentTypeScope="" ma:versionID="e4164579f99d324829928a9a78bad401">
  <xsd:schema xmlns:xsd="http://www.w3.org/2001/XMLSchema" xmlns:xs="http://www.w3.org/2001/XMLSchema" xmlns:p="http://schemas.microsoft.com/office/2006/metadata/properties" xmlns:ns2="79f6bba4-448e-4050-90a1-82ab20eb467f" targetNamespace="http://schemas.microsoft.com/office/2006/metadata/properties" ma:root="true" ma:fieldsID="013f01e254236dc5f29e6e27c800262e" ns2:_="">
    <xsd:import namespace="79f6bba4-448e-4050-90a1-82ab20eb46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6bba4-448e-4050-90a1-82ab20eb4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35A94F-D704-4567-8D5A-D5AFFB297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f6bba4-448e-4050-90a1-82ab20eb46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C1A326-80DE-412F-99D4-BF48B73981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BFC710-5712-4E76-BB88-1A8FD6512C9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1a_Präsentation_Deutsch16zu9</Template>
  <TotalTime>0</TotalTime>
  <Words>1629</Words>
  <Application>Microsoft Office PowerPoint</Application>
  <PresentationFormat>Breitbild</PresentationFormat>
  <Paragraphs>212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Wingdings</vt:lpstr>
      <vt:lpstr>gws-vorlage</vt:lpstr>
      <vt:lpstr>Titel</vt:lpstr>
      <vt:lpstr>Danksagung</vt:lpstr>
      <vt:lpstr>Zwischenfolien und Abschluss</vt:lpstr>
      <vt:lpstr>1_Titel</vt:lpstr>
      <vt:lpstr>Global land-use impacts of EU’s future bioeconomy</vt:lpstr>
      <vt:lpstr>Agenda</vt:lpstr>
      <vt:lpstr>Motivation: Bioeconomy and Sustainable Development Goals</vt:lpstr>
      <vt:lpstr>Motivation: Focus on Agriculture and Land use</vt:lpstr>
      <vt:lpstr>GINFORS-E</vt:lpstr>
      <vt:lpstr>GINFORS-E country model</vt:lpstr>
      <vt:lpstr>GINFORS-E Energy model</vt:lpstr>
      <vt:lpstr>GINFORS-E – Economic structure, Energy and Emissions</vt:lpstr>
      <vt:lpstr>BEST: Model Requirements </vt:lpstr>
      <vt:lpstr>Modelling Setup</vt:lpstr>
      <vt:lpstr>Demand for Agricultural Products</vt:lpstr>
      <vt:lpstr>PowerPoint-Präsentation</vt:lpstr>
      <vt:lpstr>PowerPoint-Präsentation</vt:lpstr>
      <vt:lpstr>PowerPoint-Präsentation</vt:lpstr>
      <vt:lpstr>Estimating the Gravity Model</vt:lpstr>
      <vt:lpstr>Explaining Exporter and Importer Fixed Effects</vt:lpstr>
      <vt:lpstr>Main Scenario Parameters</vt:lpstr>
      <vt:lpstr>Scenarios: Biofuel Demand</vt:lpstr>
      <vt:lpstr>Scenarios: Biomass Feedstocks in Chemical Industry</vt:lpstr>
      <vt:lpstr>First results: Development of Biomass Demand</vt:lpstr>
      <vt:lpstr>First results: Land use impact under different biofuel scenarios</vt:lpstr>
      <vt:lpstr>Outlook</vt:lpstr>
      <vt:lpstr>FAO, Agriculture in 2050 Scenarios</vt:lpstr>
    </vt:vector>
  </TitlesOfParts>
  <Company>GWS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MB</dc:creator>
  <cp:lastModifiedBy>Frederik Parton</cp:lastModifiedBy>
  <cp:revision>290</cp:revision>
  <cp:lastPrinted>2020-03-12T07:39:20Z</cp:lastPrinted>
  <dcterms:created xsi:type="dcterms:W3CDTF">2019-12-02T15:02:56Z</dcterms:created>
  <dcterms:modified xsi:type="dcterms:W3CDTF">2021-10-13T12:57:28Z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0x01010027C2CE62246F15448A8B92AE219F87D3</vt:lpwstr>
  </property>
</Properties>
</file>