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9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04" r:id="rId2"/>
    <p:sldId id="365" r:id="rId3"/>
    <p:sldId id="419" r:id="rId4"/>
    <p:sldId id="442" r:id="rId5"/>
    <p:sldId id="444" r:id="rId6"/>
    <p:sldId id="418" r:id="rId7"/>
    <p:sldId id="417" r:id="rId8"/>
    <p:sldId id="256" r:id="rId9"/>
    <p:sldId id="422" r:id="rId10"/>
    <p:sldId id="421" r:id="rId11"/>
    <p:sldId id="445" r:id="rId12"/>
    <p:sldId id="446" r:id="rId13"/>
    <p:sldId id="305" r:id="rId14"/>
  </p:sldIdLst>
  <p:sldSz cx="24384000" cy="13716000"/>
  <p:notesSz cx="6797675" cy="9928225"/>
  <p:custDataLst>
    <p:tags r:id="rId17"/>
  </p:custDataLst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99CC"/>
    <a:srgbClr val="FF0066"/>
    <a:srgbClr val="009900"/>
    <a:srgbClr val="00FF99"/>
    <a:srgbClr val="E399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1" autoAdjust="0"/>
  </p:normalViewPr>
  <p:slideViewPr>
    <p:cSldViewPr snapToGrid="0">
      <p:cViewPr varScale="1">
        <p:scale>
          <a:sx n="43" d="100"/>
          <a:sy n="43" d="100"/>
        </p:scale>
        <p:origin x="590" y="77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-397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chir\Downloads\2020-12-16_&#1055;&#1088;&#1086;&#1084;&#1087;&#1088;&#1086;&#1080;&#1079;&#1074;&#1086;&#1076;&#1089;&#1090;&#1074;&#1086;_&#1044;&#1077;&#1082;&#1086;&#1084;&#1087;&#1086;&#1079;&#1080;&#1094;&#1080;&#1103;%20&#1087;&#1088;&#1080;&#1088;&#1086;&#1089;&#1090;&#1072;_&#1053;&#1086;&#1103;&#1073;&#1088;&#1100;%202020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chir\Downloads\2020-12-16_&#1055;&#1088;&#1086;&#1084;&#1087;&#1088;&#1086;&#1080;&#1079;&#1074;&#1086;&#1076;&#1089;&#1090;&#1074;&#1086;_&#1044;&#1077;&#1082;&#1086;&#1084;&#1087;&#1086;&#1079;&#1080;&#1094;&#1080;&#1103;%20&#1087;&#1088;&#1080;&#1088;&#1086;&#1089;&#1090;&#1072;_&#1053;&#1086;&#1103;&#1073;&#1088;&#1100;%2020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hir\Downloads\tab26a%20(6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hir\Downloads\tab12-2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7;&#1072;&#1096;&#1072;\Downloads\2021-10-12_&#1043;&#1088;&#1072;&#1092;&#1080;&#1082;%20&#1087;&#1086;%20&#1080;&#1079;&#1073;&#1099;&#1090;&#1086;&#1095;&#1085;&#1086;&#1081;%20&#1089;&#1084;&#1077;&#1088;&#1090;&#1085;&#1086;&#1089;&#1090;&#1080;%20&#1074;%20&#1056;&#1086;&#1089;&#1089;&#1080;&#1080;%20(1)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Users\Gusev\Google%20Drive\FLASH\&#1048;&#1053;&#1055;%20II\&#1045;&#1040;&#1069;&#1057;%202020\&#1055;&#1060;%20&#1045;&#1040;&#1069;&#1057;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6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6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6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313733905140154E-2"/>
          <c:y val="2.6858525866453046E-2"/>
          <c:w val="0.90435602991580843"/>
          <c:h val="0.70070762862954172"/>
        </c:manualLayout>
      </c:layout>
      <c:lineChart>
        <c:grouping val="standard"/>
        <c:varyColors val="0"/>
        <c:ser>
          <c:idx val="0"/>
          <c:order val="0"/>
          <c:spPr>
            <a:ln w="66675"/>
          </c:spPr>
          <c:marker>
            <c:symbol val="none"/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4F-4430-AC56-055146AE9D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'[2020-12-16_Промпроизводство_Декомпозиция прироста_Ноябрь 2020.xlsx]Лист1'!$A$10:$B$32</c:f>
              <c:multiLvlStrCache>
                <c:ptCount val="23"/>
                <c:lvl>
                  <c:pt idx="0">
                    <c:v>    Январь</c:v>
                  </c:pt>
                  <c:pt idx="1">
                    <c:v>    Февраль</c:v>
                  </c:pt>
                  <c:pt idx="2">
                    <c:v>    Март</c:v>
                  </c:pt>
                  <c:pt idx="3">
                    <c:v>    Апрель</c:v>
                  </c:pt>
                  <c:pt idx="4">
                    <c:v>    Май</c:v>
                  </c:pt>
                  <c:pt idx="5">
                    <c:v>    Июнь</c:v>
                  </c:pt>
                  <c:pt idx="6">
                    <c:v>    Июль</c:v>
                  </c:pt>
                  <c:pt idx="7">
                    <c:v>    Август</c:v>
                  </c:pt>
                  <c:pt idx="8">
                    <c:v>    Сентябрь</c:v>
                  </c:pt>
                  <c:pt idx="9">
                    <c:v>    Октябрь</c:v>
                  </c:pt>
                  <c:pt idx="10">
                    <c:v>    Ноябрь</c:v>
                  </c:pt>
                  <c:pt idx="11">
                    <c:v>    Декабрь</c:v>
                  </c:pt>
                  <c:pt idx="12">
                    <c:v>    Январь</c:v>
                  </c:pt>
                  <c:pt idx="13">
                    <c:v>    Февраль</c:v>
                  </c:pt>
                  <c:pt idx="14">
                    <c:v>    Март</c:v>
                  </c:pt>
                  <c:pt idx="15">
                    <c:v>    Апрель</c:v>
                  </c:pt>
                  <c:pt idx="16">
                    <c:v>    Май</c:v>
                  </c:pt>
                  <c:pt idx="17">
                    <c:v>    Июнь</c:v>
                  </c:pt>
                  <c:pt idx="18">
                    <c:v>    Июль</c:v>
                  </c:pt>
                  <c:pt idx="19">
                    <c:v>    Август</c:v>
                  </c:pt>
                  <c:pt idx="20">
                    <c:v>    Сентябрь</c:v>
                  </c:pt>
                  <c:pt idx="21">
                    <c:v>    Октябрь</c:v>
                  </c:pt>
                  <c:pt idx="22">
                    <c:v>    Ноябрь</c:v>
                  </c:pt>
                </c:lvl>
                <c:lvl>
                  <c:pt idx="0">
                    <c:v>2019</c:v>
                  </c:pt>
                  <c:pt idx="12">
                    <c:v>2020</c:v>
                  </c:pt>
                </c:lvl>
              </c:multiLvlStrCache>
            </c:multiLvlStrRef>
          </c:cat>
          <c:val>
            <c:numRef>
              <c:f>'[2020-12-16_Промпроизводство_Декомпозиция прироста_Ноябрь 2020.xlsx]Лист1'!$C$10:$C$32</c:f>
              <c:numCache>
                <c:formatCode>General</c:formatCode>
                <c:ptCount val="23"/>
                <c:pt idx="0">
                  <c:v>99.3</c:v>
                </c:pt>
                <c:pt idx="1">
                  <c:v>103</c:v>
                </c:pt>
                <c:pt idx="2">
                  <c:v>101.2</c:v>
                </c:pt>
                <c:pt idx="3">
                  <c:v>104.9</c:v>
                </c:pt>
                <c:pt idx="4">
                  <c:v>98.5</c:v>
                </c:pt>
                <c:pt idx="5">
                  <c:v>103.1</c:v>
                </c:pt>
                <c:pt idx="6">
                  <c:v>105.5</c:v>
                </c:pt>
                <c:pt idx="7">
                  <c:v>104.6</c:v>
                </c:pt>
                <c:pt idx="8">
                  <c:v>106.9</c:v>
                </c:pt>
                <c:pt idx="9">
                  <c:v>107.7</c:v>
                </c:pt>
                <c:pt idx="10">
                  <c:v>101.8</c:v>
                </c:pt>
                <c:pt idx="11">
                  <c:v>104.5</c:v>
                </c:pt>
                <c:pt idx="12">
                  <c:v>104.2</c:v>
                </c:pt>
                <c:pt idx="13">
                  <c:v>107.6</c:v>
                </c:pt>
                <c:pt idx="14">
                  <c:v>105.9</c:v>
                </c:pt>
                <c:pt idx="15">
                  <c:v>92.4</c:v>
                </c:pt>
                <c:pt idx="16">
                  <c:v>95.4</c:v>
                </c:pt>
                <c:pt idx="17">
                  <c:v>97</c:v>
                </c:pt>
                <c:pt idx="18">
                  <c:v>99.9</c:v>
                </c:pt>
                <c:pt idx="19">
                  <c:v>100.4</c:v>
                </c:pt>
                <c:pt idx="20">
                  <c:v>100.5</c:v>
                </c:pt>
                <c:pt idx="21">
                  <c:v>96.3</c:v>
                </c:pt>
                <c:pt idx="22">
                  <c:v>101.1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4F-4430-AC56-055146AE9D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2484224"/>
        <c:axId val="238407616"/>
      </c:lineChart>
      <c:catAx>
        <c:axId val="282484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de-DE"/>
          </a:p>
        </c:txPr>
        <c:crossAx val="238407616"/>
        <c:crosses val="autoZero"/>
        <c:auto val="1"/>
        <c:lblAlgn val="ctr"/>
        <c:lblOffset val="100"/>
        <c:noMultiLvlLbl val="0"/>
      </c:catAx>
      <c:valAx>
        <c:axId val="238407616"/>
        <c:scaling>
          <c:orientation val="minMax"/>
          <c:min val="75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800"/>
            </a:pPr>
            <a:endParaRPr lang="de-DE"/>
          </a:p>
        </c:txPr>
        <c:crossAx val="2824842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658491919307621E-2"/>
          <c:y val="3.1909461649552169E-2"/>
          <c:w val="0.89582499030885421"/>
          <c:h val="0.65331957849609446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cat>
            <c:multiLvlStrRef>
              <c:f>'[2020-12-16_Промпроизводство_Декомпозиция прироста_Ноябрь 2020.xlsx]Лист1'!$A$42:$B$64</c:f>
              <c:multiLvlStrCache>
                <c:ptCount val="23"/>
                <c:lvl>
                  <c:pt idx="0">
                    <c:v>    Январь</c:v>
                  </c:pt>
                  <c:pt idx="1">
                    <c:v>    Февраль</c:v>
                  </c:pt>
                  <c:pt idx="2">
                    <c:v>    Март</c:v>
                  </c:pt>
                  <c:pt idx="3">
                    <c:v>    Апрель</c:v>
                  </c:pt>
                  <c:pt idx="4">
                    <c:v>    Май</c:v>
                  </c:pt>
                  <c:pt idx="5">
                    <c:v>    Июнь</c:v>
                  </c:pt>
                  <c:pt idx="6">
                    <c:v>    Июль</c:v>
                  </c:pt>
                  <c:pt idx="7">
                    <c:v>    Август</c:v>
                  </c:pt>
                  <c:pt idx="8">
                    <c:v>    Сентябрь</c:v>
                  </c:pt>
                  <c:pt idx="9">
                    <c:v>    Октябрь</c:v>
                  </c:pt>
                  <c:pt idx="10">
                    <c:v>    Ноябрь</c:v>
                  </c:pt>
                  <c:pt idx="11">
                    <c:v>    Декабрь</c:v>
                  </c:pt>
                  <c:pt idx="12">
                    <c:v>    Январь</c:v>
                  </c:pt>
                  <c:pt idx="13">
                    <c:v>    Февраль</c:v>
                  </c:pt>
                  <c:pt idx="14">
                    <c:v>    Март</c:v>
                  </c:pt>
                  <c:pt idx="15">
                    <c:v>    Апрель</c:v>
                  </c:pt>
                  <c:pt idx="16">
                    <c:v>    Май</c:v>
                  </c:pt>
                  <c:pt idx="17">
                    <c:v>    Июнь</c:v>
                  </c:pt>
                  <c:pt idx="18">
                    <c:v>    Июль</c:v>
                  </c:pt>
                  <c:pt idx="19">
                    <c:v>    Август</c:v>
                  </c:pt>
                  <c:pt idx="20">
                    <c:v>    Сентябрь</c:v>
                  </c:pt>
                  <c:pt idx="21">
                    <c:v>    Октябрь</c:v>
                  </c:pt>
                  <c:pt idx="22">
                    <c:v>    Ноябрь</c:v>
                  </c:pt>
                </c:lvl>
                <c:lvl>
                  <c:pt idx="0">
                    <c:v>2019</c:v>
                  </c:pt>
                  <c:pt idx="12">
                    <c:v>2020</c:v>
                  </c:pt>
                </c:lvl>
              </c:multiLvlStrCache>
            </c:multiLvlStrRef>
          </c:cat>
          <c:val>
            <c:numRef>
              <c:f>'[2020-12-16_Промпроизводство_Декомпозиция прироста_Ноябрь 2020.xlsx]Лист1'!$C$42:$C$64</c:f>
              <c:numCache>
                <c:formatCode>General</c:formatCode>
                <c:ptCount val="23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041-40E1-A127-18B456973AF7}"/>
            </c:ext>
          </c:extLst>
        </c:ser>
        <c:ser>
          <c:idx val="1"/>
          <c:order val="1"/>
          <c:spPr>
            <a:ln w="66675">
              <a:solidFill>
                <a:schemeClr val="accent5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1.5336766502421051E-2"/>
                  <c:y val="-3.09162467919829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41-40E1-A127-18B456973A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'[2020-12-16_Промпроизводство_Декомпозиция прироста_Ноябрь 2020.xlsx]Лист1'!$A$42:$B$64</c:f>
              <c:multiLvlStrCache>
                <c:ptCount val="23"/>
                <c:lvl>
                  <c:pt idx="0">
                    <c:v>    Январь</c:v>
                  </c:pt>
                  <c:pt idx="1">
                    <c:v>    Февраль</c:v>
                  </c:pt>
                  <c:pt idx="2">
                    <c:v>    Март</c:v>
                  </c:pt>
                  <c:pt idx="3">
                    <c:v>    Апрель</c:v>
                  </c:pt>
                  <c:pt idx="4">
                    <c:v>    Май</c:v>
                  </c:pt>
                  <c:pt idx="5">
                    <c:v>    Июнь</c:v>
                  </c:pt>
                  <c:pt idx="6">
                    <c:v>    Июль</c:v>
                  </c:pt>
                  <c:pt idx="7">
                    <c:v>    Август</c:v>
                  </c:pt>
                  <c:pt idx="8">
                    <c:v>    Сентябрь</c:v>
                  </c:pt>
                  <c:pt idx="9">
                    <c:v>    Октябрь</c:v>
                  </c:pt>
                  <c:pt idx="10">
                    <c:v>    Ноябрь</c:v>
                  </c:pt>
                  <c:pt idx="11">
                    <c:v>    Декабрь</c:v>
                  </c:pt>
                  <c:pt idx="12">
                    <c:v>    Январь</c:v>
                  </c:pt>
                  <c:pt idx="13">
                    <c:v>    Февраль</c:v>
                  </c:pt>
                  <c:pt idx="14">
                    <c:v>    Март</c:v>
                  </c:pt>
                  <c:pt idx="15">
                    <c:v>    Апрель</c:v>
                  </c:pt>
                  <c:pt idx="16">
                    <c:v>    Май</c:v>
                  </c:pt>
                  <c:pt idx="17">
                    <c:v>    Июнь</c:v>
                  </c:pt>
                  <c:pt idx="18">
                    <c:v>    Июль</c:v>
                  </c:pt>
                  <c:pt idx="19">
                    <c:v>    Август</c:v>
                  </c:pt>
                  <c:pt idx="20">
                    <c:v>    Сентябрь</c:v>
                  </c:pt>
                  <c:pt idx="21">
                    <c:v>    Октябрь</c:v>
                  </c:pt>
                  <c:pt idx="22">
                    <c:v>    Ноябрь</c:v>
                  </c:pt>
                </c:lvl>
                <c:lvl>
                  <c:pt idx="0">
                    <c:v>2019</c:v>
                  </c:pt>
                  <c:pt idx="12">
                    <c:v>2020</c:v>
                  </c:pt>
                </c:lvl>
              </c:multiLvlStrCache>
            </c:multiLvlStrRef>
          </c:cat>
          <c:val>
            <c:numRef>
              <c:f>'[2020-12-16_Промпроизводство_Декомпозиция прироста_Ноябрь 2020.xlsx]Лист1'!$D$42:$D$64</c:f>
              <c:numCache>
                <c:formatCode>General</c:formatCode>
                <c:ptCount val="23"/>
                <c:pt idx="0">
                  <c:v>102.2</c:v>
                </c:pt>
                <c:pt idx="1">
                  <c:v>102.3</c:v>
                </c:pt>
                <c:pt idx="2">
                  <c:v>102.4</c:v>
                </c:pt>
                <c:pt idx="3">
                  <c:v>102</c:v>
                </c:pt>
                <c:pt idx="4">
                  <c:v>101.9</c:v>
                </c:pt>
                <c:pt idx="5">
                  <c:v>101.8</c:v>
                </c:pt>
                <c:pt idx="6">
                  <c:v>101.5</c:v>
                </c:pt>
                <c:pt idx="7">
                  <c:v>101.1</c:v>
                </c:pt>
                <c:pt idx="8">
                  <c:v>100.9</c:v>
                </c:pt>
                <c:pt idx="9">
                  <c:v>101.9</c:v>
                </c:pt>
                <c:pt idx="10">
                  <c:v>102.6</c:v>
                </c:pt>
                <c:pt idx="11">
                  <c:v>101.8</c:v>
                </c:pt>
                <c:pt idx="12">
                  <c:v>102.7</c:v>
                </c:pt>
                <c:pt idx="13">
                  <c:v>104.7</c:v>
                </c:pt>
                <c:pt idx="14">
                  <c:v>105.7</c:v>
                </c:pt>
                <c:pt idx="15">
                  <c:v>77.400000000000006</c:v>
                </c:pt>
                <c:pt idx="16">
                  <c:v>81.400000000000006</c:v>
                </c:pt>
                <c:pt idx="17">
                  <c:v>92.9</c:v>
                </c:pt>
                <c:pt idx="18">
                  <c:v>98.9</c:v>
                </c:pt>
                <c:pt idx="19">
                  <c:v>98.2</c:v>
                </c:pt>
                <c:pt idx="20">
                  <c:v>97.9</c:v>
                </c:pt>
                <c:pt idx="21">
                  <c:v>98.6</c:v>
                </c:pt>
                <c:pt idx="22">
                  <c:v>96.9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041-40E1-A127-18B456973A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2521600"/>
        <c:axId val="264782976"/>
      </c:lineChart>
      <c:catAx>
        <c:axId val="282521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de-DE"/>
          </a:p>
        </c:txPr>
        <c:crossAx val="264782976"/>
        <c:crosses val="autoZero"/>
        <c:auto val="1"/>
        <c:lblAlgn val="ctr"/>
        <c:lblOffset val="100"/>
        <c:noMultiLvlLbl val="0"/>
      </c:catAx>
      <c:valAx>
        <c:axId val="264782976"/>
        <c:scaling>
          <c:orientation val="minMax"/>
          <c:min val="75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800"/>
            </a:pPr>
            <a:endParaRPr lang="de-DE"/>
          </a:p>
        </c:txPr>
        <c:crossAx val="2825216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511B-433C-9841-49E53CA8126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511B-433C-9841-49E53CA8126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-3.1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511B-433C-9841-49E53CA8126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'[tab26a (6).xls]Табл.26а'!$A$40:$A$45</c:f>
              <c:strCache>
                <c:ptCount val="6"/>
                <c:pt idx="0">
                  <c:v>GDP</c:v>
                </c:pt>
                <c:pt idx="1">
                  <c:v>Household consumption</c:v>
                </c:pt>
                <c:pt idx="2">
                  <c:v>Government consumption</c:v>
                </c:pt>
                <c:pt idx="3">
                  <c:v>Fixed capital investment</c:v>
                </c:pt>
                <c:pt idx="4">
                  <c:v>Export</c:v>
                </c:pt>
                <c:pt idx="5">
                  <c:v>Import</c:v>
                </c:pt>
              </c:strCache>
            </c:strRef>
          </c:cat>
          <c:val>
            <c:numRef>
              <c:f>'[tab26a (6).xls]Табл.26а'!$B$40:$B$45</c:f>
              <c:numCache>
                <c:formatCode>0.0</c:formatCode>
                <c:ptCount val="6"/>
                <c:pt idx="0">
                  <c:v>-3.0999999999999943</c:v>
                </c:pt>
                <c:pt idx="1">
                  <c:v>-8.5999999999999943</c:v>
                </c:pt>
                <c:pt idx="2">
                  <c:v>4</c:v>
                </c:pt>
                <c:pt idx="3">
                  <c:v>-6.2000000000000028</c:v>
                </c:pt>
                <c:pt idx="4">
                  <c:v>-5.0999999999999943</c:v>
                </c:pt>
                <c:pt idx="5">
                  <c:v>-13.700000000000003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11B-433C-9841-49E53CA812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454528"/>
        <c:axId val="235349696"/>
      </c:barChart>
      <c:catAx>
        <c:axId val="2184545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crossAx val="235349696"/>
        <c:crosses val="autoZero"/>
        <c:auto val="1"/>
        <c:lblAlgn val="ctr"/>
        <c:lblOffset val="100"/>
        <c:noMultiLvlLbl val="0"/>
      </c:catAx>
      <c:valAx>
        <c:axId val="235349696"/>
        <c:scaling>
          <c:orientation val="minMax"/>
        </c:scaling>
        <c:delete val="0"/>
        <c:axPos val="b"/>
        <c:numFmt formatCode="0.0" sourceLinked="1"/>
        <c:majorTickMark val="out"/>
        <c:minorTickMark val="none"/>
        <c:tickLblPos val="high"/>
        <c:crossAx val="218454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1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4036-4777-9B9E-593F28B2D1BE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4036-4777-9B9E-593F28B2D1BE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4036-4777-9B9E-593F28B2D1B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'[tab12-2.xlsx]Таблица 12(2)'!$C$6:$C$26</c:f>
              <c:strCache>
                <c:ptCount val="21"/>
                <c:pt idx="0">
                  <c:v>GDP</c:v>
                </c:pt>
                <c:pt idx="1">
                  <c:v>Agriculture</c:v>
                </c:pt>
                <c:pt idx="2">
                  <c:v>Mining</c:v>
                </c:pt>
                <c:pt idx="3">
                  <c:v>Manufactory</c:v>
                </c:pt>
                <c:pt idx="4">
                  <c:v>Electricity, gas and steam</c:v>
                </c:pt>
                <c:pt idx="5">
                  <c:v>Water supply</c:v>
                </c:pt>
                <c:pt idx="6">
                  <c:v>Construction</c:v>
                </c:pt>
                <c:pt idx="7">
                  <c:v>Wholesale and retail </c:v>
                </c:pt>
                <c:pt idx="8">
                  <c:v>Transport</c:v>
                </c:pt>
                <c:pt idx="9">
                  <c:v>Hotel and catering </c:v>
                </c:pt>
                <c:pt idx="10">
                  <c:v>Information and communication</c:v>
                </c:pt>
                <c:pt idx="11">
                  <c:v>Financial and insurance</c:v>
                </c:pt>
                <c:pt idx="12">
                  <c:v>Real estate activities</c:v>
                </c:pt>
                <c:pt idx="13">
                  <c:v>Professional, scientific and technical activities</c:v>
                </c:pt>
                <c:pt idx="14">
                  <c:v>Administrative activities</c:v>
                </c:pt>
                <c:pt idx="15">
                  <c:v>Public administration</c:v>
                </c:pt>
                <c:pt idx="16">
                  <c:v>Education</c:v>
                </c:pt>
                <c:pt idx="17">
                  <c:v>Health and social services</c:v>
                </c:pt>
                <c:pt idx="18">
                  <c:v>Culture</c:v>
                </c:pt>
                <c:pt idx="19">
                  <c:v>Other services</c:v>
                </c:pt>
                <c:pt idx="20">
                  <c:v>Households</c:v>
                </c:pt>
              </c:strCache>
            </c:strRef>
          </c:cat>
          <c:val>
            <c:numRef>
              <c:f>'[tab12-2.xlsx]Таблица 12(2)'!$D$6:$D$26</c:f>
              <c:numCache>
                <c:formatCode>#,##0.00</c:formatCode>
                <c:ptCount val="21"/>
                <c:pt idx="0" formatCode="#,##0.0">
                  <c:v>-3.0557147313483739</c:v>
                </c:pt>
                <c:pt idx="1">
                  <c:v>0.03</c:v>
                </c:pt>
                <c:pt idx="2" formatCode="#,##0.0">
                  <c:v>-10.158019234489728</c:v>
                </c:pt>
                <c:pt idx="3">
                  <c:v>-4.3103392139613561E-2</c:v>
                </c:pt>
                <c:pt idx="4" formatCode="#,##0.0">
                  <c:v>-4.2630891079463424</c:v>
                </c:pt>
                <c:pt idx="5" formatCode="#,##0.0">
                  <c:v>-4.6538171544382294</c:v>
                </c:pt>
                <c:pt idx="6" formatCode="#,##0.0">
                  <c:v>-6.4260304853576145E-3</c:v>
                </c:pt>
                <c:pt idx="7" formatCode="#,##0.0">
                  <c:v>-2.9013388446212218</c:v>
                </c:pt>
                <c:pt idx="8" formatCode="#,##0.0">
                  <c:v>-10.294568921777497</c:v>
                </c:pt>
                <c:pt idx="9" formatCode="#,##0.0">
                  <c:v>-24.06889043974742</c:v>
                </c:pt>
                <c:pt idx="10" formatCode="#,##0.0">
                  <c:v>0.24431823875403325</c:v>
                </c:pt>
                <c:pt idx="11" formatCode="#,##0.0">
                  <c:v>7.8597162688966336</c:v>
                </c:pt>
                <c:pt idx="12" formatCode="#,##0.0">
                  <c:v>-0.10218453021710161</c:v>
                </c:pt>
                <c:pt idx="13" formatCode="#,##0.0">
                  <c:v>-1.6800935293899073</c:v>
                </c:pt>
                <c:pt idx="14" formatCode="#,##0.0">
                  <c:v>-7.0701765852223559</c:v>
                </c:pt>
                <c:pt idx="15" formatCode="#,##0.0">
                  <c:v>2.4975163418919095</c:v>
                </c:pt>
                <c:pt idx="16" formatCode="#,##0.0">
                  <c:v>-1.4599306853493914</c:v>
                </c:pt>
                <c:pt idx="17" formatCode="#,##0.0">
                  <c:v>0.33196917318640828</c:v>
                </c:pt>
                <c:pt idx="18" formatCode="#,##0.0">
                  <c:v>-11.402976842168101</c:v>
                </c:pt>
                <c:pt idx="19" formatCode="#,##0.0">
                  <c:v>-6.8067469503027382</c:v>
                </c:pt>
                <c:pt idx="20" formatCode="#,##0.0">
                  <c:v>-25.877347638228073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36-4777-9B9E-593F28B2D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4379392"/>
        <c:axId val="235347968"/>
      </c:barChart>
      <c:catAx>
        <c:axId val="2643793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2000"/>
            </a:pPr>
            <a:endParaRPr lang="de-DE"/>
          </a:p>
        </c:txPr>
        <c:crossAx val="235347968"/>
        <c:crosses val="autoZero"/>
        <c:auto val="1"/>
        <c:lblAlgn val="ctr"/>
        <c:lblOffset val="100"/>
        <c:noMultiLvlLbl val="0"/>
      </c:catAx>
      <c:valAx>
        <c:axId val="235347968"/>
        <c:scaling>
          <c:orientation val="minMax"/>
        </c:scaling>
        <c:delete val="0"/>
        <c:axPos val="b"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de-DE"/>
          </a:p>
        </c:txPr>
        <c:crossAx val="264379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v>2019</c:v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cat>
            <c:strRef>
              <c:f>Лист1!$A$3:$A$14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Sen</c:v>
                </c:pt>
                <c:pt idx="9">
                  <c:v>Oct</c:v>
                </c:pt>
                <c:pt idx="10">
                  <c:v>Now</c:v>
                </c:pt>
                <c:pt idx="11">
                  <c:v>Dec</c:v>
                </c:pt>
              </c:strCache>
            </c:strRef>
          </c:cat>
          <c:val>
            <c:numRef>
              <c:f>Лист1!$B$3:$B$14</c:f>
              <c:numCache>
                <c:formatCode>0.0</c:formatCode>
                <c:ptCount val="12"/>
                <c:pt idx="0">
                  <c:v>172.45099999999999</c:v>
                </c:pt>
                <c:pt idx="1">
                  <c:v>148.49600000000001</c:v>
                </c:pt>
                <c:pt idx="2">
                  <c:v>151.91300000000001</c:v>
                </c:pt>
                <c:pt idx="3">
                  <c:v>153.86699999999999</c:v>
                </c:pt>
                <c:pt idx="4">
                  <c:v>154.53899999999999</c:v>
                </c:pt>
                <c:pt idx="5">
                  <c:v>137.23699999999999</c:v>
                </c:pt>
                <c:pt idx="6">
                  <c:v>151.554</c:v>
                </c:pt>
                <c:pt idx="7">
                  <c:v>143.39400000000001</c:v>
                </c:pt>
                <c:pt idx="8">
                  <c:v>139.05099999999999</c:v>
                </c:pt>
                <c:pt idx="9">
                  <c:v>157.679</c:v>
                </c:pt>
                <c:pt idx="10">
                  <c:v>141.33099999999999</c:v>
                </c:pt>
                <c:pt idx="11">
                  <c:v>149.16499999999999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88-4CD8-9FCE-A920A1EEB77E}"/>
            </c:ext>
          </c:extLst>
        </c:ser>
        <c:ser>
          <c:idx val="1"/>
          <c:order val="1"/>
          <c:tx>
            <c:v>2020</c:v>
          </c:tx>
          <c:spPr>
            <a:solidFill>
              <a:schemeClr val="accent6">
                <a:lumMod val="20000"/>
                <a:lumOff val="80000"/>
              </a:schemeClr>
            </a:solidFill>
            <a:ln w="25400">
              <a:noFill/>
            </a:ln>
            <a:effectLst/>
          </c:spPr>
          <c:val>
            <c:numRef>
              <c:f>Лист1!$E$3:$E$14</c:f>
              <c:numCache>
                <c:formatCode>0.0</c:formatCode>
                <c:ptCount val="12"/>
                <c:pt idx="0">
                  <c:v>-8.3760000000000048</c:v>
                </c:pt>
                <c:pt idx="1">
                  <c:v>-5.3170000000000073</c:v>
                </c:pt>
                <c:pt idx="2">
                  <c:v>0.82699999999999818</c:v>
                </c:pt>
                <c:pt idx="3">
                  <c:v>-2.9939999999999998</c:v>
                </c:pt>
                <c:pt idx="4">
                  <c:v>18.375</c:v>
                </c:pt>
                <c:pt idx="5">
                  <c:v>25.521000000000015</c:v>
                </c:pt>
                <c:pt idx="6">
                  <c:v>29.925000000000011</c:v>
                </c:pt>
                <c:pt idx="7">
                  <c:v>13.787000000000006</c:v>
                </c:pt>
                <c:pt idx="8">
                  <c:v>31.666000000000025</c:v>
                </c:pt>
                <c:pt idx="9">
                  <c:v>47.776999999999987</c:v>
                </c:pt>
                <c:pt idx="10">
                  <c:v>78.541000000000025</c:v>
                </c:pt>
                <c:pt idx="11">
                  <c:v>94.070000000000022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88-4CD8-9FCE-A920A1EEB77E}"/>
            </c:ext>
          </c:extLst>
        </c:ser>
        <c:ser>
          <c:idx val="2"/>
          <c:order val="2"/>
          <c:tx>
            <c:v>2021</c:v>
          </c:tx>
          <c:spPr>
            <a:solidFill>
              <a:schemeClr val="bg2">
                <a:lumMod val="75000"/>
              </a:schemeClr>
            </a:solidFill>
            <a:ln w="25400">
              <a:noFill/>
            </a:ln>
            <a:effectLst/>
          </c:spPr>
          <c:val>
            <c:numRef>
              <c:f>Лист1!$F$3:$F$10</c:f>
              <c:numCache>
                <c:formatCode>0.0</c:formatCode>
                <c:ptCount val="8"/>
                <c:pt idx="0">
                  <c:v>55.694000000000017</c:v>
                </c:pt>
                <c:pt idx="1">
                  <c:v>29.492999999999995</c:v>
                </c:pt>
                <c:pt idx="2">
                  <c:v>38.579999999999984</c:v>
                </c:pt>
                <c:pt idx="3">
                  <c:v>17.472000000000008</c:v>
                </c:pt>
                <c:pt idx="4">
                  <c:v>-10.631</c:v>
                </c:pt>
                <c:pt idx="5">
                  <c:v>22.896999999999991</c:v>
                </c:pt>
                <c:pt idx="6">
                  <c:v>33.785999999999973</c:v>
                </c:pt>
                <c:pt idx="7">
                  <c:v>51.055999999999983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88-4CD8-9FCE-A920A1EEB7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8732216"/>
        <c:axId val="515874168"/>
      </c:areaChart>
      <c:catAx>
        <c:axId val="448732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515874168"/>
        <c:crosses val="autoZero"/>
        <c:auto val="1"/>
        <c:lblAlgn val="ctr"/>
        <c:lblOffset val="100"/>
        <c:noMultiLvlLbl val="0"/>
      </c:catAx>
      <c:valAx>
        <c:axId val="515874168"/>
        <c:scaling>
          <c:orientation val="minMax"/>
          <c:max val="250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4487322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3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Rus!$T$2</c:f>
              <c:strCache>
                <c:ptCount val="1"/>
                <c:pt idx="0">
                  <c:v>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Rus!$A$4:$A$53</c:f>
              <c:numCache>
                <c:formatCode>General</c:formatCode>
                <c:ptCount val="5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  <c:pt idx="24">
                  <c:v>2025</c:v>
                </c:pt>
                <c:pt idx="25">
                  <c:v>2026</c:v>
                </c:pt>
                <c:pt idx="26">
                  <c:v>2027</c:v>
                </c:pt>
                <c:pt idx="27">
                  <c:v>2028</c:v>
                </c:pt>
                <c:pt idx="28">
                  <c:v>2029</c:v>
                </c:pt>
                <c:pt idx="29">
                  <c:v>2030</c:v>
                </c:pt>
                <c:pt idx="30">
                  <c:v>2031</c:v>
                </c:pt>
                <c:pt idx="31">
                  <c:v>2032</c:v>
                </c:pt>
                <c:pt idx="32">
                  <c:v>2033</c:v>
                </c:pt>
                <c:pt idx="33">
                  <c:v>2034</c:v>
                </c:pt>
                <c:pt idx="34">
                  <c:v>2035</c:v>
                </c:pt>
                <c:pt idx="35">
                  <c:v>2036</c:v>
                </c:pt>
                <c:pt idx="36">
                  <c:v>2037</c:v>
                </c:pt>
                <c:pt idx="37">
                  <c:v>2038</c:v>
                </c:pt>
                <c:pt idx="38">
                  <c:v>2039</c:v>
                </c:pt>
                <c:pt idx="39">
                  <c:v>2040</c:v>
                </c:pt>
                <c:pt idx="40">
                  <c:v>2041</c:v>
                </c:pt>
                <c:pt idx="41">
                  <c:v>2042</c:v>
                </c:pt>
                <c:pt idx="42">
                  <c:v>2043</c:v>
                </c:pt>
                <c:pt idx="43">
                  <c:v>2044</c:v>
                </c:pt>
                <c:pt idx="44">
                  <c:v>2045</c:v>
                </c:pt>
                <c:pt idx="45">
                  <c:v>2046</c:v>
                </c:pt>
                <c:pt idx="46">
                  <c:v>2047</c:v>
                </c:pt>
                <c:pt idx="47">
                  <c:v>2048</c:v>
                </c:pt>
                <c:pt idx="48">
                  <c:v>2049</c:v>
                </c:pt>
                <c:pt idx="49">
                  <c:v>2050</c:v>
                </c:pt>
              </c:numCache>
            </c:numRef>
          </c:cat>
          <c:val>
            <c:numRef>
              <c:f>Rus!$T$4:$T$53</c:f>
              <c:numCache>
                <c:formatCode>0.00</c:formatCode>
                <c:ptCount val="50"/>
                <c:pt idx="0">
                  <c:v>3.8813124809081341E-4</c:v>
                </c:pt>
                <c:pt idx="1">
                  <c:v>1.3829661675589673</c:v>
                </c:pt>
                <c:pt idx="2">
                  <c:v>-0.26133296918523519</c:v>
                </c:pt>
                <c:pt idx="3">
                  <c:v>0.80663432409544811</c:v>
                </c:pt>
                <c:pt idx="4">
                  <c:v>0.83064760002789506</c:v>
                </c:pt>
                <c:pt idx="5">
                  <c:v>0.65027829782952018</c:v>
                </c:pt>
                <c:pt idx="6">
                  <c:v>1.240198599122629</c:v>
                </c:pt>
                <c:pt idx="7">
                  <c:v>0.17618897500869135</c:v>
                </c:pt>
                <c:pt idx="8">
                  <c:v>-1.2013683619137085</c:v>
                </c:pt>
                <c:pt idx="9">
                  <c:v>0.40372844786126483</c:v>
                </c:pt>
                <c:pt idx="10">
                  <c:v>0.70682992754531815</c:v>
                </c:pt>
                <c:pt idx="11">
                  <c:v>0.5206664797419035</c:v>
                </c:pt>
                <c:pt idx="12">
                  <c:v>-0.11521358579682743</c:v>
                </c:pt>
                <c:pt idx="13">
                  <c:v>0.11066041714777533</c:v>
                </c:pt>
                <c:pt idx="14">
                  <c:v>0.58742473324982014</c:v>
                </c:pt>
                <c:pt idx="15">
                  <c:v>5.1099405186128655E-2</c:v>
                </c:pt>
                <c:pt idx="16">
                  <c:v>-0.18541022528933387</c:v>
                </c:pt>
                <c:pt idx="17">
                  <c:v>0.28925279205427384</c:v>
                </c:pt>
                <c:pt idx="18">
                  <c:v>-0.44203457915799371</c:v>
                </c:pt>
                <c:pt idx="19">
                  <c:v>-0.47243557162356048</c:v>
                </c:pt>
                <c:pt idx="20">
                  <c:v>-0.50749432772015823</c:v>
                </c:pt>
                <c:pt idx="21">
                  <c:v>0.12455583371575663</c:v>
                </c:pt>
                <c:pt idx="22">
                  <c:v>0.2132229104517866</c:v>
                </c:pt>
                <c:pt idx="23">
                  <c:v>-7.8584668738461941E-2</c:v>
                </c:pt>
                <c:pt idx="24">
                  <c:v>-3.3696679248647825E-2</c:v>
                </c:pt>
                <c:pt idx="25">
                  <c:v>-2.5447442629217769E-2</c:v>
                </c:pt>
                <c:pt idx="26">
                  <c:v>7.9729430178208261E-3</c:v>
                </c:pt>
                <c:pt idx="27">
                  <c:v>-0.27046399200937071</c:v>
                </c:pt>
                <c:pt idx="28">
                  <c:v>-0.19135871303843913</c:v>
                </c:pt>
                <c:pt idx="29">
                  <c:v>-0.10230426023063544</c:v>
                </c:pt>
                <c:pt idx="30">
                  <c:v>-8.3918162569036309E-2</c:v>
                </c:pt>
                <c:pt idx="31">
                  <c:v>3.6021364519190223E-3</c:v>
                </c:pt>
                <c:pt idx="32">
                  <c:v>4.8025256170352651E-2</c:v>
                </c:pt>
                <c:pt idx="33">
                  <c:v>2.5190672275861456E-2</c:v>
                </c:pt>
                <c:pt idx="34">
                  <c:v>-4.1964716969207623E-2</c:v>
                </c:pt>
                <c:pt idx="35">
                  <c:v>-0.14399184683306485</c:v>
                </c:pt>
                <c:pt idx="36">
                  <c:v>-0.19611616059957054</c:v>
                </c:pt>
                <c:pt idx="37">
                  <c:v>-0.24453662890387989</c:v>
                </c:pt>
                <c:pt idx="38">
                  <c:v>-0.27113386973212278</c:v>
                </c:pt>
                <c:pt idx="39">
                  <c:v>-0.28287742312331565</c:v>
                </c:pt>
                <c:pt idx="40">
                  <c:v>-0.34934532546862868</c:v>
                </c:pt>
                <c:pt idx="41">
                  <c:v>-0.35780796132991721</c:v>
                </c:pt>
                <c:pt idx="42">
                  <c:v>-0.37077234788603458</c:v>
                </c:pt>
                <c:pt idx="43">
                  <c:v>-0.39024238440582698</c:v>
                </c:pt>
                <c:pt idx="44">
                  <c:v>-0.41578577265820837</c:v>
                </c:pt>
                <c:pt idx="45">
                  <c:v>-0.4952275777923596</c:v>
                </c:pt>
                <c:pt idx="46">
                  <c:v>-0.4928000720591878</c:v>
                </c:pt>
                <c:pt idx="47">
                  <c:v>-0.49672953177051588</c:v>
                </c:pt>
                <c:pt idx="48">
                  <c:v>-0.50986628024114766</c:v>
                </c:pt>
                <c:pt idx="49">
                  <c:v>-0.53519902309659495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A5-744D-820B-596677FE7EA6}"/>
            </c:ext>
          </c:extLst>
        </c:ser>
        <c:ser>
          <c:idx val="2"/>
          <c:order val="2"/>
          <c:tx>
            <c:strRef>
              <c:f>Rus!$U$2</c:f>
              <c:strCache>
                <c:ptCount val="1"/>
                <c:pt idx="0">
                  <c:v>K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numRef>
              <c:f>Rus!$A$4:$A$53</c:f>
              <c:numCache>
                <c:formatCode>General</c:formatCode>
                <c:ptCount val="5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  <c:pt idx="24">
                  <c:v>2025</c:v>
                </c:pt>
                <c:pt idx="25">
                  <c:v>2026</c:v>
                </c:pt>
                <c:pt idx="26">
                  <c:v>2027</c:v>
                </c:pt>
                <c:pt idx="27">
                  <c:v>2028</c:v>
                </c:pt>
                <c:pt idx="28">
                  <c:v>2029</c:v>
                </c:pt>
                <c:pt idx="29">
                  <c:v>2030</c:v>
                </c:pt>
                <c:pt idx="30">
                  <c:v>2031</c:v>
                </c:pt>
                <c:pt idx="31">
                  <c:v>2032</c:v>
                </c:pt>
                <c:pt idx="32">
                  <c:v>2033</c:v>
                </c:pt>
                <c:pt idx="33">
                  <c:v>2034</c:v>
                </c:pt>
                <c:pt idx="34">
                  <c:v>2035</c:v>
                </c:pt>
                <c:pt idx="35">
                  <c:v>2036</c:v>
                </c:pt>
                <c:pt idx="36">
                  <c:v>2037</c:v>
                </c:pt>
                <c:pt idx="37">
                  <c:v>2038</c:v>
                </c:pt>
                <c:pt idx="38">
                  <c:v>2039</c:v>
                </c:pt>
                <c:pt idx="39">
                  <c:v>2040</c:v>
                </c:pt>
                <c:pt idx="40">
                  <c:v>2041</c:v>
                </c:pt>
                <c:pt idx="41">
                  <c:v>2042</c:v>
                </c:pt>
                <c:pt idx="42">
                  <c:v>2043</c:v>
                </c:pt>
                <c:pt idx="43">
                  <c:v>2044</c:v>
                </c:pt>
                <c:pt idx="44">
                  <c:v>2045</c:v>
                </c:pt>
                <c:pt idx="45">
                  <c:v>2046</c:v>
                </c:pt>
                <c:pt idx="46">
                  <c:v>2047</c:v>
                </c:pt>
                <c:pt idx="47">
                  <c:v>2048</c:v>
                </c:pt>
                <c:pt idx="48">
                  <c:v>2049</c:v>
                </c:pt>
                <c:pt idx="49">
                  <c:v>2050</c:v>
                </c:pt>
              </c:numCache>
            </c:numRef>
          </c:cat>
          <c:val>
            <c:numRef>
              <c:f>Rus!$U$4:$U$53</c:f>
              <c:numCache>
                <c:formatCode>0.00</c:formatCode>
                <c:ptCount val="50"/>
                <c:pt idx="0">
                  <c:v>0.23219616370150892</c:v>
                </c:pt>
                <c:pt idx="1">
                  <c:v>0.41795309466271868</c:v>
                </c:pt>
                <c:pt idx="2">
                  <c:v>0.46439232740301783</c:v>
                </c:pt>
                <c:pt idx="3">
                  <c:v>0.60371002562391529</c:v>
                </c:pt>
                <c:pt idx="4">
                  <c:v>0.74302772384482585</c:v>
                </c:pt>
                <c:pt idx="5">
                  <c:v>0.88234542206573652</c:v>
                </c:pt>
                <c:pt idx="6">
                  <c:v>1.1145415857672454</c:v>
                </c:pt>
                <c:pt idx="7">
                  <c:v>1.4396162149493525</c:v>
                </c:pt>
                <c:pt idx="8">
                  <c:v>1.6718123786508681</c:v>
                </c:pt>
                <c:pt idx="9">
                  <c:v>1.4860554476896584</c:v>
                </c:pt>
                <c:pt idx="10">
                  <c:v>1.3931769822090536</c:v>
                </c:pt>
                <c:pt idx="11">
                  <c:v>1.8575693096120713</c:v>
                </c:pt>
                <c:pt idx="12">
                  <c:v>1.9968870078329755</c:v>
                </c:pt>
                <c:pt idx="13">
                  <c:v>1.9040085423523705</c:v>
                </c:pt>
                <c:pt idx="14">
                  <c:v>1.7182516113911608</c:v>
                </c:pt>
                <c:pt idx="15">
                  <c:v>1.4860554476896584</c:v>
                </c:pt>
                <c:pt idx="16">
                  <c:v>1.8111300768717788</c:v>
                </c:pt>
                <c:pt idx="17">
                  <c:v>1.7646908441314664</c:v>
                </c:pt>
                <c:pt idx="18">
                  <c:v>1.9504477750926763</c:v>
                </c:pt>
                <c:pt idx="19">
                  <c:v>1.9040085423523705</c:v>
                </c:pt>
                <c:pt idx="20">
                  <c:v>1.1334751301721502</c:v>
                </c:pt>
                <c:pt idx="21">
                  <c:v>1.0952628582669877</c:v>
                </c:pt>
                <c:pt idx="22">
                  <c:v>1.0716379684013171</c:v>
                </c:pt>
                <c:pt idx="23">
                  <c:v>1.0589042006984544</c:v>
                </c:pt>
                <c:pt idx="24">
                  <c:v>1.0507860219140082</c:v>
                </c:pt>
                <c:pt idx="25">
                  <c:v>1.0434601397206051</c:v>
                </c:pt>
                <c:pt idx="26">
                  <c:v>1.0364000525729207</c:v>
                </c:pt>
                <c:pt idx="27">
                  <c:v>1.0299412326404556</c:v>
                </c:pt>
                <c:pt idx="28">
                  <c:v>1.0198330285197041</c:v>
                </c:pt>
                <c:pt idx="29">
                  <c:v>1.0110196526135433</c:v>
                </c:pt>
                <c:pt idx="30">
                  <c:v>1.0035900274982426</c:v>
                </c:pt>
                <c:pt idx="31">
                  <c:v>0.99655872134138346</c:v>
                </c:pt>
                <c:pt idx="32">
                  <c:v>0.99083045716293006</c:v>
                </c:pt>
                <c:pt idx="33">
                  <c:v>0.98579945374468014</c:v>
                </c:pt>
                <c:pt idx="34">
                  <c:v>0.98056263998093662</c:v>
                </c:pt>
                <c:pt idx="35">
                  <c:v>0.97454476163347681</c:v>
                </c:pt>
                <c:pt idx="36">
                  <c:v>0.96731255015430406</c:v>
                </c:pt>
                <c:pt idx="37">
                  <c:v>0.95955026279684985</c:v>
                </c:pt>
                <c:pt idx="38">
                  <c:v>0.95132286972054714</c:v>
                </c:pt>
                <c:pt idx="39">
                  <c:v>0.94292601475921767</c:v>
                </c:pt>
                <c:pt idx="40">
                  <c:v>0.93455530367111139</c:v>
                </c:pt>
                <c:pt idx="41">
                  <c:v>0.92551737417322</c:v>
                </c:pt>
                <c:pt idx="42">
                  <c:v>0.91656562186129209</c:v>
                </c:pt>
                <c:pt idx="43">
                  <c:v>0.90764165774626382</c:v>
                </c:pt>
                <c:pt idx="44">
                  <c:v>0.89866463489686643</c:v>
                </c:pt>
                <c:pt idx="45">
                  <c:v>0.88956241770781108</c:v>
                </c:pt>
                <c:pt idx="46">
                  <c:v>0.87968074600903523</c:v>
                </c:pt>
                <c:pt idx="47">
                  <c:v>0.8700431900424821</c:v>
                </c:pt>
                <c:pt idx="48">
                  <c:v>0.86056535217904662</c:v>
                </c:pt>
                <c:pt idx="49">
                  <c:v>0.85113242608080608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A5-744D-820B-596677FE7EA6}"/>
            </c:ext>
          </c:extLst>
        </c:ser>
        <c:ser>
          <c:idx val="3"/>
          <c:order val="3"/>
          <c:tx>
            <c:strRef>
              <c:f>Rus!$V$2</c:f>
              <c:strCache>
                <c:ptCount val="1"/>
                <c:pt idx="0">
                  <c:v>TFP trend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numRef>
              <c:f>Rus!$A$4:$A$53</c:f>
              <c:numCache>
                <c:formatCode>General</c:formatCode>
                <c:ptCount val="5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  <c:pt idx="24">
                  <c:v>2025</c:v>
                </c:pt>
                <c:pt idx="25">
                  <c:v>2026</c:v>
                </c:pt>
                <c:pt idx="26">
                  <c:v>2027</c:v>
                </c:pt>
                <c:pt idx="27">
                  <c:v>2028</c:v>
                </c:pt>
                <c:pt idx="28">
                  <c:v>2029</c:v>
                </c:pt>
                <c:pt idx="29">
                  <c:v>2030</c:v>
                </c:pt>
                <c:pt idx="30">
                  <c:v>2031</c:v>
                </c:pt>
                <c:pt idx="31">
                  <c:v>2032</c:v>
                </c:pt>
                <c:pt idx="32">
                  <c:v>2033</c:v>
                </c:pt>
                <c:pt idx="33">
                  <c:v>2034</c:v>
                </c:pt>
                <c:pt idx="34">
                  <c:v>2035</c:v>
                </c:pt>
                <c:pt idx="35">
                  <c:v>2036</c:v>
                </c:pt>
                <c:pt idx="36">
                  <c:v>2037</c:v>
                </c:pt>
                <c:pt idx="37">
                  <c:v>2038</c:v>
                </c:pt>
                <c:pt idx="38">
                  <c:v>2039</c:v>
                </c:pt>
                <c:pt idx="39">
                  <c:v>2040</c:v>
                </c:pt>
                <c:pt idx="40">
                  <c:v>2041</c:v>
                </c:pt>
                <c:pt idx="41">
                  <c:v>2042</c:v>
                </c:pt>
                <c:pt idx="42">
                  <c:v>2043</c:v>
                </c:pt>
                <c:pt idx="43">
                  <c:v>2044</c:v>
                </c:pt>
                <c:pt idx="44">
                  <c:v>2045</c:v>
                </c:pt>
                <c:pt idx="45">
                  <c:v>2046</c:v>
                </c:pt>
                <c:pt idx="46">
                  <c:v>2047</c:v>
                </c:pt>
                <c:pt idx="47">
                  <c:v>2048</c:v>
                </c:pt>
                <c:pt idx="48">
                  <c:v>2049</c:v>
                </c:pt>
                <c:pt idx="49">
                  <c:v>2050</c:v>
                </c:pt>
              </c:numCache>
            </c:numRef>
          </c:cat>
          <c:val>
            <c:numRef>
              <c:f>Rus!$V$4:$V$53</c:f>
              <c:numCache>
                <c:formatCode>0.0</c:formatCode>
                <c:ptCount val="50"/>
                <c:pt idx="0">
                  <c:v>6.680200000000001</c:v>
                </c:pt>
                <c:pt idx="1">
                  <c:v>5.9024999999999999</c:v>
                </c:pt>
                <c:pt idx="2">
                  <c:v>5.1656000000000004</c:v>
                </c:pt>
                <c:pt idx="3">
                  <c:v>4.4695</c:v>
                </c:pt>
                <c:pt idx="4">
                  <c:v>3.8142000000000005</c:v>
                </c:pt>
                <c:pt idx="5">
                  <c:v>3.1997</c:v>
                </c:pt>
                <c:pt idx="6">
                  <c:v>2.6260000000000003</c:v>
                </c:pt>
                <c:pt idx="7">
                  <c:v>2.0931000000000006</c:v>
                </c:pt>
                <c:pt idx="8">
                  <c:v>1.6010000000000009</c:v>
                </c:pt>
                <c:pt idx="9">
                  <c:v>1.1497000000000011</c:v>
                </c:pt>
                <c:pt idx="10">
                  <c:v>0.73920000000000075</c:v>
                </c:pt>
                <c:pt idx="11">
                  <c:v>0.36949999999999994</c:v>
                </c:pt>
                <c:pt idx="12">
                  <c:v>4.0600000000001302E-2</c:v>
                </c:pt>
                <c:pt idx="13">
                  <c:v>-0.24749999999999961</c:v>
                </c:pt>
                <c:pt idx="14">
                  <c:v>-0.49479999999999791</c:v>
                </c:pt>
                <c:pt idx="15">
                  <c:v>-0.70129999999999892</c:v>
                </c:pt>
                <c:pt idx="16">
                  <c:v>-0.8669999999999991</c:v>
                </c:pt>
                <c:pt idx="17">
                  <c:v>-0.99189999999999845</c:v>
                </c:pt>
                <c:pt idx="18">
                  <c:v>-1.0759999999999996</c:v>
                </c:pt>
                <c:pt idx="19" formatCode="General">
                  <c:v>0.5</c:v>
                </c:pt>
                <c:pt idx="20" formatCode="General">
                  <c:v>0.5</c:v>
                </c:pt>
                <c:pt idx="21" formatCode="General">
                  <c:v>0.5</c:v>
                </c:pt>
                <c:pt idx="22" formatCode="General">
                  <c:v>0.5</c:v>
                </c:pt>
                <c:pt idx="23" formatCode="General">
                  <c:v>0.5</c:v>
                </c:pt>
                <c:pt idx="24" formatCode="General">
                  <c:v>0.5</c:v>
                </c:pt>
                <c:pt idx="25" formatCode="General">
                  <c:v>0.5</c:v>
                </c:pt>
                <c:pt idx="26" formatCode="General">
                  <c:v>0.5</c:v>
                </c:pt>
                <c:pt idx="27" formatCode="General">
                  <c:v>0.5</c:v>
                </c:pt>
                <c:pt idx="28" formatCode="General">
                  <c:v>0.5</c:v>
                </c:pt>
                <c:pt idx="29" formatCode="General">
                  <c:v>0.5</c:v>
                </c:pt>
                <c:pt idx="30" formatCode="General">
                  <c:v>0.5</c:v>
                </c:pt>
                <c:pt idx="31" formatCode="General">
                  <c:v>0.5</c:v>
                </c:pt>
                <c:pt idx="32" formatCode="General">
                  <c:v>0.5</c:v>
                </c:pt>
                <c:pt idx="33" formatCode="General">
                  <c:v>0.5</c:v>
                </c:pt>
                <c:pt idx="34" formatCode="General">
                  <c:v>0.5</c:v>
                </c:pt>
                <c:pt idx="35" formatCode="General">
                  <c:v>0.5</c:v>
                </c:pt>
                <c:pt idx="36" formatCode="General">
                  <c:v>0.5</c:v>
                </c:pt>
                <c:pt idx="37" formatCode="General">
                  <c:v>0.5</c:v>
                </c:pt>
                <c:pt idx="38" formatCode="General">
                  <c:v>0.5</c:v>
                </c:pt>
                <c:pt idx="39" formatCode="General">
                  <c:v>0.5</c:v>
                </c:pt>
                <c:pt idx="40" formatCode="General">
                  <c:v>0.5</c:v>
                </c:pt>
                <c:pt idx="41" formatCode="General">
                  <c:v>0.5</c:v>
                </c:pt>
                <c:pt idx="42" formatCode="General">
                  <c:v>0.5</c:v>
                </c:pt>
                <c:pt idx="43" formatCode="General">
                  <c:v>0.5</c:v>
                </c:pt>
                <c:pt idx="44" formatCode="General">
                  <c:v>0.5</c:v>
                </c:pt>
                <c:pt idx="45" formatCode="General">
                  <c:v>0.5</c:v>
                </c:pt>
                <c:pt idx="46" formatCode="General">
                  <c:v>0.5</c:v>
                </c:pt>
                <c:pt idx="47" formatCode="General">
                  <c:v>0.5</c:v>
                </c:pt>
                <c:pt idx="48" formatCode="General">
                  <c:v>0.5</c:v>
                </c:pt>
                <c:pt idx="49" formatCode="General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A5-744D-820B-596677FE7EA6}"/>
            </c:ext>
          </c:extLst>
        </c:ser>
        <c:ser>
          <c:idx val="4"/>
          <c:order val="4"/>
          <c:tx>
            <c:strRef>
              <c:f>Rus!$W$2</c:f>
              <c:strCache>
                <c:ptCount val="1"/>
                <c:pt idx="0">
                  <c:v>Oil price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Rus!$A$4:$A$53</c:f>
              <c:numCache>
                <c:formatCode>General</c:formatCode>
                <c:ptCount val="5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  <c:pt idx="24">
                  <c:v>2025</c:v>
                </c:pt>
                <c:pt idx="25">
                  <c:v>2026</c:v>
                </c:pt>
                <c:pt idx="26">
                  <c:v>2027</c:v>
                </c:pt>
                <c:pt idx="27">
                  <c:v>2028</c:v>
                </c:pt>
                <c:pt idx="28">
                  <c:v>2029</c:v>
                </c:pt>
                <c:pt idx="29">
                  <c:v>2030</c:v>
                </c:pt>
                <c:pt idx="30">
                  <c:v>2031</c:v>
                </c:pt>
                <c:pt idx="31">
                  <c:v>2032</c:v>
                </c:pt>
                <c:pt idx="32">
                  <c:v>2033</c:v>
                </c:pt>
                <c:pt idx="33">
                  <c:v>2034</c:v>
                </c:pt>
                <c:pt idx="34">
                  <c:v>2035</c:v>
                </c:pt>
                <c:pt idx="35">
                  <c:v>2036</c:v>
                </c:pt>
                <c:pt idx="36">
                  <c:v>2037</c:v>
                </c:pt>
                <c:pt idx="37">
                  <c:v>2038</c:v>
                </c:pt>
                <c:pt idx="38">
                  <c:v>2039</c:v>
                </c:pt>
                <c:pt idx="39">
                  <c:v>2040</c:v>
                </c:pt>
                <c:pt idx="40">
                  <c:v>2041</c:v>
                </c:pt>
                <c:pt idx="41">
                  <c:v>2042</c:v>
                </c:pt>
                <c:pt idx="42">
                  <c:v>2043</c:v>
                </c:pt>
                <c:pt idx="43">
                  <c:v>2044</c:v>
                </c:pt>
                <c:pt idx="44">
                  <c:v>2045</c:v>
                </c:pt>
                <c:pt idx="45">
                  <c:v>2046</c:v>
                </c:pt>
                <c:pt idx="46">
                  <c:v>2047</c:v>
                </c:pt>
                <c:pt idx="47">
                  <c:v>2048</c:v>
                </c:pt>
                <c:pt idx="48">
                  <c:v>2049</c:v>
                </c:pt>
                <c:pt idx="49">
                  <c:v>2050</c:v>
                </c:pt>
              </c:numCache>
            </c:numRef>
          </c:cat>
          <c:val>
            <c:numRef>
              <c:f>Rus!$W$4:$W$53</c:f>
              <c:numCache>
                <c:formatCode>0.0</c:formatCode>
                <c:ptCount val="50"/>
                <c:pt idx="0">
                  <c:v>1.0339743906123493</c:v>
                </c:pt>
                <c:pt idx="1">
                  <c:v>0.82272201996935745</c:v>
                </c:pt>
                <c:pt idx="2">
                  <c:v>0.85668854202274769</c:v>
                </c:pt>
                <c:pt idx="3">
                  <c:v>1.7225868299442553</c:v>
                </c:pt>
                <c:pt idx="4">
                  <c:v>3.1623672328023682</c:v>
                </c:pt>
                <c:pt idx="5">
                  <c:v>2.8993861466976893</c:v>
                </c:pt>
                <c:pt idx="6">
                  <c:v>2.135981255795282</c:v>
                </c:pt>
                <c:pt idx="7">
                  <c:v>2.5982832326546914</c:v>
                </c:pt>
                <c:pt idx="8">
                  <c:v>-0.64826635196669269</c:v>
                </c:pt>
                <c:pt idx="9">
                  <c:v>0.29683540293914668</c:v>
                </c:pt>
                <c:pt idx="10">
                  <c:v>1.6673808250380624</c:v>
                </c:pt>
                <c:pt idx="11">
                  <c:v>1.1308488110780841</c:v>
                </c:pt>
                <c:pt idx="12">
                  <c:v>0.80184956144110853</c:v>
                </c:pt>
                <c:pt idx="13">
                  <c:v>-0.16382784584041854</c:v>
                </c:pt>
                <c:pt idx="14">
                  <c:v>-2.4468766084563152</c:v>
                </c:pt>
                <c:pt idx="15">
                  <c:v>-2.5156039793431924</c:v>
                </c:pt>
                <c:pt idx="16">
                  <c:v>-1.2909481147307069</c:v>
                </c:pt>
                <c:pt idx="17">
                  <c:v>0.57524119554814757</c:v>
                </c:pt>
                <c:pt idx="18">
                  <c:v>0.63997232439281948</c:v>
                </c:pt>
                <c:pt idx="19">
                  <c:v>-1.4365329999040259</c:v>
                </c:pt>
                <c:pt idx="20">
                  <c:v>-1.3105250135377089</c:v>
                </c:pt>
                <c:pt idx="21">
                  <c:v>-1.0257964648738023</c:v>
                </c:pt>
                <c:pt idx="22">
                  <c:v>-0.38876655575611885</c:v>
                </c:pt>
                <c:pt idx="23">
                  <c:v>0.21368446259267415</c:v>
                </c:pt>
                <c:pt idx="24">
                  <c:v>0.21368446259267593</c:v>
                </c:pt>
                <c:pt idx="25">
                  <c:v>0.21368446259267326</c:v>
                </c:pt>
                <c:pt idx="26">
                  <c:v>0.21368446259267415</c:v>
                </c:pt>
                <c:pt idx="27">
                  <c:v>0.21368446259267326</c:v>
                </c:pt>
                <c:pt idx="28">
                  <c:v>0.21368446259267415</c:v>
                </c:pt>
                <c:pt idx="29">
                  <c:v>0.21368446259267326</c:v>
                </c:pt>
                <c:pt idx="30">
                  <c:v>0.21368446259267415</c:v>
                </c:pt>
                <c:pt idx="31">
                  <c:v>0.21368446259267415</c:v>
                </c:pt>
                <c:pt idx="32">
                  <c:v>0.21368446259267415</c:v>
                </c:pt>
                <c:pt idx="33">
                  <c:v>0.21368446259267326</c:v>
                </c:pt>
                <c:pt idx="34">
                  <c:v>0.21368446259267415</c:v>
                </c:pt>
                <c:pt idx="35">
                  <c:v>0.21368446259267415</c:v>
                </c:pt>
                <c:pt idx="36">
                  <c:v>0.21368446259267415</c:v>
                </c:pt>
                <c:pt idx="37">
                  <c:v>0.21368446259267593</c:v>
                </c:pt>
                <c:pt idx="38">
                  <c:v>0.21368446259267415</c:v>
                </c:pt>
                <c:pt idx="39">
                  <c:v>0.21368446259267415</c:v>
                </c:pt>
                <c:pt idx="40">
                  <c:v>0.21368446259267326</c:v>
                </c:pt>
                <c:pt idx="41">
                  <c:v>0.21368446259267326</c:v>
                </c:pt>
                <c:pt idx="42">
                  <c:v>0.21368446259267415</c:v>
                </c:pt>
                <c:pt idx="43">
                  <c:v>0.21368446259267415</c:v>
                </c:pt>
                <c:pt idx="44">
                  <c:v>0.21368446259267326</c:v>
                </c:pt>
                <c:pt idx="45">
                  <c:v>0.21368446259267593</c:v>
                </c:pt>
                <c:pt idx="46">
                  <c:v>0.21368446259267415</c:v>
                </c:pt>
                <c:pt idx="47">
                  <c:v>0.21368446259267415</c:v>
                </c:pt>
                <c:pt idx="48">
                  <c:v>0.21368446259267415</c:v>
                </c:pt>
                <c:pt idx="49">
                  <c:v>0.21368446259267326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DA5-744D-820B-596677FE7EA6}"/>
            </c:ext>
          </c:extLst>
        </c:ser>
        <c:ser>
          <c:idx val="5"/>
          <c:order val="5"/>
          <c:tx>
            <c:strRef>
              <c:f>Rus!$X$2</c:f>
              <c:strCache>
                <c:ptCount val="1"/>
                <c:pt idx="0">
                  <c:v>Resid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Rus!$A$4:$A$53</c:f>
              <c:numCache>
                <c:formatCode>General</c:formatCode>
                <c:ptCount val="5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  <c:pt idx="24">
                  <c:v>2025</c:v>
                </c:pt>
                <c:pt idx="25">
                  <c:v>2026</c:v>
                </c:pt>
                <c:pt idx="26">
                  <c:v>2027</c:v>
                </c:pt>
                <c:pt idx="27">
                  <c:v>2028</c:v>
                </c:pt>
                <c:pt idx="28">
                  <c:v>2029</c:v>
                </c:pt>
                <c:pt idx="29">
                  <c:v>2030</c:v>
                </c:pt>
                <c:pt idx="30">
                  <c:v>2031</c:v>
                </c:pt>
                <c:pt idx="31">
                  <c:v>2032</c:v>
                </c:pt>
                <c:pt idx="32">
                  <c:v>2033</c:v>
                </c:pt>
                <c:pt idx="33">
                  <c:v>2034</c:v>
                </c:pt>
                <c:pt idx="34">
                  <c:v>2035</c:v>
                </c:pt>
                <c:pt idx="35">
                  <c:v>2036</c:v>
                </c:pt>
                <c:pt idx="36">
                  <c:v>2037</c:v>
                </c:pt>
                <c:pt idx="37">
                  <c:v>2038</c:v>
                </c:pt>
                <c:pt idx="38">
                  <c:v>2039</c:v>
                </c:pt>
                <c:pt idx="39">
                  <c:v>2040</c:v>
                </c:pt>
                <c:pt idx="40">
                  <c:v>2041</c:v>
                </c:pt>
                <c:pt idx="41">
                  <c:v>2042</c:v>
                </c:pt>
                <c:pt idx="42">
                  <c:v>2043</c:v>
                </c:pt>
                <c:pt idx="43">
                  <c:v>2044</c:v>
                </c:pt>
                <c:pt idx="44">
                  <c:v>2045</c:v>
                </c:pt>
                <c:pt idx="45">
                  <c:v>2046</c:v>
                </c:pt>
                <c:pt idx="46">
                  <c:v>2047</c:v>
                </c:pt>
                <c:pt idx="47">
                  <c:v>2048</c:v>
                </c:pt>
                <c:pt idx="48">
                  <c:v>2049</c:v>
                </c:pt>
                <c:pt idx="49">
                  <c:v>2050</c:v>
                </c:pt>
              </c:numCache>
            </c:numRef>
          </c:cat>
          <c:val>
            <c:numRef>
              <c:f>Rus!$X$4:$X$53</c:f>
              <c:numCache>
                <c:formatCode>0.0</c:formatCode>
                <c:ptCount val="50"/>
                <c:pt idx="0">
                  <c:v>-2.8467074604157006</c:v>
                </c:pt>
                <c:pt idx="1">
                  <c:v>-3.826149373324903</c:v>
                </c:pt>
                <c:pt idx="2">
                  <c:v>1.0746044443168499</c:v>
                </c:pt>
                <c:pt idx="3">
                  <c:v>-0.40248330985312819</c:v>
                </c:pt>
                <c:pt idx="4">
                  <c:v>-2.1502771087086687</c:v>
                </c:pt>
                <c:pt idx="5">
                  <c:v>0.56835838836069374</c:v>
                </c:pt>
                <c:pt idx="6">
                  <c:v>1.3832563277862429</c:v>
                </c:pt>
                <c:pt idx="7">
                  <c:v>-1.1072191575326062</c:v>
                </c:pt>
                <c:pt idx="8">
                  <c:v>-9.2231715782273582</c:v>
                </c:pt>
                <c:pt idx="9">
                  <c:v>1.1636807015244299</c:v>
                </c:pt>
                <c:pt idx="10">
                  <c:v>-0.20655854900410509</c:v>
                </c:pt>
                <c:pt idx="11">
                  <c:v>0.14550155674771137</c:v>
                </c:pt>
                <c:pt idx="12">
                  <c:v>-0.96870083431445786</c:v>
                </c:pt>
                <c:pt idx="13">
                  <c:v>-0.86707389225596376</c:v>
                </c:pt>
                <c:pt idx="14">
                  <c:v>-1.3367189626144684</c:v>
                </c:pt>
                <c:pt idx="15">
                  <c:v>1.8734391982421863</c:v>
                </c:pt>
                <c:pt idx="16">
                  <c:v>2.3580183267126014</c:v>
                </c:pt>
                <c:pt idx="17">
                  <c:v>0.89904646971394042</c:v>
                </c:pt>
                <c:pt idx="18">
                  <c:v>0.26948992033369734</c:v>
                </c:pt>
                <c:pt idx="19" formatCode="General">
                  <c:v>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DA5-744D-820B-596677FE7E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2525184"/>
        <c:axId val="238404736"/>
      </c:barChart>
      <c:lineChart>
        <c:grouping val="standard"/>
        <c:varyColors val="0"/>
        <c:ser>
          <c:idx val="0"/>
          <c:order val="0"/>
          <c:tx>
            <c:strRef>
              <c:f>Rus!$S$2</c:f>
              <c:strCache>
                <c:ptCount val="1"/>
                <c:pt idx="0">
                  <c:v>GDP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23"/>
              <c:layout>
                <c:manualLayout>
                  <c:x val="-1.5492299912189247E-2"/>
                  <c:y val="-4.5634171250711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D3A-4D7D-B9D9-D7DCF29B12FB}"/>
                </c:ext>
              </c:extLst>
            </c:dLbl>
            <c:dLbl>
              <c:idx val="34"/>
              <c:layout>
                <c:manualLayout>
                  <c:x val="-2.1689219877064909E-2"/>
                  <c:y val="-4.0563707778410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D3A-4D7D-B9D9-D7DCF29B12FB}"/>
                </c:ext>
              </c:extLst>
            </c:dLbl>
            <c:dLbl>
              <c:idx val="49"/>
              <c:layout>
                <c:manualLayout>
                  <c:x val="-5.577227968388096E-3"/>
                  <c:y val="-6.0845561667615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3A-4D7D-B9D9-D7DCF29B12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Rus!$A$4:$A$53</c:f>
              <c:numCache>
                <c:formatCode>General</c:formatCode>
                <c:ptCount val="5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  <c:pt idx="24">
                  <c:v>2025</c:v>
                </c:pt>
                <c:pt idx="25">
                  <c:v>2026</c:v>
                </c:pt>
                <c:pt idx="26">
                  <c:v>2027</c:v>
                </c:pt>
                <c:pt idx="27">
                  <c:v>2028</c:v>
                </c:pt>
                <c:pt idx="28">
                  <c:v>2029</c:v>
                </c:pt>
                <c:pt idx="29">
                  <c:v>2030</c:v>
                </c:pt>
                <c:pt idx="30">
                  <c:v>2031</c:v>
                </c:pt>
                <c:pt idx="31">
                  <c:v>2032</c:v>
                </c:pt>
                <c:pt idx="32">
                  <c:v>2033</c:v>
                </c:pt>
                <c:pt idx="33">
                  <c:v>2034</c:v>
                </c:pt>
                <c:pt idx="34">
                  <c:v>2035</c:v>
                </c:pt>
                <c:pt idx="35">
                  <c:v>2036</c:v>
                </c:pt>
                <c:pt idx="36">
                  <c:v>2037</c:v>
                </c:pt>
                <c:pt idx="37">
                  <c:v>2038</c:v>
                </c:pt>
                <c:pt idx="38">
                  <c:v>2039</c:v>
                </c:pt>
                <c:pt idx="39">
                  <c:v>2040</c:v>
                </c:pt>
                <c:pt idx="40">
                  <c:v>2041</c:v>
                </c:pt>
                <c:pt idx="41">
                  <c:v>2042</c:v>
                </c:pt>
                <c:pt idx="42">
                  <c:v>2043</c:v>
                </c:pt>
                <c:pt idx="43">
                  <c:v>2044</c:v>
                </c:pt>
                <c:pt idx="44">
                  <c:v>2045</c:v>
                </c:pt>
                <c:pt idx="45">
                  <c:v>2046</c:v>
                </c:pt>
                <c:pt idx="46">
                  <c:v>2047</c:v>
                </c:pt>
                <c:pt idx="47">
                  <c:v>2048</c:v>
                </c:pt>
                <c:pt idx="48">
                  <c:v>2049</c:v>
                </c:pt>
                <c:pt idx="49">
                  <c:v>2050</c:v>
                </c:pt>
              </c:numCache>
            </c:numRef>
          </c:cat>
          <c:val>
            <c:numRef>
              <c:f>Rus!$S$4:$S$53</c:f>
              <c:numCache>
                <c:formatCode>0.0</c:formatCode>
                <c:ptCount val="50"/>
                <c:pt idx="0">
                  <c:v>5.1000512251462498</c:v>
                </c:pt>
                <c:pt idx="1">
                  <c:v>4.6999919088661404</c:v>
                </c:pt>
                <c:pt idx="2">
                  <c:v>7.2999523445573802</c:v>
                </c:pt>
                <c:pt idx="3">
                  <c:v>7.1999478698104902</c:v>
                </c:pt>
                <c:pt idx="4">
                  <c:v>6.3999654479664203</c:v>
                </c:pt>
                <c:pt idx="5">
                  <c:v>8.2000682549536403</c:v>
                </c:pt>
                <c:pt idx="6">
                  <c:v>8.4999777684713997</c:v>
                </c:pt>
                <c:pt idx="7">
                  <c:v>5.1999692650801297</c:v>
                </c:pt>
                <c:pt idx="8">
                  <c:v>-7.7999939134568903</c:v>
                </c:pt>
                <c:pt idx="9">
                  <c:v>4.5000000000145004</c:v>
                </c:pt>
                <c:pt idx="10">
                  <c:v>4.3000291857883299</c:v>
                </c:pt>
                <c:pt idx="11">
                  <c:v>4.0240861571797701</c:v>
                </c:pt>
                <c:pt idx="12">
                  <c:v>1.7554221491627999</c:v>
                </c:pt>
                <c:pt idx="13">
                  <c:v>0.73626722140376399</c:v>
                </c:pt>
                <c:pt idx="14">
                  <c:v>-1.9727192264297999</c:v>
                </c:pt>
                <c:pt idx="15">
                  <c:v>0.19369007177478201</c:v>
                </c:pt>
                <c:pt idx="16">
                  <c:v>1.82579006356434</c:v>
                </c:pt>
                <c:pt idx="17">
                  <c:v>2.5363313014478299</c:v>
                </c:pt>
                <c:pt idx="18">
                  <c:v>1.3418754406611999</c:v>
                </c:pt>
                <c:pt idx="19" formatCode="0.00">
                  <c:v>-3.5049600291752157</c:v>
                </c:pt>
                <c:pt idx="20" formatCode="0.00">
                  <c:v>-0.18454421108571695</c:v>
                </c:pt>
                <c:pt idx="21" formatCode="0.00">
                  <c:v>0.69402222710894201</c:v>
                </c:pt>
                <c:pt idx="22" formatCode="0.00">
                  <c:v>1.3960943230969849</c:v>
                </c:pt>
                <c:pt idx="23" formatCode="0.00">
                  <c:v>1.6940039945526666</c:v>
                </c:pt>
                <c:pt idx="24" formatCode="0.00">
                  <c:v>1.7307738052580364</c:v>
                </c:pt>
                <c:pt idx="25" formatCode="0.00">
                  <c:v>1.7316971596840607</c:v>
                </c:pt>
                <c:pt idx="26" formatCode="0.00">
                  <c:v>1.7580574581834156</c:v>
                </c:pt>
                <c:pt idx="27" formatCode="0.00">
                  <c:v>1.4731617032237581</c:v>
                </c:pt>
                <c:pt idx="28" formatCode="0.00">
                  <c:v>1.5421587780739392</c:v>
                </c:pt>
                <c:pt idx="29" formatCode="0.00">
                  <c:v>1.6223998549755811</c:v>
                </c:pt>
                <c:pt idx="30" formatCode="0.00">
                  <c:v>1.6333563275218803</c:v>
                </c:pt>
                <c:pt idx="31" formatCode="0.00">
                  <c:v>1.7138453203859767</c:v>
                </c:pt>
                <c:pt idx="32" formatCode="0.00">
                  <c:v>1.7525401759259569</c:v>
                </c:pt>
                <c:pt idx="33" formatCode="0.00">
                  <c:v>1.7246745886132149</c:v>
                </c:pt>
                <c:pt idx="34" formatCode="0.00">
                  <c:v>1.6522823856044031</c:v>
                </c:pt>
                <c:pt idx="35" formatCode="0.00">
                  <c:v>1.544237377393086</c:v>
                </c:pt>
                <c:pt idx="36" formatCode="0.00">
                  <c:v>1.4848808521474077</c:v>
                </c:pt>
                <c:pt idx="37" formatCode="0.00">
                  <c:v>1.4286980964856459</c:v>
                </c:pt>
                <c:pt idx="38" formatCode="0.00">
                  <c:v>1.3938734625810985</c:v>
                </c:pt>
                <c:pt idx="39" formatCode="0.00">
                  <c:v>1.3737330542285762</c:v>
                </c:pt>
                <c:pt idx="40" formatCode="0.00">
                  <c:v>1.2988944407951559</c:v>
                </c:pt>
                <c:pt idx="41" formatCode="0.00">
                  <c:v>1.2813938754359762</c:v>
                </c:pt>
                <c:pt idx="42" formatCode="0.00">
                  <c:v>1.2594777365679317</c:v>
                </c:pt>
                <c:pt idx="43" formatCode="0.00">
                  <c:v>1.231083735933111</c:v>
                </c:pt>
                <c:pt idx="44" formatCode="0.00">
                  <c:v>1.1965633248313314</c:v>
                </c:pt>
                <c:pt idx="45" formatCode="0.00">
                  <c:v>1.1080193025081275</c:v>
                </c:pt>
                <c:pt idx="46" formatCode="0.00">
                  <c:v>1.1005651365425215</c:v>
                </c:pt>
                <c:pt idx="47" formatCode="0.00">
                  <c:v>1.0869981208646404</c:v>
                </c:pt>
                <c:pt idx="48" formatCode="0.00">
                  <c:v>1.064383534530573</c:v>
                </c:pt>
                <c:pt idx="49" formatCode="0.00">
                  <c:v>1.0296178655768844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DA5-744D-820B-596677FE7E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2525184"/>
        <c:axId val="238404736"/>
      </c:lineChart>
      <c:catAx>
        <c:axId val="28252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38404736"/>
        <c:crosses val="autoZero"/>
        <c:auto val="1"/>
        <c:lblAlgn val="ctr"/>
        <c:lblOffset val="100"/>
        <c:noMultiLvlLbl val="0"/>
      </c:catAx>
      <c:valAx>
        <c:axId val="238404736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82525184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8107963978001"/>
          <c:y val="3.3294210148478186E-2"/>
          <c:w val="0.87504903870231765"/>
          <c:h val="0.8311603347881080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Лист1!$A$15</c:f>
              <c:strCache>
                <c:ptCount val="1"/>
                <c:pt idx="0">
                  <c:v>GDP_N_COVID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1"/>
              <c:layout>
                <c:manualLayout>
                  <c:x val="-2.1593782741518008E-16"/>
                  <c:y val="-4.3415340086830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EDC-4CB5-BFAF-5689B112E9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Лист1!$B$4:$M$4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Лист1!$B$15:$M$15</c:f>
              <c:numCache>
                <c:formatCode>0.00</c:formatCode>
                <c:ptCount val="12"/>
                <c:pt idx="0">
                  <c:v>1</c:v>
                </c:pt>
                <c:pt idx="1">
                  <c:v>1.032</c:v>
                </c:pt>
                <c:pt idx="2">
                  <c:v>1.063992</c:v>
                </c:pt>
                <c:pt idx="3">
                  <c:v>1.088463816</c:v>
                </c:pt>
                <c:pt idx="4">
                  <c:v>1.1069677008719998</c:v>
                </c:pt>
                <c:pt idx="5">
                  <c:v>1.1268931194876959</c:v>
                </c:pt>
                <c:pt idx="6">
                  <c:v>1.1516847681164253</c:v>
                </c:pt>
                <c:pt idx="7">
                  <c:v>1.1839319416236853</c:v>
                </c:pt>
                <c:pt idx="8">
                  <c:v>1.2194498998723959</c:v>
                </c:pt>
                <c:pt idx="9">
                  <c:v>1.2560333968685677</c:v>
                </c:pt>
                <c:pt idx="10">
                  <c:v>1.2949704321714932</c:v>
                </c:pt>
                <c:pt idx="11">
                  <c:v>1.336409486000981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DC-4CB5-BFAF-5689B112E9A6}"/>
            </c:ext>
          </c:extLst>
        </c:ser>
        <c:ser>
          <c:idx val="1"/>
          <c:order val="1"/>
          <c:tx>
            <c:strRef>
              <c:f>Лист1!$A$16</c:f>
              <c:strCache>
                <c:ptCount val="1"/>
                <c:pt idx="0">
                  <c:v>GDP_COVID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dLbl>
              <c:idx val="11"/>
              <c:layout>
                <c:manualLayout>
                  <c:x val="-1.0796891370759004E-16"/>
                  <c:y val="5.065123010130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EDC-4CB5-BFAF-5689B112E9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Лист1!$B$4:$M$4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Лист1!$B$16:$M$16</c:f>
              <c:numCache>
                <c:formatCode>0.00</c:formatCode>
                <c:ptCount val="12"/>
                <c:pt idx="0">
                  <c:v>1</c:v>
                </c:pt>
                <c:pt idx="1">
                  <c:v>0.97</c:v>
                </c:pt>
                <c:pt idx="2">
                  <c:v>1.0136499999999999</c:v>
                </c:pt>
                <c:pt idx="3">
                  <c:v>1.0430458499999999</c:v>
                </c:pt>
                <c:pt idx="4">
                  <c:v>1.0722511338</c:v>
                </c:pt>
                <c:pt idx="5">
                  <c:v>1.1022741655464001</c:v>
                </c:pt>
                <c:pt idx="6">
                  <c:v>1.1309332938506065</c:v>
                </c:pt>
                <c:pt idx="7">
                  <c:v>1.1614684927845726</c:v>
                </c:pt>
                <c:pt idx="8">
                  <c:v>1.1916666735969716</c:v>
                </c:pt>
                <c:pt idx="9">
                  <c:v>1.2226500071104929</c:v>
                </c:pt>
                <c:pt idx="10">
                  <c:v>1.2568842073095867</c:v>
                </c:pt>
                <c:pt idx="11">
                  <c:v>1.2945907335288744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EDC-4CB5-BFAF-5689B112E9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8818079"/>
        <c:axId val="88813087"/>
      </c:lineChart>
      <c:catAx>
        <c:axId val="88818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8813087"/>
        <c:crosses val="autoZero"/>
        <c:auto val="1"/>
        <c:lblAlgn val="ctr"/>
        <c:lblOffset val="100"/>
        <c:noMultiLvlLbl val="0"/>
      </c:catAx>
      <c:valAx>
        <c:axId val="88813087"/>
        <c:scaling>
          <c:orientation val="minMax"/>
          <c:min val="0.9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8818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de-D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Лист1!$A$30</c:f>
              <c:strCache>
                <c:ptCount val="1"/>
                <c:pt idx="0">
                  <c:v>Investment_N_COVID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1"/>
              <c:layout>
                <c:manualLayout>
                  <c:x val="-1.685049019607843E-2"/>
                  <c:y val="-5.6078155599860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8D-4EAA-A3FF-DC7B13F4CE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Лист1!$B$4:$M$4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Лист1!$B$30:$M$30</c:f>
              <c:numCache>
                <c:formatCode>0.00</c:formatCode>
                <c:ptCount val="12"/>
                <c:pt idx="0">
                  <c:v>1</c:v>
                </c:pt>
                <c:pt idx="1">
                  <c:v>1.032</c:v>
                </c:pt>
                <c:pt idx="2">
                  <c:v>1.067088</c:v>
                </c:pt>
                <c:pt idx="3">
                  <c:v>1.0926981120000001</c:v>
                </c:pt>
                <c:pt idx="4">
                  <c:v>1.1167374704640001</c:v>
                </c:pt>
                <c:pt idx="5">
                  <c:v>1.1413056948142082</c:v>
                </c:pt>
                <c:pt idx="6">
                  <c:v>1.178968782743077</c:v>
                </c:pt>
                <c:pt idx="7">
                  <c:v>1.2308434091837726</c:v>
                </c:pt>
                <c:pt idx="8">
                  <c:v>1.2862313625970423</c:v>
                </c:pt>
                <c:pt idx="9">
                  <c:v>1.344111773913909</c:v>
                </c:pt>
                <c:pt idx="10">
                  <c:v>1.4005644684182932</c:v>
                </c:pt>
                <c:pt idx="11">
                  <c:v>1.4593881760918614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8D-4EAA-A3FF-DC7B13F4CE77}"/>
            </c:ext>
          </c:extLst>
        </c:ser>
        <c:ser>
          <c:idx val="1"/>
          <c:order val="1"/>
          <c:tx>
            <c:strRef>
              <c:f>Лист1!$A$31</c:f>
              <c:strCache>
                <c:ptCount val="1"/>
                <c:pt idx="0">
                  <c:v>Investment_COVID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dLbl>
              <c:idx val="11"/>
              <c:layout>
                <c:manualLayout>
                  <c:x val="-1.685049019607843E-2"/>
                  <c:y val="6.8740964928861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8D-4EAA-A3FF-DC7B13F4CE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Лист1!$B$4:$M$4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Лист1!$B$31:$M$31</c:f>
              <c:numCache>
                <c:formatCode>0.00</c:formatCode>
                <c:ptCount val="12"/>
                <c:pt idx="0">
                  <c:v>1</c:v>
                </c:pt>
                <c:pt idx="1">
                  <c:v>0.91800000000000004</c:v>
                </c:pt>
                <c:pt idx="2">
                  <c:v>0.97767000000000004</c:v>
                </c:pt>
                <c:pt idx="3">
                  <c:v>1.0148214600000001</c:v>
                </c:pt>
                <c:pt idx="4">
                  <c:v>1.0615032471600001</c:v>
                </c:pt>
                <c:pt idx="5">
                  <c:v>1.1018403705520801</c:v>
                </c:pt>
                <c:pt idx="6">
                  <c:v>1.1459139853741633</c:v>
                </c:pt>
                <c:pt idx="7">
                  <c:v>1.1699781790670207</c:v>
                </c:pt>
                <c:pt idx="8">
                  <c:v>1.2050775244390315</c:v>
                </c:pt>
                <c:pt idx="9">
                  <c:v>1.2436400052210805</c:v>
                </c:pt>
                <c:pt idx="10">
                  <c:v>1.297116525445587</c:v>
                </c:pt>
                <c:pt idx="11">
                  <c:v>1.352892536039747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D8D-4EAA-A3FF-DC7B13F4CE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8818079"/>
        <c:axId val="88813087"/>
      </c:lineChart>
      <c:catAx>
        <c:axId val="88818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8813087"/>
        <c:crosses val="autoZero"/>
        <c:auto val="1"/>
        <c:lblAlgn val="ctr"/>
        <c:lblOffset val="100"/>
        <c:noMultiLvlLbl val="0"/>
      </c:catAx>
      <c:valAx>
        <c:axId val="88813087"/>
        <c:scaling>
          <c:orientation val="minMax"/>
          <c:min val="0.9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8818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de-D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Лист1!$A$45</c:f>
              <c:strCache>
                <c:ptCount val="1"/>
                <c:pt idx="0">
                  <c:v>PCE_N_COVID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1"/>
              <c:layout>
                <c:manualLayout>
                  <c:x val="-9.3516220953060204E-3"/>
                  <c:y val="-7.23589207581505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E48-4910-AE7C-DC707F1B0F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Лист1!$B$4:$M$4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Лист1!$B$45:$M$45</c:f>
              <c:numCache>
                <c:formatCode>0.00</c:formatCode>
                <c:ptCount val="12"/>
                <c:pt idx="0">
                  <c:v>1</c:v>
                </c:pt>
                <c:pt idx="1">
                  <c:v>1.0269999999999999</c:v>
                </c:pt>
                <c:pt idx="2">
                  <c:v>1.0557559999999999</c:v>
                </c:pt>
                <c:pt idx="3">
                  <c:v>1.0832056559999999</c:v>
                </c:pt>
                <c:pt idx="4">
                  <c:v>1.1124522087119997</c:v>
                </c:pt>
                <c:pt idx="5">
                  <c:v>1.1424884183472235</c:v>
                </c:pt>
                <c:pt idx="6">
                  <c:v>1.1733356056425983</c:v>
                </c:pt>
                <c:pt idx="7">
                  <c:v>1.2085356738118762</c:v>
                </c:pt>
                <c:pt idx="8">
                  <c:v>1.2508344223952919</c:v>
                </c:pt>
                <c:pt idx="9">
                  <c:v>1.298366130446313</c:v>
                </c:pt>
                <c:pt idx="10">
                  <c:v>1.3451073111423804</c:v>
                </c:pt>
                <c:pt idx="11">
                  <c:v>1.3962213889657908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48-4910-AE7C-DC707F1B0FDA}"/>
            </c:ext>
          </c:extLst>
        </c:ser>
        <c:ser>
          <c:idx val="1"/>
          <c:order val="1"/>
          <c:tx>
            <c:strRef>
              <c:f>Лист1!$A$46</c:f>
              <c:strCache>
                <c:ptCount val="1"/>
                <c:pt idx="0">
                  <c:v>PCE_COVID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dLbl>
              <c:idx val="11"/>
              <c:layout>
                <c:manualLayout>
                  <c:x val="-1.14296283026656E-16"/>
                  <c:y val="5.0651244530705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48-4910-AE7C-DC707F1B0F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Лист1!$B$4:$M$4</c:f>
              <c:numCache>
                <c:formatCode>General</c:formatCode>
                <c:ptCount val="12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</c:numCache>
            </c:numRef>
          </c:cat>
          <c:val>
            <c:numRef>
              <c:f>Лист1!$B$46:$M$46</c:f>
              <c:numCache>
                <c:formatCode>0.00</c:formatCode>
                <c:ptCount val="12"/>
                <c:pt idx="0">
                  <c:v>1</c:v>
                </c:pt>
                <c:pt idx="1">
                  <c:v>0.91200000000000003</c:v>
                </c:pt>
                <c:pt idx="2">
                  <c:v>0.98404800000000003</c:v>
                </c:pt>
                <c:pt idx="3">
                  <c:v>1.0371865920000001</c:v>
                </c:pt>
                <c:pt idx="4">
                  <c:v>1.0797112422720001</c:v>
                </c:pt>
                <c:pt idx="5">
                  <c:v>1.1056243120865281</c:v>
                </c:pt>
                <c:pt idx="6">
                  <c:v>1.1288424226403451</c:v>
                </c:pt>
                <c:pt idx="7">
                  <c:v>1.1660942225874764</c:v>
                </c:pt>
                <c:pt idx="8">
                  <c:v>1.2034092377102756</c:v>
                </c:pt>
                <c:pt idx="9">
                  <c:v>1.2455285610301352</c:v>
                </c:pt>
                <c:pt idx="10">
                  <c:v>1.3090505176426721</c:v>
                </c:pt>
                <c:pt idx="11">
                  <c:v>1.3705758919718776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E48-4910-AE7C-DC707F1B0F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8818079"/>
        <c:axId val="88813087"/>
      </c:lineChart>
      <c:catAx>
        <c:axId val="88818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8813087"/>
        <c:crosses val="autoZero"/>
        <c:auto val="1"/>
        <c:lblAlgn val="ctr"/>
        <c:lblOffset val="100"/>
        <c:noMultiLvlLbl val="0"/>
      </c:catAx>
      <c:valAx>
        <c:axId val="88813087"/>
        <c:scaling>
          <c:orientation val="minMax"/>
          <c:min val="0.9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8818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0.61243</cdr:x>
      <cdr:y>0</cdr:y>
    </cdr:from>
    <cdr:to>
      <cdr:x>0.61716</cdr:x>
      <cdr:y>0.75704</cdr:y>
    </cdr:to>
    <cdr:cxnSp macro="">
      <cdr:nvCxnSpPr>
        <cdr:cNvPr id="3" name="Прямая соединительная линия 2">
          <a:extLst xmlns:a="http://schemas.openxmlformats.org/drawingml/2006/main">
            <a:ext uri="{FF2B5EF4-FFF2-40B4-BE49-F238E27FC236}">
              <a16:creationId xmlns:a16="http://schemas.microsoft.com/office/drawing/2014/main" id="{AB083B18-AFD7-46B4-A0B2-43550E68BAFB}"/>
            </a:ext>
          </a:extLst>
        </cdr:cNvPr>
        <cdr:cNvCxnSpPr/>
      </cdr:nvCxnSpPr>
      <cdr:spPr>
        <a:xfrm xmlns:a="http://schemas.openxmlformats.org/drawingml/2006/main">
          <a:off x="7180881" y="0"/>
          <a:ext cx="55418" cy="5957454"/>
        </a:xfrm>
        <a:prstGeom xmlns:a="http://schemas.openxmlformats.org/drawingml/2006/main" prst="line">
          <a:avLst/>
        </a:prstGeom>
        <a:ln xmlns:a="http://schemas.openxmlformats.org/drawingml/2006/main">
          <a:prstDash val="lg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0.74241</cdr:x>
      <cdr:y>0</cdr:y>
    </cdr:from>
    <cdr:to>
      <cdr:x>0.74674</cdr:x>
      <cdr:y>0.73944</cdr:y>
    </cdr:to>
    <cdr:cxnSp macro="">
      <cdr:nvCxnSpPr>
        <cdr:cNvPr id="8" name="Прямая соединительная линия 7">
          <a:extLst xmlns:a="http://schemas.openxmlformats.org/drawingml/2006/main">
            <a:ext uri="{FF2B5EF4-FFF2-40B4-BE49-F238E27FC236}">
              <a16:creationId xmlns:a16="http://schemas.microsoft.com/office/drawing/2014/main" id="{49B76517-60DC-40F8-8590-77FFB00B11D8}"/>
            </a:ext>
          </a:extLst>
        </cdr:cNvPr>
        <cdr:cNvCxnSpPr/>
      </cdr:nvCxnSpPr>
      <cdr:spPr>
        <a:xfrm xmlns:a="http://schemas.openxmlformats.org/drawingml/2006/main">
          <a:off x="8704881" y="0"/>
          <a:ext cx="50800" cy="5818909"/>
        </a:xfrm>
        <a:prstGeom xmlns:a="http://schemas.openxmlformats.org/drawingml/2006/main" prst="line">
          <a:avLst/>
        </a:prstGeom>
        <a:ln xmlns:a="http://schemas.openxmlformats.org/drawingml/2006/main">
          <a:prstDash val="lg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0.82276</cdr:x>
      <cdr:y>0</cdr:y>
    </cdr:from>
    <cdr:to>
      <cdr:x>0.8267</cdr:x>
      <cdr:y>0.73944</cdr:y>
    </cdr:to>
    <cdr:cxnSp macro="">
      <cdr:nvCxnSpPr>
        <cdr:cNvPr id="15" name="Прямая соединительная линия 14">
          <a:extLst xmlns:a="http://schemas.openxmlformats.org/drawingml/2006/main">
            <a:ext uri="{FF2B5EF4-FFF2-40B4-BE49-F238E27FC236}">
              <a16:creationId xmlns:a16="http://schemas.microsoft.com/office/drawing/2014/main" id="{03B4C230-2694-4AD7-90D8-A6A330BF7B36}"/>
            </a:ext>
          </a:extLst>
        </cdr:cNvPr>
        <cdr:cNvCxnSpPr/>
      </cdr:nvCxnSpPr>
      <cdr:spPr>
        <a:xfrm xmlns:a="http://schemas.openxmlformats.org/drawingml/2006/main">
          <a:off x="9646990" y="0"/>
          <a:ext cx="46182" cy="5818909"/>
        </a:xfrm>
        <a:prstGeom xmlns:a="http://schemas.openxmlformats.org/drawingml/2006/main" prst="line">
          <a:avLst/>
        </a:prstGeom>
        <a:ln xmlns:a="http://schemas.openxmlformats.org/drawingml/2006/main">
          <a:prstDash val="lg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0.30064</cdr:x>
      <cdr:y>0.00992</cdr:y>
    </cdr:from>
    <cdr:to>
      <cdr:x>0.3832</cdr:x>
      <cdr:y>0.08163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3525032" y="78089"/>
          <a:ext cx="968068" cy="5642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>
          <a:noFill/>
          <a:miter lim="400000"/>
        </a:ln>
        <a:effectLst xmlns:a="http://schemas.openxmlformats.org/drawingml/2006/main"/>
        <a:sp3d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none"/>
      </cdr:style>
      <cdr:txBody>
        <a:bodyPr xmlns:a="http://schemas.openxmlformats.org/drawingml/2006/main" rot="0" spcFirstLastPara="1" vertOverflow="clip" horzOverflow="overflow" vert="horz" wrap="square" lIns="50800" tIns="50800" rIns="50800" bIns="50800" numCol="1" spcCol="38100" rtlCol="0" anchor="ctr">
          <a:spAutoFit/>
        </a:bodyPr>
        <a:lstStyle xmlns:a="http://schemas.openxmlformats.org/drawingml/2006/main"/>
        <a:p xmlns:a="http://schemas.openxmlformats.org/drawingml/2006/main">
          <a:pPr marL="0" marR="0" indent="0" algn="ctr" defTabSz="8255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en-US" sz="3000" b="1" i="0" u="none" strike="noStrike" cap="none" spc="0" normalizeH="0" baseline="0" dirty="0">
              <a:ln>
                <a:noFill/>
              </a:ln>
              <a:solidFill>
                <a:srgbClr val="C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rPr>
            <a:t>I</a:t>
          </a:r>
          <a:endParaRPr kumimoji="0" lang="ru-RU" sz="3000" b="1" i="0" u="none" strike="noStrike" cap="none" spc="0" normalizeH="0" baseline="0" dirty="0">
            <a:ln>
              <a:noFill/>
            </a:ln>
            <a:solidFill>
              <a:srgbClr val="C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endParaRPr>
        </a:p>
      </cdr:txBody>
    </cdr:sp>
  </cdr:relSizeAnchor>
  <cdr:relSizeAnchor xmlns:cdr="http://schemas.openxmlformats.org/drawingml/2006/chartDrawing">
    <cdr:from>
      <cdr:x>0.63582</cdr:x>
      <cdr:y>0.01472</cdr:y>
    </cdr:from>
    <cdr:to>
      <cdr:x>0.71838</cdr:x>
      <cdr:y>0.08643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7455105" y="115874"/>
          <a:ext cx="968068" cy="5642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>
          <a:noFill/>
          <a:miter lim="400000"/>
        </a:ln>
        <a:effectLst xmlns:a="http://schemas.openxmlformats.org/drawingml/2006/main"/>
        <a:sp3d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none"/>
      </cdr:style>
      <cdr:txBody>
        <a:bodyPr xmlns:a="http://schemas.openxmlformats.org/drawingml/2006/main" rot="0" spcFirstLastPara="1" vert="horz" wrap="square" lIns="50800" tIns="50800" rIns="50800" bIns="50800" numCol="1" spcCol="38100" rtlCol="0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8255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en-US" sz="3000" b="1" i="0" u="none" strike="noStrike" cap="none" spc="0" normalizeH="0" baseline="0" dirty="0">
              <a:ln>
                <a:noFill/>
              </a:ln>
              <a:solidFill>
                <a:srgbClr val="C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rPr>
            <a:t>II</a:t>
          </a:r>
          <a:endParaRPr kumimoji="0" lang="ru-RU" sz="3000" b="1" i="0" u="none" strike="noStrike" cap="none" spc="0" normalizeH="0" baseline="0" dirty="0">
            <a:ln>
              <a:noFill/>
            </a:ln>
            <a:solidFill>
              <a:srgbClr val="C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endParaRPr>
        </a:p>
      </cdr:txBody>
    </cdr:sp>
  </cdr:relSizeAnchor>
  <cdr:relSizeAnchor xmlns:cdr="http://schemas.openxmlformats.org/drawingml/2006/chartDrawing">
    <cdr:from>
      <cdr:x>0.74453</cdr:x>
      <cdr:y>0.01472</cdr:y>
    </cdr:from>
    <cdr:to>
      <cdr:x>0.82709</cdr:x>
      <cdr:y>0.08643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8729723" y="115874"/>
          <a:ext cx="968068" cy="5642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>
          <a:noFill/>
          <a:miter lim="400000"/>
        </a:ln>
        <a:effectLst xmlns:a="http://schemas.openxmlformats.org/drawingml/2006/main"/>
        <a:sp3d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none"/>
      </cdr:style>
      <cdr:txBody>
        <a:bodyPr xmlns:a="http://schemas.openxmlformats.org/drawingml/2006/main" rot="0" spcFirstLastPara="1" vert="horz" wrap="square" lIns="50800" tIns="50800" rIns="50800" bIns="50800" numCol="1" spcCol="38100" rtlCol="0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8255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en-US" sz="3000" b="1" i="0" u="none" strike="noStrike" cap="none" spc="0" normalizeH="0" baseline="0" dirty="0">
              <a:ln>
                <a:noFill/>
              </a:ln>
              <a:solidFill>
                <a:srgbClr val="C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rPr>
            <a:t>III</a:t>
          </a:r>
          <a:endParaRPr kumimoji="0" lang="ru-RU" sz="3000" b="1" i="0" u="none" strike="noStrike" cap="none" spc="0" normalizeH="0" baseline="0" dirty="0">
            <a:ln>
              <a:noFill/>
            </a:ln>
            <a:solidFill>
              <a:srgbClr val="C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endParaRPr>
        </a:p>
      </cdr:txBody>
    </cdr:sp>
  </cdr:relSizeAnchor>
  <cdr:relSizeAnchor xmlns:cdr="http://schemas.openxmlformats.org/drawingml/2006/chartDrawing">
    <cdr:from>
      <cdr:x>0.8629</cdr:x>
      <cdr:y>0.01825</cdr:y>
    </cdr:from>
    <cdr:to>
      <cdr:x>0.94547</cdr:x>
      <cdr:y>0.08995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10117680" y="143583"/>
          <a:ext cx="968068" cy="5642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>
          <a:noFill/>
          <a:miter lim="400000"/>
        </a:ln>
        <a:effectLst xmlns:a="http://schemas.openxmlformats.org/drawingml/2006/main"/>
        <a:sp3d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none"/>
      </cdr:style>
      <cdr:txBody>
        <a:bodyPr xmlns:a="http://schemas.openxmlformats.org/drawingml/2006/main" rot="0" spcFirstLastPara="1" vert="horz" wrap="square" lIns="50800" tIns="50800" rIns="50800" bIns="50800" numCol="1" spcCol="38100" rtlCol="0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8255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en-US" sz="3000" b="1" i="0" u="none" strike="noStrike" cap="none" spc="0" normalizeH="0" baseline="0" dirty="0">
              <a:ln>
                <a:noFill/>
              </a:ln>
              <a:solidFill>
                <a:srgbClr val="C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rPr>
            <a:t>IV</a:t>
          </a:r>
          <a:endParaRPr kumimoji="0" lang="ru-RU" sz="3000" b="1" i="0" u="none" strike="noStrike" cap="none" spc="0" normalizeH="0" baseline="0" dirty="0">
            <a:ln>
              <a:noFill/>
            </a:ln>
            <a:solidFill>
              <a:srgbClr val="C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0.64604</cdr:x>
      <cdr:y>0</cdr:y>
    </cdr:from>
    <cdr:to>
      <cdr:x>0.65076</cdr:x>
      <cdr:y>0.69815</cdr:y>
    </cdr:to>
    <cdr:cxnSp macro="">
      <cdr:nvCxnSpPr>
        <cdr:cNvPr id="2" name="Прямая соединительная линия 1">
          <a:extLst xmlns:a="http://schemas.openxmlformats.org/drawingml/2006/main">
            <a:ext uri="{FF2B5EF4-FFF2-40B4-BE49-F238E27FC236}">
              <a16:creationId xmlns:a16="http://schemas.microsoft.com/office/drawing/2014/main" id="{A9E5B13C-799F-4BC7-A6C1-F19BEB38B526}"/>
            </a:ext>
          </a:extLst>
        </cdr:cNvPr>
        <cdr:cNvCxnSpPr/>
      </cdr:nvCxnSpPr>
      <cdr:spPr>
        <a:xfrm xmlns:a="http://schemas.openxmlformats.org/drawingml/2006/main">
          <a:off x="6954590" y="-3505199"/>
          <a:ext cx="50800" cy="6083992"/>
        </a:xfrm>
        <a:prstGeom xmlns:a="http://schemas.openxmlformats.org/drawingml/2006/main" prst="line">
          <a:avLst/>
        </a:prstGeom>
        <a:ln xmlns:a="http://schemas.openxmlformats.org/drawingml/2006/main">
          <a:prstDash val="lg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0.73029</cdr:x>
      <cdr:y>0</cdr:y>
    </cdr:from>
    <cdr:to>
      <cdr:x>0.73626</cdr:x>
      <cdr:y>0.68945</cdr:y>
    </cdr:to>
    <cdr:cxnSp macro="">
      <cdr:nvCxnSpPr>
        <cdr:cNvPr id="3" name="Прямая соединительная линия 2">
          <a:extLst xmlns:a="http://schemas.openxmlformats.org/drawingml/2006/main">
            <a:ext uri="{FF2B5EF4-FFF2-40B4-BE49-F238E27FC236}">
              <a16:creationId xmlns:a16="http://schemas.microsoft.com/office/drawing/2014/main" id="{D8F7B147-5866-4261-98A1-C986D1836F00}"/>
            </a:ext>
          </a:extLst>
        </cdr:cNvPr>
        <cdr:cNvCxnSpPr/>
      </cdr:nvCxnSpPr>
      <cdr:spPr>
        <a:xfrm xmlns:a="http://schemas.openxmlformats.org/drawingml/2006/main">
          <a:off x="8154926" y="-3505199"/>
          <a:ext cx="66662" cy="6008254"/>
        </a:xfrm>
        <a:prstGeom xmlns:a="http://schemas.openxmlformats.org/drawingml/2006/main" prst="line">
          <a:avLst/>
        </a:prstGeom>
        <a:ln xmlns:a="http://schemas.openxmlformats.org/drawingml/2006/main">
          <a:prstDash val="lg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0.81682</cdr:x>
      <cdr:y>0</cdr:y>
    </cdr:from>
    <cdr:to>
      <cdr:x>0.82279</cdr:x>
      <cdr:y>0.68945</cdr:y>
    </cdr:to>
    <cdr:cxnSp macro="">
      <cdr:nvCxnSpPr>
        <cdr:cNvPr id="5" name="Прямая соединительная линия 4">
          <a:extLst xmlns:a="http://schemas.openxmlformats.org/drawingml/2006/main">
            <a:ext uri="{FF2B5EF4-FFF2-40B4-BE49-F238E27FC236}">
              <a16:creationId xmlns:a16="http://schemas.microsoft.com/office/drawing/2014/main" id="{F881DDA9-C4C4-43DE-B5E5-E2F76D59BE7D}"/>
            </a:ext>
          </a:extLst>
        </cdr:cNvPr>
        <cdr:cNvCxnSpPr/>
      </cdr:nvCxnSpPr>
      <cdr:spPr>
        <a:xfrm xmlns:a="http://schemas.openxmlformats.org/drawingml/2006/main">
          <a:off x="8793018" y="-3505199"/>
          <a:ext cx="64263" cy="6008254"/>
        </a:xfrm>
        <a:prstGeom xmlns:a="http://schemas.openxmlformats.org/drawingml/2006/main" prst="line">
          <a:avLst/>
        </a:prstGeom>
        <a:ln xmlns:a="http://schemas.openxmlformats.org/drawingml/2006/main">
          <a:prstDash val="lgDash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0.29871</cdr:x>
      <cdr:y>0.03069</cdr:y>
    </cdr:from>
    <cdr:to>
      <cdr:x>0.38864</cdr:x>
      <cdr:y>0.09544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215613" y="267434"/>
          <a:ext cx="968068" cy="5642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>
          <a:noFill/>
          <a:miter lim="400000"/>
        </a:ln>
        <a:effectLst xmlns:a="http://schemas.openxmlformats.org/drawingml/2006/main"/>
        <a:sp3d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none"/>
      </cdr:style>
      <cdr:txBody>
        <a:bodyPr xmlns:a="http://schemas.openxmlformats.org/drawingml/2006/main" rot="0" spcFirstLastPara="1" vert="horz" wrap="square" lIns="50800" tIns="50800" rIns="50800" bIns="50800" numCol="1" spcCol="38100" rtlCol="0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8255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en-US" sz="3000" b="1" i="0" u="none" strike="noStrike" cap="none" spc="0" normalizeH="0" baseline="0" dirty="0">
              <a:ln>
                <a:noFill/>
              </a:ln>
              <a:solidFill>
                <a:srgbClr val="C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rPr>
            <a:t>I</a:t>
          </a:r>
          <a:endParaRPr kumimoji="0" lang="ru-RU" sz="3000" b="1" i="0" u="none" strike="noStrike" cap="none" spc="0" normalizeH="0" baseline="0" dirty="0">
            <a:ln>
              <a:noFill/>
            </a:ln>
            <a:solidFill>
              <a:srgbClr val="C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endParaRPr>
        </a:p>
      </cdr:txBody>
    </cdr:sp>
  </cdr:relSizeAnchor>
  <cdr:relSizeAnchor xmlns:cdr="http://schemas.openxmlformats.org/drawingml/2006/chartDrawing">
    <cdr:from>
      <cdr:x>0.65092</cdr:x>
      <cdr:y>0.02549</cdr:y>
    </cdr:from>
    <cdr:to>
      <cdr:x>0.74085</cdr:x>
      <cdr:y>0.09023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007141" y="222092"/>
          <a:ext cx="968068" cy="5642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>
          <a:noFill/>
          <a:miter lim="400000"/>
        </a:ln>
        <a:effectLst xmlns:a="http://schemas.openxmlformats.org/drawingml/2006/main"/>
        <a:sp3d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none"/>
      </cdr:style>
      <cdr:txBody>
        <a:bodyPr xmlns:a="http://schemas.openxmlformats.org/drawingml/2006/main" rot="0" spcFirstLastPara="1" vert="horz" wrap="square" lIns="50800" tIns="50800" rIns="50800" bIns="50800" numCol="1" spcCol="38100" rtlCol="0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8255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en-US" sz="3000" b="1" i="0" u="none" strike="noStrike" cap="none" spc="0" normalizeH="0" baseline="0" dirty="0">
              <a:ln>
                <a:noFill/>
              </a:ln>
              <a:solidFill>
                <a:srgbClr val="C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rPr>
            <a:t>II</a:t>
          </a:r>
          <a:endParaRPr kumimoji="0" lang="ru-RU" sz="3000" b="1" i="0" u="none" strike="noStrike" cap="none" spc="0" normalizeH="0" baseline="0" dirty="0">
            <a:ln>
              <a:noFill/>
            </a:ln>
            <a:solidFill>
              <a:srgbClr val="C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endParaRPr>
        </a:p>
      </cdr:txBody>
    </cdr:sp>
  </cdr:relSizeAnchor>
  <cdr:relSizeAnchor xmlns:cdr="http://schemas.openxmlformats.org/drawingml/2006/chartDrawing">
    <cdr:from>
      <cdr:x>0.7342</cdr:x>
      <cdr:y>0.02231</cdr:y>
    </cdr:from>
    <cdr:to>
      <cdr:x>0.82089</cdr:x>
      <cdr:y>0.08705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8198632" y="194383"/>
          <a:ext cx="968068" cy="5642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>
          <a:noFill/>
          <a:miter lim="400000"/>
        </a:ln>
        <a:effectLst xmlns:a="http://schemas.openxmlformats.org/drawingml/2006/main"/>
        <a:sp3d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none"/>
      </cdr:style>
      <cdr:txBody>
        <a:bodyPr xmlns:a="http://schemas.openxmlformats.org/drawingml/2006/main" rot="0" spcFirstLastPara="1" vert="horz" wrap="square" lIns="50800" tIns="50800" rIns="50800" bIns="50800" numCol="1" spcCol="38100" rtlCol="0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8255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en-US" sz="3000" b="1" i="0" u="none" strike="noStrike" cap="none" spc="0" normalizeH="0" baseline="0" dirty="0">
              <a:ln>
                <a:noFill/>
              </a:ln>
              <a:solidFill>
                <a:srgbClr val="C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rPr>
            <a:t>III</a:t>
          </a:r>
          <a:endParaRPr kumimoji="0" lang="ru-RU" sz="3000" b="1" i="0" u="none" strike="noStrike" cap="none" spc="0" normalizeH="0" baseline="0" dirty="0">
            <a:ln>
              <a:noFill/>
            </a:ln>
            <a:solidFill>
              <a:srgbClr val="C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endParaRPr>
        </a:p>
      </cdr:txBody>
    </cdr:sp>
  </cdr:relSizeAnchor>
  <cdr:relSizeAnchor xmlns:cdr="http://schemas.openxmlformats.org/drawingml/2006/chartDrawing">
    <cdr:from>
      <cdr:x>0.8709</cdr:x>
      <cdr:y>0.02231</cdr:y>
    </cdr:from>
    <cdr:to>
      <cdr:x>0.95759</cdr:x>
      <cdr:y>0.08705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9725135" y="194383"/>
          <a:ext cx="968068" cy="5642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>
          <a:noFill/>
          <a:miter lim="400000"/>
        </a:ln>
        <a:effectLst xmlns:a="http://schemas.openxmlformats.org/drawingml/2006/main"/>
        <a:sp3d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none"/>
      </cdr:style>
      <cdr:txBody>
        <a:bodyPr xmlns:a="http://schemas.openxmlformats.org/drawingml/2006/main" rot="0" spcFirstLastPara="1" vert="horz" wrap="square" lIns="50800" tIns="50800" rIns="50800" bIns="50800" numCol="1" spcCol="38100" rtlCol="0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8255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en-US" sz="3000" b="1" i="0" u="none" strike="noStrike" cap="none" spc="0" normalizeH="0" baseline="0" dirty="0">
              <a:ln>
                <a:noFill/>
              </a:ln>
              <a:solidFill>
                <a:srgbClr val="C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rPr>
            <a:t>IV</a:t>
          </a:r>
          <a:endParaRPr kumimoji="0" lang="ru-RU" sz="3000" b="1" i="0" u="none" strike="noStrike" cap="none" spc="0" normalizeH="0" baseline="0" dirty="0">
            <a:ln>
              <a:noFill/>
            </a:ln>
            <a:solidFill>
              <a:srgbClr val="C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0.81437</cdr:x>
      <cdr:y>0.21907</cdr:y>
    </cdr:from>
    <cdr:to>
      <cdr:x>0.99401</cdr:x>
      <cdr:y>0.30928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44D0033-4479-4E06-9BCC-0AADD9A1A698}"/>
            </a:ext>
          </a:extLst>
        </cdr:cNvPr>
        <cdr:cNvSpPr txBox="1"/>
      </cdr:nvSpPr>
      <cdr:spPr>
        <a:xfrm xmlns:a="http://schemas.openxmlformats.org/drawingml/2006/main">
          <a:off x="4145280" y="647700"/>
          <a:ext cx="91440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0.60831</cdr:x>
      <cdr:y>0.57894</cdr:y>
    </cdr:from>
    <cdr:to>
      <cdr:x>0.74371</cdr:x>
      <cdr:y>0.66913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FDB695D7-A1B8-464A-A31E-F2F2A2613D18}"/>
            </a:ext>
          </a:extLst>
        </cdr:cNvPr>
        <cdr:cNvSpPr txBox="1"/>
      </cdr:nvSpPr>
      <cdr:spPr>
        <a:xfrm xmlns:a="http://schemas.openxmlformats.org/drawingml/2006/main">
          <a:off x="9759425" y="5005109"/>
          <a:ext cx="2172393" cy="7797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>
          <a:noFill/>
          <a:miter lim="400000"/>
        </a:ln>
        <a:effectLst xmlns:a="http://schemas.openxmlformats.org/drawingml/2006/main"/>
        <a:sp3d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none"/>
      </cdr:style>
      <cdr:txBody>
        <a:bodyPr xmlns:a="http://schemas.openxmlformats.org/drawingml/2006/main" rot="0" spcFirstLastPara="1" vertOverflow="clip" horzOverflow="overflow" vert="horz" wrap="square" lIns="50800" tIns="50800" rIns="50800" bIns="50800" numCol="1" spcCol="38100" rtlCol="0" anchor="ctr">
          <a:spAutoFit/>
        </a:bodyPr>
        <a:lstStyle xmlns:a="http://schemas.openxmlformats.org/drawingml/2006/main"/>
        <a:p xmlns:a="http://schemas.openxmlformats.org/drawingml/2006/main">
          <a:pPr algn="ctr" defTabSz="825500" rtl="0" hangingPunct="0"/>
          <a:r>
            <a:rPr kumimoji="0" lang="en-US" sz="4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rPr>
            <a:t>2019</a:t>
          </a:r>
          <a:endParaRPr kumimoji="0" lang="ru-RU" sz="4400" b="1" i="0" u="none" strike="noStrike" cap="none" spc="0" normalizeH="0" baseline="0" dirty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endParaRPr>
        </a:p>
      </cdr:txBody>
    </cdr:sp>
  </cdr:relSizeAnchor>
  <cdr:relSizeAnchor xmlns:cdr="http://schemas.openxmlformats.org/drawingml/2006/chartDrawing">
    <cdr:from>
      <cdr:x>0.87124</cdr:x>
      <cdr:y>0.21909</cdr:y>
    </cdr:from>
    <cdr:to>
      <cdr:x>1</cdr:x>
      <cdr:y>0.30928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AC42381D-EF01-4A34-908F-EB0BC083BC0E}"/>
            </a:ext>
          </a:extLst>
        </cdr:cNvPr>
        <cdr:cNvSpPr txBox="1"/>
      </cdr:nvSpPr>
      <cdr:spPr>
        <a:xfrm xmlns:a="http://schemas.openxmlformats.org/drawingml/2006/main" flipH="1">
          <a:off x="13977850" y="1894072"/>
          <a:ext cx="2065714" cy="7797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>
          <a:noFill/>
          <a:miter lim="400000"/>
        </a:ln>
        <a:effectLst xmlns:a="http://schemas.openxmlformats.org/drawingml/2006/main"/>
        <a:sp3d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none"/>
      </cdr:style>
      <cdr:txBody>
        <a:bodyPr xmlns:a="http://schemas.openxmlformats.org/drawingml/2006/main" rot="0" spcFirstLastPara="1" vertOverflow="clip" horzOverflow="overflow" vert="horz" wrap="square" lIns="50800" tIns="50800" rIns="50800" bIns="50800" numCol="1" spcCol="38100" rtlCol="0" anchor="ctr">
          <a:spAutoFit/>
        </a:bodyPr>
        <a:lstStyle xmlns:a="http://schemas.openxmlformats.org/drawingml/2006/main"/>
        <a:p xmlns:a="http://schemas.openxmlformats.org/drawingml/2006/main">
          <a:pPr marL="0" marR="0" indent="0" algn="ctr" defTabSz="8255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en-US" sz="4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rPr>
            <a:t>2020</a:t>
          </a:r>
          <a:endParaRPr kumimoji="0" lang="ru-RU" sz="4400" b="1" i="0" u="none" strike="noStrike" cap="none" spc="0" normalizeH="0" baseline="0" dirty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endParaRPr>
        </a:p>
      </cdr:txBody>
    </cdr:sp>
  </cdr:relSizeAnchor>
  <cdr:relSizeAnchor xmlns:cdr="http://schemas.openxmlformats.org/drawingml/2006/chartDrawing">
    <cdr:from>
      <cdr:x>0.53901</cdr:x>
      <cdr:y>0.16961</cdr:y>
    </cdr:from>
    <cdr:to>
      <cdr:x>0.63094</cdr:x>
      <cdr:y>0.26692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E803A5EB-54AA-4341-82CF-35A67379C0BE}"/>
            </a:ext>
          </a:extLst>
        </cdr:cNvPr>
        <cdr:cNvSpPr txBox="1"/>
      </cdr:nvSpPr>
      <cdr:spPr>
        <a:xfrm xmlns:a="http://schemas.openxmlformats.org/drawingml/2006/main">
          <a:off x="8647689" y="1466361"/>
          <a:ext cx="1474764" cy="8412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ap="flat">
          <a:noFill/>
          <a:miter lim="400000"/>
        </a:ln>
        <a:effectLst xmlns:a="http://schemas.openxmlformats.org/drawingml/2006/main"/>
        <a:sp3d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none"/>
      </cdr:style>
      <cdr:txBody>
        <a:bodyPr xmlns:a="http://schemas.openxmlformats.org/drawingml/2006/main" rot="0" spcFirstLastPara="1" vertOverflow="clip" horzOverflow="overflow" vert="horz" wrap="none" lIns="50800" tIns="50800" rIns="50800" bIns="50800" numCol="1" spcCol="38100" rtlCol="0" anchor="ctr">
          <a:spAutoFit/>
        </a:bodyPr>
        <a:lstStyle xmlns:a="http://schemas.openxmlformats.org/drawingml/2006/main"/>
        <a:p xmlns:a="http://schemas.openxmlformats.org/drawingml/2006/main">
          <a:pPr marL="0" marR="0" indent="0" algn="ctr" defTabSz="8255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en-US" sz="4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rPr>
            <a:t>2021</a:t>
          </a:r>
          <a:endParaRPr kumimoji="0" lang="ru-RU" sz="4800" b="1" i="0" u="none" strike="noStrike" cap="none" spc="0" normalizeH="0" baseline="0" dirty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0.39069</cdr:x>
      <cdr:y>0.07765</cdr:y>
    </cdr:from>
    <cdr:to>
      <cdr:x>0.39305</cdr:x>
      <cdr:y>0.89647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F08EBCB1-E6AA-7841-8558-05577E8E2E9E}"/>
            </a:ext>
          </a:extLst>
        </cdr:cNvPr>
        <cdr:cNvCxnSpPr/>
      </cdr:nvCxnSpPr>
      <cdr:spPr>
        <a:xfrm xmlns:a="http://schemas.openxmlformats.org/drawingml/2006/main" flipV="1">
          <a:off x="4953001" y="493059"/>
          <a:ext cx="29883" cy="5199529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77CD6-141A-40B5-9B24-2A103B40CE18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59B52-8326-4901-AB6B-F9C3ACA6C485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081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23050" cy="3725862"/>
          </a:xfrm>
          <a:prstGeom prst="rect">
            <a:avLst/>
          </a:prstGeom>
        </p:spPr>
        <p:txBody>
          <a:bodyPr lIns="92409" tIns="46204" rIns="92409" bIns="46204"/>
          <a:lstStyle/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body" sz="quarter" idx="1"/>
          </p:nvPr>
        </p:nvSpPr>
        <p:spPr>
          <a:xfrm>
            <a:off x="906357" y="4715908"/>
            <a:ext cx="4984962" cy="4467700"/>
          </a:xfrm>
          <a:prstGeom prst="rect">
            <a:avLst/>
          </a:prstGeom>
        </p:spPr>
        <p:txBody>
          <a:bodyPr lIns="92409" tIns="46204" rIns="92409" bIns="46204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989265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0874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Информация о мероприятии" title="Информация о мероприятии"/>
          <p:cNvSpPr txBox="1">
            <a:spLocks noGrp="1"/>
          </p:cNvSpPr>
          <p:nvPr>
            <p:ph type="body" sz="quarter" idx="13"/>
          </p:nvPr>
        </p:nvSpPr>
        <p:spPr>
          <a:xfrm>
            <a:off x="1294681" y="6822773"/>
            <a:ext cx="12700002" cy="692498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 algn="l">
              <a:buSzTx/>
              <a:buNone/>
              <a:defRPr b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Имя автора" title="Имя автора"/>
          <p:cNvSpPr txBox="1">
            <a:spLocks noGrp="1"/>
          </p:cNvSpPr>
          <p:nvPr>
            <p:ph type="body" sz="quarter" idx="14"/>
          </p:nvPr>
        </p:nvSpPr>
        <p:spPr>
          <a:xfrm>
            <a:off x="1280257" y="5876711"/>
            <a:ext cx="12700002" cy="692498"/>
          </a:xfrm>
          <a:prstGeom prst="rect">
            <a:avLst/>
          </a:prstGeom>
        </p:spPr>
        <p:txBody>
          <a:bodyPr lIns="0" tIns="0" rIns="0" bIns="0" anchor="t">
            <a:spAutoFit/>
          </a:bodyPr>
          <a:lstStyle>
            <a:lvl1pPr marL="0" indent="0" algn="l">
              <a:buSzTx/>
              <a:buNone/>
              <a:defRPr b="1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95400" y="1054101"/>
            <a:ext cx="15240000" cy="4184750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ru-RU"/>
              <a:t>Образец заголовка</a:t>
            </a:r>
            <a:endParaRPr/>
          </a:p>
        </p:txBody>
      </p:sp>
      <p:pic>
        <p:nvPicPr>
          <p:cNvPr id="8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256" y="10766952"/>
            <a:ext cx="8003800" cy="211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46804" y="2956306"/>
            <a:ext cx="10751988" cy="107792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Линия"/>
          <p:cNvSpPr/>
          <p:nvPr/>
        </p:nvSpPr>
        <p:spPr>
          <a:xfrm>
            <a:off x="1292523" y="2267529"/>
            <a:ext cx="21798958" cy="2"/>
          </a:xfrm>
          <a:prstGeom prst="line">
            <a:avLst/>
          </a:prstGeom>
          <a:ln w="19050">
            <a:solidFill>
              <a:srgbClr val="D5D5D5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3200"/>
          </a:p>
        </p:txBody>
      </p:sp>
      <p:sp>
        <p:nvSpPr>
          <p:cNvPr id="12" name="Macroeconomic stability…"/>
          <p:cNvSpPr txBox="1">
            <a:spLocks noGrp="1"/>
          </p:cNvSpPr>
          <p:nvPr>
            <p:ph type="body" sz="half" idx="15" hasCustomPrompt="1"/>
          </p:nvPr>
        </p:nvSpPr>
        <p:spPr>
          <a:xfrm>
            <a:off x="1292523" y="3160322"/>
            <a:ext cx="21798958" cy="8413712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marR="0" indent="0" algn="l" defTabSz="8255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lang="en-US" sz="3000" b="1" baseline="0" smtClean="0">
                <a:solidFill>
                  <a:srgbClr val="262626"/>
                </a:solidFill>
                <a:sym typeface="Arial"/>
              </a:defRPr>
            </a:lvl1pPr>
            <a:lvl2pPr>
              <a:defRPr/>
            </a:lvl2pPr>
          </a:lstStyle>
          <a:p>
            <a:r>
              <a:rPr lang="ru-RU" dirty="0"/>
              <a:t>Уровень текста 1</a:t>
            </a:r>
          </a:p>
          <a:p>
            <a:pPr marL="635000" marR="0" lvl="1" indent="0" algn="l" defTabSz="8255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endParaRPr lang="ru-RU" dirty="0"/>
          </a:p>
          <a:p>
            <a:pPr marL="635000" marR="0" lvl="1" indent="0" algn="l" defTabSz="8255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Уровень текста 2</a:t>
            </a:r>
          </a:p>
          <a:p>
            <a:endParaRPr lang="ru-RU" dirty="0"/>
          </a:p>
        </p:txBody>
      </p:sp>
      <p:sp>
        <p:nvSpPr>
          <p:cNvPr id="44" name="Прямоугольник"/>
          <p:cNvSpPr/>
          <p:nvPr/>
        </p:nvSpPr>
        <p:spPr>
          <a:xfrm>
            <a:off x="0" y="12464682"/>
            <a:ext cx="24384000" cy="1248848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3200"/>
          </a:p>
        </p:txBody>
      </p:sp>
      <p:sp>
        <p:nvSpPr>
          <p:cNvPr id="45" name="Source: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3926150" y="12898661"/>
            <a:ext cx="19193608" cy="5539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r">
              <a:buSzTx/>
              <a:buNone/>
              <a:defRPr sz="2400" b="0">
                <a:solidFill>
                  <a:srgbClr val="5E5E5E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rPr lang="ru-RU" dirty="0"/>
              <a:t>Источник</a:t>
            </a:r>
            <a:r>
              <a:rPr dirty="0"/>
              <a:t>: </a:t>
            </a:r>
          </a:p>
        </p:txBody>
      </p:sp>
      <p:sp>
        <p:nvSpPr>
          <p:cNvPr id="48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292522" y="12889781"/>
            <a:ext cx="469680" cy="461666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3000">
                <a:solidFill>
                  <a:srgbClr val="5E5E5E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fld id="{86CB4B4D-7CA3-9044-876B-883B54F8677D}" type="slidenum">
              <a:rPr lang="ru-RU" smtClean="0"/>
              <a:pPr/>
              <a:t>‹Nr.›</a:t>
            </a:fld>
            <a:endParaRPr lang="ru-RU" dirty="0"/>
          </a:p>
        </p:txBody>
      </p:sp>
      <p:sp>
        <p:nvSpPr>
          <p:cNvPr id="4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308101" y="579"/>
            <a:ext cx="18415002" cy="2266950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/>
            </a:lvl1pPr>
          </a:lstStyle>
          <a:p>
            <a:r>
              <a:rPr lang="ru-RU"/>
              <a:t>Образец заголовка</a:t>
            </a:r>
            <a:endParaRPr dirty="0"/>
          </a:p>
        </p:txBody>
      </p:sp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28771" y="442587"/>
            <a:ext cx="2662710" cy="14019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Изображение" descr="Изображение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0428771" y="442587"/>
            <a:ext cx="2662710" cy="140198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ru-RU" smtClean="0"/>
              <a:pPr/>
              <a:t>‹Nr.›</a:t>
            </a:fld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Контакты">
    <p:bg>
      <p:bgPr>
        <a:solidFill>
          <a:srgbClr val="CED5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Контакты"/>
          <p:cNvSpPr txBox="1">
            <a:spLocks noGrp="1"/>
          </p:cNvSpPr>
          <p:nvPr>
            <p:ph type="body" sz="quarter" idx="13"/>
          </p:nvPr>
        </p:nvSpPr>
        <p:spPr>
          <a:xfrm>
            <a:off x="1280257" y="1033810"/>
            <a:ext cx="22567430" cy="1576488"/>
          </a:xfrm>
          <a:prstGeom prst="rect">
            <a:avLst/>
          </a:prstGeom>
        </p:spPr>
        <p:txBody>
          <a:bodyPr anchor="t"/>
          <a:lstStyle>
            <a:lvl1pPr marL="0" indent="0" algn="l">
              <a:buSzTx/>
              <a:buNone/>
              <a:defRPr sz="9000" b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ru-RU" smtClean="0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4715"/>
      </p:ext>
    </p:extLst>
  </p:cSld>
  <p:clrMapOvr>
    <a:masterClrMapping/>
  </p:clrMapOvr>
  <p:transition spd="med"/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Спасибо за внимание!">
    <p:bg>
      <p:bgPr>
        <a:solidFill>
          <a:srgbClr val="CED5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Спасибо за внимание!"/>
          <p:cNvSpPr txBox="1">
            <a:spLocks noGrp="1"/>
          </p:cNvSpPr>
          <p:nvPr>
            <p:ph type="body" sz="quarter" idx="13"/>
          </p:nvPr>
        </p:nvSpPr>
        <p:spPr>
          <a:xfrm>
            <a:off x="1280257" y="1033810"/>
            <a:ext cx="22567430" cy="1576488"/>
          </a:xfrm>
          <a:prstGeom prst="rect">
            <a:avLst/>
          </a:prstGeom>
        </p:spPr>
        <p:txBody>
          <a:bodyPr anchor="t"/>
          <a:lstStyle>
            <a:lvl1pPr marL="0" indent="0" algn="l">
              <a:buSzTx/>
              <a:buNone/>
              <a:defRPr sz="9000" b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ru-RU" smtClean="0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614091"/>
      </p:ext>
    </p:extLst>
  </p:cSld>
  <p:clrMapOvr>
    <a:masterClrMapping/>
  </p:clrMapOvr>
  <p:transition spd="med"/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раздела">
    <p:bg>
      <p:bgPr>
        <a:solidFill>
          <a:srgbClr val="CCD5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1.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80257" y="1033810"/>
            <a:ext cx="16002002" cy="1576488"/>
          </a:xfrm>
          <a:prstGeom prst="rect">
            <a:avLst/>
          </a:prstGeom>
        </p:spPr>
        <p:txBody>
          <a:bodyPr lIns="0" tIns="0" rIns="0" bIns="0" anchor="t"/>
          <a:lstStyle>
            <a:lvl1pPr marL="0" marR="0" indent="0" algn="l" defTabSz="8255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0" b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marL="0" marR="0" lvl="0" indent="0" algn="l" defTabSz="8255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4AFA94-2DE3-486E-8B0C-CDAF1E55B7F8}" type="slidenum">
              <a:rPr lang="ru-RU" smtClean="0"/>
              <a:pPr marL="0" marR="0" lvl="0" indent="0" algn="l" defTabSz="8255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dirty="0"/>
              <a:t>.</a:t>
            </a:r>
          </a:p>
        </p:txBody>
      </p:sp>
      <p:sp>
        <p:nvSpPr>
          <p:cNvPr id="35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80257" y="5151091"/>
            <a:ext cx="16002002" cy="7620002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dirty="0" err="1"/>
              <a:t>Текст</a:t>
            </a:r>
            <a:r>
              <a:rPr dirty="0"/>
              <a:t> </a:t>
            </a:r>
            <a:r>
              <a:rPr dirty="0" err="1"/>
              <a:t>заголовка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7717964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41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rPr dirty="0" err="1"/>
              <a:t>Текст</a:t>
            </a:r>
            <a:r>
              <a:rPr dirty="0"/>
              <a:t> </a:t>
            </a:r>
            <a:r>
              <a:rPr dirty="0" err="1"/>
              <a:t>заголовка</a:t>
            </a:r>
            <a:endParaRPr dirty="0"/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t">
            <a:normAutofit/>
          </a:bodyPr>
          <a:lstStyle/>
          <a:p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1</a:t>
            </a:r>
            <a:endParaRPr lang="ru-RU" dirty="0"/>
          </a:p>
          <a:p>
            <a:pPr lvl="1"/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2</a:t>
            </a:r>
          </a:p>
          <a:p>
            <a:pPr lvl="2"/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3</a:t>
            </a:r>
          </a:p>
          <a:p>
            <a:pPr lvl="3"/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4</a:t>
            </a:r>
          </a:p>
          <a:p>
            <a:pPr lvl="4"/>
            <a:r>
              <a:rPr dirty="0" err="1"/>
              <a:t>Уровень</a:t>
            </a:r>
            <a:r>
              <a:rPr dirty="0"/>
              <a:t> </a:t>
            </a:r>
            <a:r>
              <a:rPr dirty="0" err="1"/>
              <a:t>текста</a:t>
            </a:r>
            <a:r>
              <a:rPr dirty="0"/>
              <a:t>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895508" y="13081000"/>
            <a:ext cx="580288" cy="574516"/>
          </a:xfrm>
          <a:prstGeom prst="rect">
            <a:avLst/>
          </a:prstGeom>
          <a:ln w="12700">
            <a:miter lim="400000"/>
          </a:ln>
        </p:spPr>
        <p:txBody>
          <a:bodyPr wrap="none" lIns="101600" tIns="101600" rIns="101600" bIns="1016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 lang="ru-RU" smtClean="0"/>
              <a:pPr/>
              <a:t>‹Nr.›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56" r:id="rId6"/>
    <p:sldLayoutId id="2147483667" r:id="rId7"/>
  </p:sldLayoutIdLst>
  <p:transition spd="med"/>
  <p:hf hdr="0" ftr="0" dt="0"/>
  <p:txStyles>
    <p:titleStyle>
      <a:lvl1pPr marL="0" marR="0" indent="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0" marR="0" indent="0" algn="l" defTabSz="825500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Pct val="125000"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Helvetica Neue"/>
          <a:cs typeface="Helvetica Neue"/>
          <a:sym typeface="Helvetica Neue"/>
        </a:defRPr>
      </a:lvl1pPr>
      <a:lvl2pPr marL="635000" marR="0" indent="0" algn="l" defTabSz="825500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Pct val="125000"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Helvetica Neue"/>
          <a:cs typeface="Helvetica Neue"/>
          <a:sym typeface="Helvetica Neue"/>
        </a:defRPr>
      </a:lvl2pPr>
      <a:lvl3pPr marL="1270000" marR="0" indent="0" algn="l" defTabSz="825500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Pct val="125000"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Helvetica Neue"/>
          <a:cs typeface="Helvetica Neue"/>
          <a:sym typeface="Helvetica Neue"/>
        </a:defRPr>
      </a:lvl3pPr>
      <a:lvl4pPr marL="1905000" marR="0" indent="0" algn="l" defTabSz="825500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Pct val="125000"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Helvetica Neue"/>
          <a:cs typeface="Helvetica Neue"/>
          <a:sym typeface="Helvetica Neue"/>
        </a:defRPr>
      </a:lvl4pPr>
      <a:lvl5pPr marL="2540000" marR="0" indent="0" algn="l" defTabSz="825500" rtl="0" eaLnBrk="1" latinLnBrk="0" hangingPunct="1">
        <a:lnSpc>
          <a:spcPct val="150000"/>
        </a:lnSpc>
        <a:spcBef>
          <a:spcPts val="0"/>
        </a:spcBef>
        <a:spcAft>
          <a:spcPts val="0"/>
        </a:spcAft>
        <a:buClrTx/>
        <a:buSzPct val="125000"/>
        <a:buFontTx/>
        <a:buNone/>
        <a:tabLst/>
        <a:defRPr sz="3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Helvetica Neue"/>
          <a:cs typeface="Helvetica Neue"/>
          <a:sym typeface="Helvetica Neue"/>
        </a:defRPr>
      </a:lvl5pPr>
      <a:lvl6pPr marL="3571876" marR="0" indent="-396876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3000" b="1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206876" marR="0" indent="-396876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3000" b="1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4841876" marR="0" indent="-396876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3000" b="1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476876" marR="0" indent="-396876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3000" b="1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Energy sector impacts on the economic to growth in Russia: Oil case"/>
          <p:cNvSpPr txBox="1">
            <a:spLocks noGrp="1"/>
          </p:cNvSpPr>
          <p:nvPr>
            <p:ph type="title"/>
          </p:nvPr>
        </p:nvSpPr>
        <p:spPr>
          <a:xfrm>
            <a:off x="619932" y="1527629"/>
            <a:ext cx="20182668" cy="418475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5400" i="1" dirty="0"/>
              <a:t>The Russian economy during the COVID -19 crisis. Calculations based on the RIM model</a:t>
            </a:r>
            <a:br>
              <a:rPr lang="en-US" sz="5400" i="1" dirty="0"/>
            </a:br>
            <a:br>
              <a:rPr lang="en-US" sz="5400" i="1" dirty="0"/>
            </a:br>
            <a:br>
              <a:rPr lang="en-US" sz="5400" i="1" dirty="0"/>
            </a:br>
            <a:r>
              <a:rPr lang="ru-RU" sz="5400" i="1" dirty="0"/>
              <a:t>А. </a:t>
            </a:r>
            <a:r>
              <a:rPr lang="en-US" sz="5400" i="1" dirty="0" err="1"/>
              <a:t>Shirov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371721806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28CA0D-F3CE-B644-8083-11A957BC72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26150" y="12898661"/>
            <a:ext cx="19193608" cy="485518"/>
          </a:xfrm>
        </p:spPr>
        <p:txBody>
          <a:bodyPr/>
          <a:lstStyle/>
          <a:p>
            <a:r>
              <a:rPr lang="ru-RU" dirty="0"/>
              <a:t>Источник: Росстат; расчеты ИНП РАН</a:t>
            </a:r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ED8B37-85FD-B744-907E-FA3CECF7759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292522" y="12889781"/>
            <a:ext cx="426399" cy="461665"/>
          </a:xfrm>
        </p:spPr>
        <p:txBody>
          <a:bodyPr/>
          <a:lstStyle/>
          <a:p>
            <a:fld id="{86CB4B4D-7CA3-9044-876B-883B54F8677D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F8D0A66-C8C9-F448-8EDF-EB8D594DD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Estimation of long-term economic growth rates in Russia in the inertial scenario</a:t>
            </a:r>
            <a:endParaRPr lang="x-none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144AD51-B122-2442-AB8D-97BA491237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8610434"/>
              </p:ext>
            </p:extLst>
          </p:nvPr>
        </p:nvGraphicFramePr>
        <p:xfrm>
          <a:off x="1292524" y="2358724"/>
          <a:ext cx="20494052" cy="10018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293448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146918DF-F716-4934-A615-70A6AC4529B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123A151-D457-4D5E-9BB1-522FB1234C9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98E30E42-4CD1-46B5-8D50-BBF6146D6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Demand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43892E-FE21-422F-9433-8A4E0BCBC793}"/>
              </a:ext>
            </a:extLst>
          </p:cNvPr>
          <p:cNvSpPr txBox="1"/>
          <p:nvPr/>
        </p:nvSpPr>
        <p:spPr>
          <a:xfrm flipH="1">
            <a:off x="2811779" y="2961702"/>
            <a:ext cx="3794761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GDP</a:t>
            </a:r>
            <a:r>
              <a:rPr kumimoji="0" lang="ru-RU" sz="3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, 2019 =1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40D0B7BF-ED14-4701-B432-23230FD68F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5418517"/>
              </p:ext>
            </p:extLst>
          </p:nvPr>
        </p:nvGraphicFramePr>
        <p:xfrm>
          <a:off x="0" y="4072815"/>
          <a:ext cx="8006080" cy="702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33E7FAC-6564-4AC6-9287-B39936A7D34C}"/>
              </a:ext>
            </a:extLst>
          </p:cNvPr>
          <p:cNvSpPr txBox="1"/>
          <p:nvPr/>
        </p:nvSpPr>
        <p:spPr>
          <a:xfrm>
            <a:off x="9997440" y="2977004"/>
            <a:ext cx="6441440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Fixed capital investment, 2019 = 1</a:t>
            </a:r>
            <a:endParaRPr kumimoji="0" lang="ru-RU" sz="3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E6C5C226-05D6-473A-9CAB-DFB96FFC38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6155822"/>
              </p:ext>
            </p:extLst>
          </p:nvPr>
        </p:nvGraphicFramePr>
        <p:xfrm>
          <a:off x="8148320" y="4250736"/>
          <a:ext cx="7843520" cy="702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2B3E5867-FEC4-4EE7-83B0-7282A008C1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8713890"/>
              </p:ext>
            </p:extLst>
          </p:nvPr>
        </p:nvGraphicFramePr>
        <p:xfrm>
          <a:off x="15991840" y="4072815"/>
          <a:ext cx="8148319" cy="7020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DCE30360-1933-4248-82CA-00D8254547F4}"/>
              </a:ext>
            </a:extLst>
          </p:cNvPr>
          <p:cNvSpPr txBox="1"/>
          <p:nvPr/>
        </p:nvSpPr>
        <p:spPr>
          <a:xfrm>
            <a:off x="17404080" y="2977626"/>
            <a:ext cx="6441440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PCE, 2019 = 1</a:t>
            </a:r>
            <a:endParaRPr kumimoji="0" lang="ru-RU" sz="3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057377574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5C9D1ADF-1FBA-4994-8B73-310B1738EB0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B38A958-8D9F-459D-B795-A4BC5D1CB3F4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F83F5D1-0FE2-4A0A-8AE9-C3E0FD8EB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Sectoral Dynamics, average growth rates, %</a:t>
            </a:r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4E56C43F-5994-4477-A5F4-E95B896265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053316"/>
              </p:ext>
            </p:extLst>
          </p:nvPr>
        </p:nvGraphicFramePr>
        <p:xfrm>
          <a:off x="1463040" y="4429760"/>
          <a:ext cx="20746718" cy="688848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577022">
                  <a:extLst>
                    <a:ext uri="{9D8B030D-6E8A-4147-A177-3AD203B41FA5}">
                      <a16:colId xmlns:a16="http://schemas.microsoft.com/office/drawing/2014/main" val="3817394267"/>
                    </a:ext>
                  </a:extLst>
                </a:gridCol>
                <a:gridCol w="2861616">
                  <a:extLst>
                    <a:ext uri="{9D8B030D-6E8A-4147-A177-3AD203B41FA5}">
                      <a16:colId xmlns:a16="http://schemas.microsoft.com/office/drawing/2014/main" val="2187732716"/>
                    </a:ext>
                  </a:extLst>
                </a:gridCol>
                <a:gridCol w="2861616">
                  <a:extLst>
                    <a:ext uri="{9D8B030D-6E8A-4147-A177-3AD203B41FA5}">
                      <a16:colId xmlns:a16="http://schemas.microsoft.com/office/drawing/2014/main" val="1091256512"/>
                    </a:ext>
                  </a:extLst>
                </a:gridCol>
                <a:gridCol w="2546306">
                  <a:extLst>
                    <a:ext uri="{9D8B030D-6E8A-4147-A177-3AD203B41FA5}">
                      <a16:colId xmlns:a16="http://schemas.microsoft.com/office/drawing/2014/main" val="2839703073"/>
                    </a:ext>
                  </a:extLst>
                </a:gridCol>
                <a:gridCol w="3176926">
                  <a:extLst>
                    <a:ext uri="{9D8B030D-6E8A-4147-A177-3AD203B41FA5}">
                      <a16:colId xmlns:a16="http://schemas.microsoft.com/office/drawing/2014/main" val="1227409509"/>
                    </a:ext>
                  </a:extLst>
                </a:gridCol>
                <a:gridCol w="2861616">
                  <a:extLst>
                    <a:ext uri="{9D8B030D-6E8A-4147-A177-3AD203B41FA5}">
                      <a16:colId xmlns:a16="http://schemas.microsoft.com/office/drawing/2014/main" val="2304654160"/>
                    </a:ext>
                  </a:extLst>
                </a:gridCol>
                <a:gridCol w="2861616">
                  <a:extLst>
                    <a:ext uri="{9D8B030D-6E8A-4147-A177-3AD203B41FA5}">
                      <a16:colId xmlns:a16="http://schemas.microsoft.com/office/drawing/2014/main" val="2638713894"/>
                    </a:ext>
                  </a:extLst>
                </a:gridCol>
              </a:tblGrid>
              <a:tr h="765387"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u="none" strike="noStrike" dirty="0">
                          <a:effectLst/>
                        </a:rPr>
                        <a:t> 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NON-COVID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COVID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507786"/>
                  </a:ext>
                </a:extLst>
              </a:tr>
              <a:tr h="765387"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u="none" strike="noStrike">
                          <a:effectLst/>
                        </a:rPr>
                        <a:t> </a:t>
                      </a:r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>
                          <a:effectLst/>
                        </a:rPr>
                        <a:t>2018-2022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>
                          <a:effectLst/>
                        </a:rPr>
                        <a:t>2023-2026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>
                          <a:effectLst/>
                        </a:rPr>
                        <a:t>2027-2030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>
                          <a:effectLst/>
                        </a:rPr>
                        <a:t>2018-2022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>
                          <a:effectLst/>
                        </a:rPr>
                        <a:t>2023-2026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>
                          <a:effectLst/>
                        </a:rPr>
                        <a:t>2027-2030</a:t>
                      </a:r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057687"/>
                  </a:ext>
                </a:extLst>
              </a:tr>
              <a:tr h="76538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>
                          <a:effectLst/>
                        </a:rPr>
                        <a:t>2,4</a:t>
                      </a:r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>
                          <a:effectLst/>
                        </a:rPr>
                        <a:t>1,8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>
                          <a:effectLst/>
                        </a:rPr>
                        <a:t>3,2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>
                          <a:effectLst/>
                        </a:rPr>
                        <a:t>1,1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>
                          <a:effectLst/>
                        </a:rPr>
                        <a:t>2,7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>
                          <a:effectLst/>
                        </a:rPr>
                        <a:t>3,1</a:t>
                      </a:r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662114"/>
                  </a:ext>
                </a:extLst>
              </a:tr>
              <a:tr h="76538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Manufacrure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>
                          <a:effectLst/>
                        </a:rPr>
                        <a:t>3,4</a:t>
                      </a:r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>
                          <a:effectLst/>
                        </a:rPr>
                        <a:t>2,3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>
                          <a:effectLst/>
                        </a:rPr>
                        <a:t>3,2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>
                          <a:effectLst/>
                        </a:rPr>
                        <a:t>1,8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>
                          <a:effectLst/>
                        </a:rPr>
                        <a:t>3,3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>
                          <a:effectLst/>
                        </a:rPr>
                        <a:t>3,1</a:t>
                      </a:r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241814"/>
                  </a:ext>
                </a:extLst>
              </a:tr>
              <a:tr h="76538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>
                          <a:effectLst/>
                        </a:rPr>
                        <a:t>2,6</a:t>
                      </a:r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>
                          <a:effectLst/>
                        </a:rPr>
                        <a:t>1,9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>
                          <a:effectLst/>
                        </a:rPr>
                        <a:t>1,8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>
                          <a:effectLst/>
                        </a:rPr>
                        <a:t>1,1</a:t>
                      </a:r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>
                          <a:effectLst/>
                        </a:rPr>
                        <a:t>2,2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>
                          <a:effectLst/>
                        </a:rPr>
                        <a:t>1,8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122069"/>
                  </a:ext>
                </a:extLst>
              </a:tr>
              <a:tr h="76538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>
                          <a:effectLst/>
                        </a:rPr>
                        <a:t>2,3</a:t>
                      </a:r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r>
                        <a:rPr lang="ru-RU" sz="3200" u="none" strike="noStrike" dirty="0">
                          <a:effectLst/>
                        </a:rPr>
                        <a:t>,</a:t>
                      </a:r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>
                          <a:effectLst/>
                        </a:rPr>
                        <a:t>2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>
                          <a:effectLst/>
                        </a:rPr>
                        <a:t>0,7</a:t>
                      </a:r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>
                          <a:effectLst/>
                        </a:rPr>
                        <a:t>1,5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>
                          <a:effectLst/>
                        </a:rPr>
                        <a:t>1,2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667736"/>
                  </a:ext>
                </a:extLst>
              </a:tr>
              <a:tr h="76538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>
                          <a:effectLst/>
                        </a:rPr>
                        <a:t>3</a:t>
                      </a:r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>
                          <a:effectLst/>
                        </a:rPr>
                        <a:t>2,7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>
                          <a:effectLst/>
                        </a:rPr>
                        <a:t>4,2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>
                          <a:effectLst/>
                        </a:rPr>
                        <a:t>1</a:t>
                      </a:r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>
                          <a:effectLst/>
                        </a:rPr>
                        <a:t>3,7</a:t>
                      </a:r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>
                          <a:effectLst/>
                        </a:rPr>
                        <a:t>4,2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119904"/>
                  </a:ext>
                </a:extLst>
              </a:tr>
              <a:tr h="76538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Agriculture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>
                          <a:effectLst/>
                        </a:rPr>
                        <a:t>2,2</a:t>
                      </a:r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>
                          <a:effectLst/>
                        </a:rPr>
                        <a:t>2,0</a:t>
                      </a:r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>
                          <a:effectLst/>
                        </a:rPr>
                        <a:t>1,8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>
                          <a:effectLst/>
                        </a:rPr>
                        <a:t>2,6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>
                          <a:effectLst/>
                        </a:rPr>
                        <a:t>2</a:t>
                      </a:r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>
                          <a:effectLst/>
                        </a:rPr>
                        <a:t>1,8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78200"/>
                  </a:ext>
                </a:extLst>
              </a:tr>
              <a:tr h="765387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GDP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>
                          <a:effectLst/>
                        </a:rPr>
                        <a:t>2,9</a:t>
                      </a:r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>
                          <a:effectLst/>
                        </a:rPr>
                        <a:t>2,1</a:t>
                      </a:r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>
                          <a:effectLst/>
                        </a:rPr>
                        <a:t>3,2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>
                          <a:effectLst/>
                        </a:rPr>
                        <a:t>1,5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>
                          <a:effectLst/>
                        </a:rPr>
                        <a:t>3</a:t>
                      </a:r>
                      <a:endParaRPr lang="ru-RU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>
                          <a:effectLst/>
                        </a:rPr>
                        <a:t>3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437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038292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Спасибо за внимание!"/>
          <p:cNvSpPr txBox="1"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t>Спасибо за внимание!</a:t>
            </a:r>
          </a:p>
        </p:txBody>
      </p:sp>
      <p:sp>
        <p:nvSpPr>
          <p:cNvPr id="112" name="www.ecfor.ru / shirov"/>
          <p:cNvSpPr txBox="1"/>
          <p:nvPr/>
        </p:nvSpPr>
        <p:spPr>
          <a:xfrm>
            <a:off x="2825431" y="5066531"/>
            <a:ext cx="9693970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sz="5000" b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rPr dirty="0"/>
              <a:t>www.ecfor.ru</a:t>
            </a:r>
          </a:p>
        </p:txBody>
      </p:sp>
      <p:sp>
        <p:nvSpPr>
          <p:cNvPr id="113" name="ankolp@gmail.com"/>
          <p:cNvSpPr txBox="1"/>
          <p:nvPr/>
        </p:nvSpPr>
        <p:spPr>
          <a:xfrm>
            <a:off x="2825431" y="6415607"/>
            <a:ext cx="9483330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sz="5000" b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rPr lang="en-US" dirty="0"/>
              <a:t>schir@ecfor.ru</a:t>
            </a:r>
            <a:endParaRPr dirty="0"/>
          </a:p>
        </p:txBody>
      </p:sp>
      <p:pic>
        <p:nvPicPr>
          <p:cNvPr id="120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257" y="6415607"/>
            <a:ext cx="961094" cy="96110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0257" y="5073363"/>
            <a:ext cx="961094" cy="96110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75843622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743911-3579-4C42-A7BC-C967684908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26150" y="12898661"/>
            <a:ext cx="19193608" cy="485518"/>
          </a:xfrm>
        </p:spPr>
        <p:txBody>
          <a:bodyPr/>
          <a:lstStyle/>
          <a:p>
            <a:r>
              <a:rPr lang="ru-RU" dirty="0"/>
              <a:t>Источники:  ИНП РАН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B3E50A-BEA9-1944-A415-D1EB8104CA39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292522" y="12889781"/>
            <a:ext cx="213200" cy="461665"/>
          </a:xfrm>
        </p:spPr>
        <p:txBody>
          <a:bodyPr/>
          <a:lstStyle/>
          <a:p>
            <a:fld id="{86CB4B4D-7CA3-9044-876B-883B54F8677D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A53742C-7BDF-CF49-9D66-1FD41CD53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Tasks of economic analysis and forecasting</a:t>
            </a:r>
            <a:endParaRPr lang="ru-RU" dirty="0"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11BAD0B8-149E-427D-87B8-43C26259E96D}"/>
              </a:ext>
            </a:extLst>
          </p:cNvPr>
          <p:cNvGrpSpPr/>
          <p:nvPr/>
        </p:nvGrpSpPr>
        <p:grpSpPr>
          <a:xfrm>
            <a:off x="1292523" y="7389855"/>
            <a:ext cx="22345650" cy="1107998"/>
            <a:chOff x="733425" y="3609202"/>
            <a:chExt cx="11172825" cy="553999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F643EBD4-B105-4B94-9BCD-EC09CA94A111}"/>
                </a:ext>
              </a:extLst>
            </p:cNvPr>
            <p:cNvSpPr/>
            <p:nvPr/>
          </p:nvSpPr>
          <p:spPr>
            <a:xfrm>
              <a:off x="733425" y="3609203"/>
              <a:ext cx="2781300" cy="55399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defTabSz="1651000"/>
              <a:r>
                <a:rPr lang="en-US" sz="7200" b="0" dirty="0">
                  <a:solidFill>
                    <a:schemeClr val="tx1"/>
                  </a:solidFill>
                  <a:latin typeface="Helvetica Neue Medium"/>
                  <a:sym typeface="Helvetica Neue Medium"/>
                </a:rPr>
                <a:t>LOCKDOWN</a:t>
              </a:r>
              <a:endParaRPr lang="ru-RU" sz="7200" b="0" dirty="0">
                <a:solidFill>
                  <a:schemeClr val="tx1"/>
                </a:solidFill>
                <a:latin typeface="Helvetica Neue Medium"/>
                <a:sym typeface="Helvetica Neue Medium"/>
              </a:endParaRPr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1B2D87CF-33BD-4EDE-9A1E-64DBAF0497AC}"/>
                </a:ext>
              </a:extLst>
            </p:cNvPr>
            <p:cNvSpPr/>
            <p:nvPr/>
          </p:nvSpPr>
          <p:spPr>
            <a:xfrm>
              <a:off x="7753351" y="3609203"/>
              <a:ext cx="4152899" cy="553998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defTabSz="1651000"/>
              <a:r>
                <a:rPr lang="en-US" sz="7200" b="0" dirty="0">
                  <a:solidFill>
                    <a:schemeClr val="tx1"/>
                  </a:solidFill>
                  <a:latin typeface="Helvetica Neue Medium"/>
                  <a:sym typeface="Helvetica Neue Medium"/>
                </a:rPr>
                <a:t>RECOVERY</a:t>
              </a:r>
              <a:endParaRPr lang="ru-RU" sz="7200" b="0" dirty="0">
                <a:solidFill>
                  <a:schemeClr val="tx1"/>
                </a:solidFill>
                <a:latin typeface="Helvetica Neue Medium"/>
                <a:sym typeface="Helvetica Neue Medium"/>
              </a:endParaRPr>
            </a:p>
          </p:txBody>
        </p:sp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7F75F8C0-D31B-4F8A-BB02-494AC636BFD0}"/>
                </a:ext>
              </a:extLst>
            </p:cNvPr>
            <p:cNvSpPr/>
            <p:nvPr/>
          </p:nvSpPr>
          <p:spPr>
            <a:xfrm>
              <a:off x="3514725" y="3609202"/>
              <a:ext cx="4238626" cy="5539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0" tIns="0" rIns="0" bIns="0" numCol="1" spcCol="38100" rtlCol="0" anchor="ctr">
              <a:spAutoFit/>
            </a:bodyPr>
            <a:lstStyle/>
            <a:p>
              <a:pPr defTabSz="1651000"/>
              <a:r>
                <a:rPr lang="en-US" sz="7200" b="0" dirty="0">
                  <a:solidFill>
                    <a:schemeClr val="tx1"/>
                  </a:solidFill>
                  <a:latin typeface="Helvetica Neue Medium"/>
                  <a:sym typeface="Helvetica Neue Medium"/>
                </a:rPr>
                <a:t>EXIT</a:t>
              </a:r>
              <a:endParaRPr lang="ru-RU" sz="7200" b="0" dirty="0">
                <a:solidFill>
                  <a:schemeClr val="tx1"/>
                </a:solidFill>
                <a:latin typeface="Helvetica Neue Medium"/>
                <a:sym typeface="Helvetica Neue Medium"/>
              </a:endParaRPr>
            </a:p>
          </p:txBody>
        </p:sp>
      </p:grp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220D0E2A-85DA-44CF-9F70-401E8E7917E1}"/>
              </a:ext>
            </a:extLst>
          </p:cNvPr>
          <p:cNvCxnSpPr>
            <a:cxnSpLocks/>
          </p:cNvCxnSpPr>
          <p:nvPr/>
        </p:nvCxnSpPr>
        <p:spPr>
          <a:xfrm>
            <a:off x="1527363" y="11087100"/>
            <a:ext cx="22247038" cy="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45EF099F-876A-4668-9A63-B386766CDF7C}"/>
              </a:ext>
            </a:extLst>
          </p:cNvPr>
          <p:cNvCxnSpPr/>
          <p:nvPr/>
        </p:nvCxnSpPr>
        <p:spPr>
          <a:xfrm>
            <a:off x="9048750" y="11087100"/>
            <a:ext cx="0" cy="87630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0E32AF25-E7E2-4B3A-AB11-93C04A2CDC3F}"/>
              </a:ext>
            </a:extLst>
          </p:cNvPr>
          <p:cNvCxnSpPr/>
          <p:nvPr/>
        </p:nvCxnSpPr>
        <p:spPr>
          <a:xfrm>
            <a:off x="18173700" y="11087100"/>
            <a:ext cx="0" cy="87630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308EAE7-F5DF-4CFB-97D9-F81D02AA445E}"/>
              </a:ext>
            </a:extLst>
          </p:cNvPr>
          <p:cNvSpPr txBox="1"/>
          <p:nvPr/>
        </p:nvSpPr>
        <p:spPr>
          <a:xfrm>
            <a:off x="4064094" y="11087101"/>
            <a:ext cx="1527662" cy="11285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101600" tIns="101600" rIns="101600" bIns="101600" numCol="1" spcCol="38100" rtlCol="0" anchor="ctr">
            <a:spAutoFit/>
          </a:bodyPr>
          <a:lstStyle/>
          <a:p>
            <a:pPr defTabSz="1651000"/>
            <a:r>
              <a:rPr lang="en-US" sz="6000" dirty="0"/>
              <a:t>II q</a:t>
            </a:r>
            <a:r>
              <a:rPr lang="ru-RU" sz="6000" dirty="0"/>
              <a:t>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C66C458-79D9-44D5-B139-D250A7089D83}"/>
              </a:ext>
            </a:extLst>
          </p:cNvPr>
          <p:cNvSpPr txBox="1"/>
          <p:nvPr/>
        </p:nvSpPr>
        <p:spPr>
          <a:xfrm>
            <a:off x="12740797" y="11205891"/>
            <a:ext cx="1740862" cy="11285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101600" tIns="101600" rIns="101600" bIns="101600" numCol="1" spcCol="38100" rtlCol="0" anchor="ctr">
            <a:spAutoFit/>
          </a:bodyPr>
          <a:lstStyle/>
          <a:p>
            <a:pPr defTabSz="1651000"/>
            <a:r>
              <a:rPr lang="en-US" sz="6000" dirty="0"/>
              <a:t>III q</a:t>
            </a:r>
            <a:r>
              <a:rPr lang="ru-RU" sz="6000" dirty="0"/>
              <a:t>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4417178-3B21-4CC1-8D6D-9C49C17BBE86}"/>
              </a:ext>
            </a:extLst>
          </p:cNvPr>
          <p:cNvSpPr txBox="1"/>
          <p:nvPr/>
        </p:nvSpPr>
        <p:spPr>
          <a:xfrm>
            <a:off x="20873724" y="11087101"/>
            <a:ext cx="1827423" cy="11285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101600" tIns="101600" rIns="101600" bIns="101600" numCol="1" spcCol="38100" rtlCol="0" anchor="ctr">
            <a:spAutoFit/>
          </a:bodyPr>
          <a:lstStyle/>
          <a:p>
            <a:pPr defTabSz="1651000"/>
            <a:r>
              <a:rPr lang="en-US" sz="6000" dirty="0"/>
              <a:t>IV q</a:t>
            </a:r>
            <a:r>
              <a:rPr lang="ru-RU" sz="6000" dirty="0"/>
              <a:t>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56746FC-4B3A-4239-BB9F-3462FACBCFD4}"/>
              </a:ext>
            </a:extLst>
          </p:cNvPr>
          <p:cNvSpPr txBox="1"/>
          <p:nvPr/>
        </p:nvSpPr>
        <p:spPr>
          <a:xfrm>
            <a:off x="3789983" y="9286409"/>
            <a:ext cx="1787349" cy="11285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101600" tIns="101600" rIns="101600" bIns="101600" numCol="1" spcCol="38100" rtlCol="0" anchor="ctr">
            <a:spAutoFit/>
          </a:bodyPr>
          <a:lstStyle/>
          <a:p>
            <a:pPr defTabSz="1651000"/>
            <a:r>
              <a:rPr lang="en-US" sz="6000" dirty="0">
                <a:solidFill>
                  <a:srgbClr val="FF0000"/>
                </a:solidFill>
              </a:rPr>
              <a:t>- </a:t>
            </a:r>
            <a:r>
              <a:rPr lang="ru-RU" sz="6000" dirty="0">
                <a:solidFill>
                  <a:srgbClr val="FF0000"/>
                </a:solidFill>
              </a:rPr>
              <a:t>9</a:t>
            </a:r>
            <a:r>
              <a:rPr lang="en-US" sz="6000" dirty="0">
                <a:solidFill>
                  <a:srgbClr val="FF0000"/>
                </a:solidFill>
              </a:rPr>
              <a:t>%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EA60DBC-A684-48B2-9515-4202B44C9159}"/>
              </a:ext>
            </a:extLst>
          </p:cNvPr>
          <p:cNvSpPr txBox="1"/>
          <p:nvPr/>
        </p:nvSpPr>
        <p:spPr>
          <a:xfrm>
            <a:off x="12328200" y="9226411"/>
            <a:ext cx="1787349" cy="11285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101600" tIns="101600" rIns="101600" bIns="101600" numCol="1" spcCol="38100" rtlCol="0" anchor="ctr">
            <a:spAutoFit/>
          </a:bodyPr>
          <a:lstStyle/>
          <a:p>
            <a:pPr defTabSz="1651000"/>
            <a:r>
              <a:rPr lang="en-US" sz="6000" dirty="0">
                <a:solidFill>
                  <a:srgbClr val="FF0000"/>
                </a:solidFill>
              </a:rPr>
              <a:t>- </a:t>
            </a:r>
            <a:r>
              <a:rPr lang="ru-RU" sz="6000" dirty="0">
                <a:solidFill>
                  <a:srgbClr val="FF0000"/>
                </a:solidFill>
              </a:rPr>
              <a:t>3</a:t>
            </a:r>
            <a:r>
              <a:rPr lang="en-US" sz="6000" dirty="0">
                <a:solidFill>
                  <a:srgbClr val="FF0000"/>
                </a:solidFill>
              </a:rPr>
              <a:t>%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3FB97C-1914-4574-8984-AFB0E8E0FBB6}"/>
              </a:ext>
            </a:extLst>
          </p:cNvPr>
          <p:cNvSpPr txBox="1"/>
          <p:nvPr/>
        </p:nvSpPr>
        <p:spPr>
          <a:xfrm>
            <a:off x="20420634" y="9153571"/>
            <a:ext cx="1787349" cy="11285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101600" tIns="101600" rIns="101600" bIns="101600" numCol="1" spcCol="38100" rtlCol="0" anchor="ctr">
            <a:spAutoFit/>
          </a:bodyPr>
          <a:lstStyle/>
          <a:p>
            <a:pPr defTabSz="1651000"/>
            <a:r>
              <a:rPr lang="en-US" sz="6000" dirty="0">
                <a:solidFill>
                  <a:srgbClr val="FF0000"/>
                </a:solidFill>
              </a:rPr>
              <a:t>- </a:t>
            </a:r>
            <a:r>
              <a:rPr lang="ru-RU" sz="6000" dirty="0">
                <a:solidFill>
                  <a:srgbClr val="FF0000"/>
                </a:solidFill>
              </a:rPr>
              <a:t>2</a:t>
            </a:r>
            <a:r>
              <a:rPr lang="en-US" sz="6000" dirty="0">
                <a:solidFill>
                  <a:srgbClr val="FF0000"/>
                </a:solidFill>
              </a:rPr>
              <a:t>%</a:t>
            </a:r>
            <a:endParaRPr lang="ru-RU" sz="6000" dirty="0">
              <a:solidFill>
                <a:srgbClr val="FF0000"/>
              </a:solidFill>
            </a:endParaRP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5FE914BD-C249-4EED-9F9C-8F394BF050E9}"/>
              </a:ext>
            </a:extLst>
          </p:cNvPr>
          <p:cNvCxnSpPr/>
          <p:nvPr/>
        </p:nvCxnSpPr>
        <p:spPr>
          <a:xfrm flipV="1">
            <a:off x="6855122" y="2781301"/>
            <a:ext cx="0" cy="4608554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91606368-1C59-4457-B41A-BDFA610667E0}"/>
              </a:ext>
            </a:extLst>
          </p:cNvPr>
          <p:cNvSpPr/>
          <p:nvPr/>
        </p:nvSpPr>
        <p:spPr>
          <a:xfrm>
            <a:off x="2286001" y="2781301"/>
            <a:ext cx="4569122" cy="123110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The point of unacceptable economic damage</a:t>
            </a:r>
            <a:endParaRPr kumimoji="0" lang="ru-RU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defTabSz="1651000"/>
            <a:endParaRPr lang="ru-RU" sz="2400" b="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DBC9C8E6-4FFB-4B04-85B0-979BC0A60189}"/>
              </a:ext>
            </a:extLst>
          </p:cNvPr>
          <p:cNvCxnSpPr/>
          <p:nvPr/>
        </p:nvCxnSpPr>
        <p:spPr>
          <a:xfrm flipV="1">
            <a:off x="3926150" y="5528677"/>
            <a:ext cx="0" cy="1861178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77FE3773-FB50-45FB-B3FD-23A8EF661271}"/>
              </a:ext>
            </a:extLst>
          </p:cNvPr>
          <p:cNvSpPr/>
          <p:nvPr/>
        </p:nvSpPr>
        <p:spPr>
          <a:xfrm>
            <a:off x="685801" y="5504331"/>
            <a:ext cx="3216950" cy="123110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Estimation of economic downturn</a:t>
            </a:r>
            <a:endParaRPr kumimoji="0" lang="ru-RU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defTabSz="1651000"/>
            <a:endParaRPr lang="ru-RU" sz="2400" b="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576D6B43-3779-44A4-9825-6FA612254F73}"/>
              </a:ext>
            </a:extLst>
          </p:cNvPr>
          <p:cNvCxnSpPr>
            <a:cxnSpLocks/>
          </p:cNvCxnSpPr>
          <p:nvPr/>
        </p:nvCxnSpPr>
        <p:spPr>
          <a:xfrm flipV="1">
            <a:off x="13484522" y="3714749"/>
            <a:ext cx="0" cy="3675106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62739B56-4024-473B-8CFB-B42F7D7FDCF7}"/>
              </a:ext>
            </a:extLst>
          </p:cNvPr>
          <p:cNvSpPr/>
          <p:nvPr/>
        </p:nvSpPr>
        <p:spPr>
          <a:xfrm>
            <a:off x="8115318" y="3674865"/>
            <a:ext cx="5369204" cy="12926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Estimates of the number of workers returning to work, the dynamics of economic recovery</a:t>
            </a:r>
            <a:endParaRPr kumimoji="0" lang="ru-RU" sz="2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2DBDA586-EB51-44B5-9EB6-9DA117A12FC4}"/>
              </a:ext>
            </a:extLst>
          </p:cNvPr>
          <p:cNvCxnSpPr>
            <a:cxnSpLocks/>
          </p:cNvCxnSpPr>
          <p:nvPr/>
        </p:nvCxnSpPr>
        <p:spPr>
          <a:xfrm flipV="1">
            <a:off x="17504072" y="3714749"/>
            <a:ext cx="0" cy="3675106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833896AC-FB75-49AA-B5AE-9DA93DF3FEC9}"/>
              </a:ext>
            </a:extLst>
          </p:cNvPr>
          <p:cNvSpPr/>
          <p:nvPr/>
        </p:nvSpPr>
        <p:spPr>
          <a:xfrm>
            <a:off x="17529112" y="3714749"/>
            <a:ext cx="5369204" cy="8617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1651000"/>
            <a:r>
              <a:rPr lang="en-US" sz="2800" b="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Analysis of the effectiveness of economic support measures</a:t>
            </a:r>
            <a:endParaRPr lang="ru-RU" sz="2800" b="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8756297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3926150" y="12898661"/>
            <a:ext cx="19193608" cy="553998"/>
          </a:xfrm>
        </p:spPr>
        <p:txBody>
          <a:bodyPr/>
          <a:lstStyle/>
          <a:p>
            <a:r>
              <a:rPr lang="ru-RU" dirty="0"/>
              <a:t>Источник: Росстат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/>
            </a:br>
            <a:r>
              <a:rPr lang="en-GB" b="0" dirty="0"/>
              <a:t>Stages of </a:t>
            </a:r>
            <a:r>
              <a:rPr lang="en-GB" b="0" dirty="0" err="1"/>
              <a:t>coronacrisis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43918" y="2672495"/>
            <a:ext cx="11725173" cy="4719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2400" dirty="0"/>
              <a:t>Dynamics of production in Manufactory, growth rate</a:t>
            </a:r>
            <a:r>
              <a:rPr lang="ru-RU" sz="2400" dirty="0"/>
              <a:t>, </a:t>
            </a:r>
            <a:r>
              <a:rPr lang="en-US" sz="2400" dirty="0"/>
              <a:t>y/y in%</a:t>
            </a:r>
            <a:endParaRPr kumimoji="0" lang="ru-RU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2912874"/>
              </p:ext>
            </p:extLst>
          </p:nvPr>
        </p:nvGraphicFramePr>
        <p:xfrm>
          <a:off x="743919" y="3657600"/>
          <a:ext cx="11725172" cy="7869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 flipV="1">
            <a:off x="1771267" y="5320145"/>
            <a:ext cx="10335491" cy="83128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5812251"/>
              </p:ext>
            </p:extLst>
          </p:nvPr>
        </p:nvGraphicFramePr>
        <p:xfrm>
          <a:off x="12815454" y="3505199"/>
          <a:ext cx="11166764" cy="8714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3005192" y="2652651"/>
            <a:ext cx="10796918" cy="4719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2400" dirty="0"/>
              <a:t>Dynamics of Retail, growth rate</a:t>
            </a:r>
            <a:r>
              <a:rPr lang="ru-RU" sz="2400" dirty="0"/>
              <a:t>, </a:t>
            </a:r>
            <a:r>
              <a:rPr lang="en-US" sz="2400" dirty="0"/>
              <a:t>y/y in%</a:t>
            </a:r>
            <a:endParaRPr lang="ru-RU" sz="24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13646727" y="5320145"/>
            <a:ext cx="10335491" cy="83128"/>
          </a:xfrm>
          <a:prstGeom prst="line">
            <a:avLst/>
          </a:prstGeom>
          <a:noFill/>
          <a:ln w="25400" cap="flat">
            <a:solidFill>
              <a:srgbClr val="C00000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" name="TextBox 15"/>
          <p:cNvSpPr txBox="1"/>
          <p:nvPr/>
        </p:nvSpPr>
        <p:spPr>
          <a:xfrm>
            <a:off x="387458" y="11799035"/>
            <a:ext cx="23594759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 – </a:t>
            </a:r>
            <a:r>
              <a:rPr lang="en-GB" dirty="0">
                <a:solidFill>
                  <a:srgbClr val="C00000"/>
                </a:solidFill>
              </a:rPr>
              <a:t>standard business cycle</a:t>
            </a:r>
            <a:r>
              <a:rPr lang="ru-RU" dirty="0">
                <a:solidFill>
                  <a:srgbClr val="C00000"/>
                </a:solidFill>
              </a:rPr>
              <a:t>;</a:t>
            </a:r>
            <a:r>
              <a:rPr lang="en-US" dirty="0">
                <a:solidFill>
                  <a:srgbClr val="C00000"/>
                </a:solidFill>
              </a:rPr>
              <a:t> II – lockdown</a:t>
            </a:r>
            <a:r>
              <a:rPr lang="ru-RU" dirty="0">
                <a:solidFill>
                  <a:srgbClr val="C00000"/>
                </a:solidFill>
              </a:rPr>
              <a:t>; </a:t>
            </a:r>
            <a:r>
              <a:rPr lang="en-US" dirty="0">
                <a:solidFill>
                  <a:srgbClr val="C00000"/>
                </a:solidFill>
              </a:rPr>
              <a:t>III – </a:t>
            </a:r>
            <a:r>
              <a:rPr lang="ru-RU" dirty="0">
                <a:solidFill>
                  <a:srgbClr val="C00000"/>
                </a:solidFill>
              </a:rPr>
              <a:t>п</a:t>
            </a:r>
            <a:r>
              <a:rPr lang="en-US" dirty="0" err="1">
                <a:solidFill>
                  <a:srgbClr val="C00000"/>
                </a:solidFill>
              </a:rPr>
              <a:t>rowth</a:t>
            </a:r>
            <a:r>
              <a:rPr lang="en-US" dirty="0">
                <a:solidFill>
                  <a:srgbClr val="C00000"/>
                </a:solidFill>
              </a:rPr>
              <a:t> based on deferred demand</a:t>
            </a:r>
            <a:r>
              <a:rPr lang="ru-RU" dirty="0">
                <a:solidFill>
                  <a:srgbClr val="C00000"/>
                </a:solidFill>
              </a:rPr>
              <a:t>; </a:t>
            </a:r>
            <a:r>
              <a:rPr lang="en-US" dirty="0">
                <a:solidFill>
                  <a:srgbClr val="C00000"/>
                </a:solidFill>
              </a:rPr>
              <a:t>IV - </a:t>
            </a:r>
            <a:r>
              <a:rPr lang="en-GB" dirty="0">
                <a:solidFill>
                  <a:srgbClr val="C00000"/>
                </a:solidFill>
              </a:rPr>
              <a:t>plateau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64010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8CCDEC-E371-A84D-814F-5B1CB0189B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26150" y="12898661"/>
            <a:ext cx="19193608" cy="485518"/>
          </a:xfrm>
        </p:spPr>
        <p:txBody>
          <a:bodyPr/>
          <a:lstStyle/>
          <a:p>
            <a:r>
              <a:rPr lang="ru-RU" dirty="0"/>
              <a:t>Источники</a:t>
            </a:r>
            <a:r>
              <a:rPr lang="en-US" dirty="0"/>
              <a:t>:</a:t>
            </a:r>
            <a:r>
              <a:rPr lang="ru-RU" dirty="0"/>
              <a:t> </a:t>
            </a:r>
            <a:r>
              <a:rPr lang="en-US" dirty="0"/>
              <a:t>OECD, Eurostat, World Bank, WHO, JHU, </a:t>
            </a:r>
            <a:r>
              <a:rPr lang="en-US" dirty="0" err="1"/>
              <a:t>OurWorld</a:t>
            </a:r>
            <a:r>
              <a:rPr lang="en-US" dirty="0"/>
              <a:t> In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6FFEEE-78DC-204F-8ED5-14B46D9EC4E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292522" y="12889781"/>
            <a:ext cx="213200" cy="461665"/>
          </a:xfrm>
        </p:spPr>
        <p:txBody>
          <a:bodyPr/>
          <a:lstStyle/>
          <a:p>
            <a:fld id="{86CB4B4D-7CA3-9044-876B-883B54F8677D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2D5CA74-1A44-D148-A7BF-27E499FC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OECD</a:t>
            </a:r>
            <a:r>
              <a:rPr lang="ru-RU" dirty="0"/>
              <a:t>: </a:t>
            </a:r>
            <a:r>
              <a:rPr lang="en-US" dirty="0"/>
              <a:t>The race for demand</a:t>
            </a:r>
            <a:br>
              <a:rPr lang="ru-RU" dirty="0"/>
            </a:br>
            <a:r>
              <a:rPr lang="ru-RU" sz="2200" b="0" dirty="0"/>
              <a:t>2015 = 100; </a:t>
            </a:r>
            <a:r>
              <a:rPr lang="en-US" sz="2200" b="0" dirty="0"/>
              <a:t>season adjustment</a:t>
            </a:r>
            <a:endParaRPr lang="en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3EC677-7EBB-F241-A80A-45569A5E63B8}"/>
              </a:ext>
            </a:extLst>
          </p:cNvPr>
          <p:cNvSpPr txBox="1"/>
          <p:nvPr/>
        </p:nvSpPr>
        <p:spPr>
          <a:xfrm>
            <a:off x="1718346" y="10842748"/>
            <a:ext cx="21357556" cy="16825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01600" tIns="101600" rIns="101600" bIns="101600" numCol="1" spcCol="38100" rtlCol="0" anchor="ctr">
            <a:spAutoFit/>
          </a:bodyPr>
          <a:lstStyle/>
          <a:p>
            <a:pPr marL="342900" indent="-342900" algn="just" defTabSz="1651000">
              <a:buFont typeface="Arial" panose="020B0604020202020204" pitchFamily="34" charset="0"/>
              <a:buChar char="•"/>
            </a:pPr>
            <a:r>
              <a:rPr lang="en-US" sz="3200" b="0" dirty="0"/>
              <a:t>Industrial production and retail turnover in the OECD countries recovered to pre-crisis levels by the end of 2020</a:t>
            </a:r>
          </a:p>
          <a:p>
            <a:pPr marL="342900" indent="-342900" algn="just" defTabSz="1651000">
              <a:buFont typeface="Arial" panose="020B0604020202020204" pitchFamily="34" charset="0"/>
              <a:buChar char="•"/>
            </a:pPr>
            <a:r>
              <a:rPr lang="en-US" sz="3200" b="0" dirty="0"/>
              <a:t>Thanks to support measures and deferred demand, consumer demand is growing significantly faster than output in the real sector, which leads to an acceleration of inflation.</a:t>
            </a:r>
            <a:endParaRPr lang="en-RU" sz="3200" b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C869000-FCF6-BF4D-8A20-55841DD5E5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710" y="2632048"/>
            <a:ext cx="21705192" cy="783730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87CED7A-1F23-41B0-8475-7A37D88A6D92}"/>
              </a:ext>
            </a:extLst>
          </p:cNvPr>
          <p:cNvSpPr/>
          <p:nvPr/>
        </p:nvSpPr>
        <p:spPr>
          <a:xfrm>
            <a:off x="3567951" y="9843627"/>
            <a:ext cx="4267201" cy="49244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Industrial production</a:t>
            </a: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C5C3838-7A32-42D3-B7F1-887B0409F48B}"/>
              </a:ext>
            </a:extLst>
          </p:cNvPr>
          <p:cNvSpPr/>
          <p:nvPr/>
        </p:nvSpPr>
        <p:spPr>
          <a:xfrm>
            <a:off x="16253012" y="9865397"/>
            <a:ext cx="5378824" cy="49244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62638F2-3DFE-4973-8D02-812E4F9D4B2C}"/>
              </a:ext>
            </a:extLst>
          </p:cNvPr>
          <p:cNvSpPr/>
          <p:nvPr/>
        </p:nvSpPr>
        <p:spPr>
          <a:xfrm>
            <a:off x="7835153" y="9917383"/>
            <a:ext cx="4356848" cy="440457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F84D8EE-1B39-4C5D-8AC1-1052E968E211}"/>
              </a:ext>
            </a:extLst>
          </p:cNvPr>
          <p:cNvSpPr/>
          <p:nvPr/>
        </p:nvSpPr>
        <p:spPr>
          <a:xfrm>
            <a:off x="12882280" y="9891389"/>
            <a:ext cx="4267201" cy="49244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200" b="0" dirty="0"/>
              <a:t>Retail turnover</a:t>
            </a: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3984865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B985918B-5722-4B58-B503-88505A873336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n-US" sz="3600" dirty="0"/>
              <a:t>Reasons for the difference in economy dynamics for Russia compared to the European Union and the USA:</a:t>
            </a:r>
          </a:p>
          <a:p>
            <a:endParaRPr lang="en-US" sz="3600" dirty="0"/>
          </a:p>
          <a:p>
            <a:pPr marL="514350" indent="-514350">
              <a:buAutoNum type="arabicPeriod"/>
            </a:pPr>
            <a:r>
              <a:rPr lang="en-US" sz="3600" dirty="0"/>
              <a:t>Russia has a smaller share of the service sector</a:t>
            </a:r>
          </a:p>
          <a:p>
            <a:r>
              <a:rPr lang="en-US" sz="3600" dirty="0"/>
              <a:t>2. Macroeconomic stability has been achieved as a result of:</a:t>
            </a:r>
          </a:p>
          <a:p>
            <a:r>
              <a:rPr lang="en-US" sz="3600" dirty="0"/>
              <a:t>      2.1. accumulation of funds in the NWF</a:t>
            </a:r>
          </a:p>
          <a:p>
            <a:r>
              <a:rPr lang="en-US" sz="3600" dirty="0"/>
              <a:t>      2.2 low level of public debt </a:t>
            </a:r>
          </a:p>
          <a:p>
            <a:r>
              <a:rPr lang="en-US" sz="3600" dirty="0"/>
              <a:t>      2.3. low inflation</a:t>
            </a:r>
          </a:p>
          <a:p>
            <a:r>
              <a:rPr lang="en-US" sz="3600" dirty="0"/>
              <a:t>3. High adaptation to external economic shocks since 2014 as a result of:</a:t>
            </a:r>
          </a:p>
          <a:p>
            <a:r>
              <a:rPr lang="en-US" sz="3600" dirty="0"/>
              <a:t>      3.1. import substitution policies</a:t>
            </a:r>
          </a:p>
          <a:p>
            <a:r>
              <a:rPr lang="en-US" sz="3600" dirty="0"/>
              <a:t>      3.2. monetary policy</a:t>
            </a:r>
          </a:p>
          <a:p>
            <a:r>
              <a:rPr lang="en-US" dirty="0"/>
              <a:t>\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BBD788-F854-470D-B6D5-E39502D117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F17BAAD-8CEA-43F8-B5D6-5504DE58158A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292522" y="12889780"/>
            <a:ext cx="1105238" cy="553997"/>
          </a:xfrm>
        </p:spPr>
        <p:txBody>
          <a:bodyPr/>
          <a:lstStyle/>
          <a:p>
            <a:fld id="{86CB4B4D-7CA3-9044-876B-883B54F8677D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C3CE4621-67E1-4C53-8EE9-EAB1FB13C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415086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7E260675-7479-4E6E-925A-4C6DEF9107D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3C74121-A3CD-495C-A47A-4E5C5694AB91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A4424F56-719C-4286-BF40-F745F1E15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GDP</a:t>
            </a:r>
            <a:r>
              <a:rPr lang="ru-RU" dirty="0"/>
              <a:t> – 2020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BE5DBA-4568-4FD1-BAA1-FDFE89DD1712}"/>
              </a:ext>
            </a:extLst>
          </p:cNvPr>
          <p:cNvSpPr txBox="1"/>
          <p:nvPr/>
        </p:nvSpPr>
        <p:spPr>
          <a:xfrm>
            <a:off x="743919" y="2686441"/>
            <a:ext cx="11448082" cy="4719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2400" dirty="0"/>
              <a:t>Dynamics of GDP production in</a:t>
            </a:r>
            <a:r>
              <a:rPr lang="ru-RU" sz="2400" dirty="0"/>
              <a:t> </a:t>
            </a:r>
            <a:r>
              <a:rPr lang="en-US" sz="2400" dirty="0"/>
              <a:t>% by 2019</a:t>
            </a:r>
            <a:endParaRPr lang="ru-RU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995153-B9D6-44A7-9EF4-CA2B144F6BC4}"/>
              </a:ext>
            </a:extLst>
          </p:cNvPr>
          <p:cNvSpPr txBox="1"/>
          <p:nvPr/>
        </p:nvSpPr>
        <p:spPr>
          <a:xfrm>
            <a:off x="12600639" y="2686441"/>
            <a:ext cx="11448082" cy="4719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GB" sz="2400" dirty="0"/>
              <a:t>Final demand dynamics</a:t>
            </a:r>
            <a:r>
              <a:rPr lang="ru-RU" sz="2400" dirty="0"/>
              <a:t> </a:t>
            </a:r>
            <a:endParaRPr kumimoji="0" lang="ru-RU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7E05F7-F51F-4877-AA40-30FB642B1DC4}"/>
              </a:ext>
            </a:extLst>
          </p:cNvPr>
          <p:cNvSpPr txBox="1"/>
          <p:nvPr/>
        </p:nvSpPr>
        <p:spPr>
          <a:xfrm>
            <a:off x="14693653" y="9105639"/>
            <a:ext cx="5490286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r>
              <a:rPr kumimoji="0" lang="ru-RU" sz="3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dirty="0"/>
              <a:t>Factors GDP support in 2020</a:t>
            </a:r>
            <a:endParaRPr kumimoji="0" lang="ru-RU" sz="3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2235E1-F8F6-4D98-BE2C-9E71B87B6AE6}"/>
              </a:ext>
            </a:extLst>
          </p:cNvPr>
          <p:cNvSpPr txBox="1"/>
          <p:nvPr/>
        </p:nvSpPr>
        <p:spPr>
          <a:xfrm>
            <a:off x="14145651" y="9965909"/>
            <a:ext cx="7683194" cy="19492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Government consumption </a:t>
            </a:r>
            <a:endParaRPr lang="ru-RU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Outrunning reduction in imports </a:t>
            </a:r>
            <a:endParaRPr lang="ru-RU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Support measures for the construction</a:t>
            </a:r>
            <a:endParaRPr lang="ru-RU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 Fast recovery in Manufactory</a:t>
            </a:r>
            <a:endParaRPr kumimoji="0" lang="ru-RU" sz="3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7429603"/>
              </p:ext>
            </p:extLst>
          </p:nvPr>
        </p:nvGraphicFramePr>
        <p:xfrm>
          <a:off x="12568739" y="3487117"/>
          <a:ext cx="11639613" cy="5322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600338"/>
              </p:ext>
            </p:extLst>
          </p:nvPr>
        </p:nvGraphicFramePr>
        <p:xfrm>
          <a:off x="743918" y="3372697"/>
          <a:ext cx="11329261" cy="893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12069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/>
            </a:br>
            <a:r>
              <a:rPr lang="en-US" dirty="0"/>
              <a:t>C</a:t>
            </a:r>
            <a:r>
              <a:rPr lang="en-GB" dirty="0" err="1"/>
              <a:t>ontribution</a:t>
            </a:r>
            <a:r>
              <a:rPr lang="en-GB" dirty="0"/>
              <a:t> to GDP</a:t>
            </a:r>
            <a:r>
              <a:rPr lang="ru-RU" dirty="0"/>
              <a:t> </a:t>
            </a:r>
            <a:r>
              <a:rPr lang="en-US" dirty="0"/>
              <a:t>by Elements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976395"/>
              </p:ext>
            </p:extLst>
          </p:nvPr>
        </p:nvGraphicFramePr>
        <p:xfrm>
          <a:off x="1534117" y="4318470"/>
          <a:ext cx="21005799" cy="53214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405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7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95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95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95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95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995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995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995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88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2012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2013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2014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2015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2016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2017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2018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2019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2020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GDP</a:t>
                      </a:r>
                      <a:r>
                        <a:rPr lang="ru-RU" sz="3200" dirty="0">
                          <a:effectLst/>
                        </a:rPr>
                        <a:t>, </a:t>
                      </a:r>
                      <a:r>
                        <a:rPr lang="en-US" sz="3200" dirty="0">
                          <a:effectLst/>
                        </a:rPr>
                        <a:t>growth</a:t>
                      </a:r>
                      <a:r>
                        <a:rPr lang="ru-RU" sz="3200" dirty="0">
                          <a:effectLst/>
                        </a:rPr>
                        <a:t> </a:t>
                      </a:r>
                      <a:r>
                        <a:rPr lang="en-US" sz="3200" dirty="0">
                          <a:effectLst/>
                        </a:rPr>
                        <a:t>in</a:t>
                      </a:r>
                      <a:r>
                        <a:rPr lang="ru-RU" sz="3200" dirty="0">
                          <a:effectLst/>
                        </a:rPr>
                        <a:t> %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4,0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1,8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0,7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-2,0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0,2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1,8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2,8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2,0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-3,1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Contribution to GDP by Elements</a:t>
                      </a:r>
                      <a:r>
                        <a:rPr lang="en-US" sz="3200" baseline="0" dirty="0">
                          <a:effectLst/>
                        </a:rPr>
                        <a:t>, in p.p.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3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+mn-ea"/>
                          <a:cs typeface="+mn-cs"/>
                        </a:rPr>
                        <a:t>Household</a:t>
                      </a:r>
                      <a:r>
                        <a:rPr lang="en-US" sz="32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consumption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4,1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3,0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1,2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-5,7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-1,4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1,9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2,3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1,7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-4,8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Government</a:t>
                      </a:r>
                      <a:r>
                        <a:rPr lang="en-US" sz="3200" baseline="0" dirty="0">
                          <a:effectLst/>
                        </a:rPr>
                        <a:t> consumption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0,4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0,0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-0,5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-0,7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0,3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0,5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0,2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0,4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0,7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Fixed capital investment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1,5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0,5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-0,5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-2,6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0,3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1,0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0,1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0,3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-1,4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Inventory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0,1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-2,1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-1,2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-0,5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-0,4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0,5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-0,5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0,4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0,4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8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Export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0,3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1,1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0,1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0,9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0,8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1,3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1,5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0,2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-1,4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5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Import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-2,7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-1,1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2,1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7,1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0,8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-3,5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-0,6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-0,8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3,4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5153">
                <a:tc>
                  <a:txBody>
                    <a:bodyPr/>
                    <a:lstStyle/>
                    <a:p>
                      <a:pPr marL="0" marR="0" indent="0" algn="ctr" defTabSz="82550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3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Statistical discrepancy</a:t>
                      </a:r>
                      <a:endParaRPr lang="ru-RU" sz="3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0,3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0,4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-0,5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-0,5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-0,2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0,1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-0,2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-0,2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0,0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82515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3926160" y="2512604"/>
            <a:ext cx="13665600" cy="7531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50000"/>
              </a:lnSpc>
              <a:tabLst>
                <a:tab pos="0" algn="l"/>
              </a:tabLst>
            </a:pPr>
            <a:r>
              <a:rPr lang="en-US" b="0" spc="-2" dirty="0">
                <a:solidFill>
                  <a:srgbClr val="262626"/>
                </a:solidFill>
                <a:latin typeface="Arial"/>
                <a:ea typeface="Arial"/>
              </a:rPr>
              <a:t>Number of deaths by month in Russia, thousands of deaths</a:t>
            </a:r>
            <a:endParaRPr lang="en-US" b="0" spc="-2" dirty="0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3926160" y="12898800"/>
            <a:ext cx="19192320" cy="4845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50000"/>
              </a:lnSpc>
              <a:tabLst>
                <a:tab pos="0" algn="l"/>
              </a:tabLst>
            </a:pPr>
            <a:r>
              <a:rPr lang="ru-RU" sz="2400" b="0" spc="-2">
                <a:solidFill>
                  <a:srgbClr val="5E5E5E"/>
                </a:solidFill>
                <a:latin typeface="Arial"/>
                <a:ea typeface="Arial"/>
              </a:rPr>
              <a:t>Источник:  Росстат</a:t>
            </a:r>
            <a:endParaRPr lang="en-US" sz="2400" b="0" spc="-2"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>
            <a:off x="1404000" y="12867840"/>
            <a:ext cx="213120" cy="46008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tabLst>
                <a:tab pos="0" algn="l"/>
              </a:tabLst>
            </a:pPr>
            <a:fld id="{3D90FCE2-D76C-49B6-AC95-6E79F9F3AB55}" type="slidenum">
              <a:rPr lang="en-US" b="0" spc="-2">
                <a:solidFill>
                  <a:srgbClr val="5E5E5E"/>
                </a:solidFill>
                <a:latin typeface="Arial"/>
                <a:ea typeface="Arial"/>
              </a:rPr>
              <a:pPr>
                <a:tabLst>
                  <a:tab pos="0" algn="l"/>
                </a:tabLst>
              </a:pPr>
              <a:t>8</a:t>
            </a:fld>
            <a:endParaRPr lang="en-US" b="0" spc="-2">
              <a:latin typeface="Arial"/>
            </a:endParaRPr>
          </a:p>
        </p:txBody>
      </p:sp>
      <p:sp>
        <p:nvSpPr>
          <p:cNvPr id="42" name="CustomShape 4"/>
          <p:cNvSpPr/>
          <p:nvPr/>
        </p:nvSpPr>
        <p:spPr>
          <a:xfrm>
            <a:off x="1308240" y="720"/>
            <a:ext cx="18413280" cy="226584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tabLst>
                <a:tab pos="0" algn="l"/>
              </a:tabLst>
            </a:pPr>
            <a:r>
              <a:rPr lang="en-US" sz="4000" spc="-2" dirty="0">
                <a:latin typeface="Arial"/>
                <a:ea typeface="Arial"/>
              </a:rPr>
              <a:t>Mortality in Russia in 2020</a:t>
            </a:r>
            <a:endParaRPr lang="en-US" sz="4000" b="0" spc="-2" dirty="0">
              <a:latin typeface="Arial"/>
            </a:endParaRP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2E05CD8C-C59A-4270-B3EC-6CD3270072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4594694"/>
              </p:ext>
            </p:extLst>
          </p:nvPr>
        </p:nvGraphicFramePr>
        <p:xfrm>
          <a:off x="2676698" y="4056611"/>
          <a:ext cx="16043564" cy="8645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048F66B-F24A-4C0A-B9C1-E23622BFE3DC}"/>
              </a:ext>
            </a:extLst>
          </p:cNvPr>
          <p:cNvSpPr txBox="1"/>
          <p:nvPr/>
        </p:nvSpPr>
        <p:spPr>
          <a:xfrm flipH="1">
            <a:off x="19442082" y="7173770"/>
            <a:ext cx="4530439" cy="24109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January-August 2021:increase in mortality by 18.5% by 2020 and by 25.6% by 2019</a:t>
            </a:r>
            <a:endParaRPr kumimoji="0" lang="ru-RU" sz="3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AAF6854B-9F22-4FDD-B772-67D29A977F9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2C3B09A-0E78-479F-9623-85E29D2363C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C1BBC148-5CDC-4101-B28C-671E89EE4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elasticity of macroeconomic indicators with an increase in oil prices by $ 10/barrel</a:t>
            </a:r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DC719698-42CD-4EC5-B1DC-E7A06DEA2F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330474"/>
              </p:ext>
            </p:extLst>
          </p:nvPr>
        </p:nvGraphicFramePr>
        <p:xfrm>
          <a:off x="1541927" y="2581835"/>
          <a:ext cx="21577831" cy="865352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338879">
                  <a:extLst>
                    <a:ext uri="{9D8B030D-6E8A-4147-A177-3AD203B41FA5}">
                      <a16:colId xmlns:a16="http://schemas.microsoft.com/office/drawing/2014/main" val="3585635968"/>
                    </a:ext>
                  </a:extLst>
                </a:gridCol>
                <a:gridCol w="4577395">
                  <a:extLst>
                    <a:ext uri="{9D8B030D-6E8A-4147-A177-3AD203B41FA5}">
                      <a16:colId xmlns:a16="http://schemas.microsoft.com/office/drawing/2014/main" val="1663366077"/>
                    </a:ext>
                  </a:extLst>
                </a:gridCol>
                <a:gridCol w="4572786">
                  <a:extLst>
                    <a:ext uri="{9D8B030D-6E8A-4147-A177-3AD203B41FA5}">
                      <a16:colId xmlns:a16="http://schemas.microsoft.com/office/drawing/2014/main" val="3318734607"/>
                    </a:ext>
                  </a:extLst>
                </a:gridCol>
                <a:gridCol w="4088771">
                  <a:extLst>
                    <a:ext uri="{9D8B030D-6E8A-4147-A177-3AD203B41FA5}">
                      <a16:colId xmlns:a16="http://schemas.microsoft.com/office/drawing/2014/main" val="2807336721"/>
                    </a:ext>
                  </a:extLst>
                </a:gridCol>
              </a:tblGrid>
              <a:tr h="10757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br>
                        <a:rPr lang="en-GB" dirty="0"/>
                      </a:br>
                      <a:r>
                        <a:rPr lang="en-GB" sz="2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Changes in macroeconomic indicators in an alternative scenario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dirty="0">
                          <a:effectLst/>
                        </a:rPr>
                        <a:t>2021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>
                          <a:effectLst/>
                        </a:rPr>
                        <a:t>2022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dirty="0">
                          <a:effectLst/>
                        </a:rPr>
                        <a:t>2023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275583"/>
                  </a:ext>
                </a:extLst>
              </a:tr>
              <a:tr h="6992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GDP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b="1" dirty="0">
                          <a:solidFill>
                            <a:srgbClr val="FF0000"/>
                          </a:solidFill>
                          <a:effectLst/>
                        </a:rPr>
                        <a:t>+0.5 п.п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b="1" dirty="0">
                          <a:solidFill>
                            <a:srgbClr val="FF0000"/>
                          </a:solidFill>
                          <a:effectLst/>
                        </a:rPr>
                        <a:t>+0.2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</a:rPr>
                        <a:t>p.p.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b="1" dirty="0">
                          <a:solidFill>
                            <a:srgbClr val="FF0000"/>
                          </a:solidFill>
                          <a:effectLst/>
                        </a:rPr>
                        <a:t>0.0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</a:rPr>
                        <a:t>p.p.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564849"/>
                  </a:ext>
                </a:extLst>
              </a:tr>
              <a:tr h="6275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Households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dirty="0">
                          <a:effectLst/>
                        </a:rPr>
                        <a:t>+1.1 </a:t>
                      </a:r>
                      <a:r>
                        <a:rPr lang="en-US" sz="2400" dirty="0">
                          <a:effectLst/>
                        </a:rPr>
                        <a:t>p.p.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dirty="0">
                          <a:effectLst/>
                        </a:rPr>
                        <a:t>+0.3 </a:t>
                      </a:r>
                      <a:r>
                        <a:rPr lang="en-US" sz="2400" dirty="0">
                          <a:effectLst/>
                        </a:rPr>
                        <a:t>p.p.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dirty="0">
                          <a:effectLst/>
                        </a:rPr>
                        <a:t>+0.1 </a:t>
                      </a:r>
                      <a:r>
                        <a:rPr lang="en-US" sz="2400" dirty="0">
                          <a:effectLst/>
                        </a:rPr>
                        <a:t>p.p.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889504"/>
                  </a:ext>
                </a:extLst>
              </a:tr>
              <a:tr h="6992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Government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dirty="0">
                          <a:effectLst/>
                        </a:rPr>
                        <a:t>0.0 </a:t>
                      </a:r>
                      <a:r>
                        <a:rPr lang="en-US" sz="2400" dirty="0">
                          <a:effectLst/>
                        </a:rPr>
                        <a:t>p.p.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dirty="0">
                          <a:effectLst/>
                        </a:rPr>
                        <a:t>+0.1 </a:t>
                      </a:r>
                      <a:r>
                        <a:rPr lang="en-US" sz="2400" dirty="0">
                          <a:effectLst/>
                        </a:rPr>
                        <a:t>p.p.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dirty="0">
                          <a:effectLst/>
                        </a:rPr>
                        <a:t>0.0 п.п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870626"/>
                  </a:ext>
                </a:extLst>
              </a:tr>
              <a:tr h="5916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Investment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dirty="0">
                          <a:effectLst/>
                        </a:rPr>
                        <a:t>+1.7 </a:t>
                      </a:r>
                      <a:r>
                        <a:rPr lang="en-US" sz="2400" dirty="0">
                          <a:effectLst/>
                        </a:rPr>
                        <a:t>p.p.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dirty="0">
                          <a:effectLst/>
                        </a:rPr>
                        <a:t>+0.6 </a:t>
                      </a:r>
                      <a:r>
                        <a:rPr lang="en-US" sz="2400" dirty="0">
                          <a:effectLst/>
                        </a:rPr>
                        <a:t>p.p.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dirty="0">
                          <a:effectLst/>
                        </a:rPr>
                        <a:t>+0.2 </a:t>
                      </a:r>
                      <a:r>
                        <a:rPr lang="en-US" sz="2400" dirty="0">
                          <a:effectLst/>
                        </a:rPr>
                        <a:t>p.p.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672715"/>
                  </a:ext>
                </a:extLst>
              </a:tr>
              <a:tr h="6813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x-none" sz="2400">
                          <a:effectLst/>
                        </a:rPr>
                        <a:t>  </a:t>
                      </a:r>
                      <a:r>
                        <a:rPr lang="en-US" sz="2400" dirty="0">
                          <a:effectLst/>
                        </a:rPr>
                        <a:t>government</a:t>
                      </a:r>
                      <a:r>
                        <a:rPr lang="en-US" sz="2400" baseline="0" dirty="0">
                          <a:effectLst/>
                        </a:rPr>
                        <a:t> investment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dirty="0">
                          <a:effectLst/>
                        </a:rPr>
                        <a:t>+0.3 </a:t>
                      </a:r>
                      <a:r>
                        <a:rPr lang="en-US" sz="2400" dirty="0">
                          <a:effectLst/>
                        </a:rPr>
                        <a:t>p.p.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dirty="0">
                          <a:effectLst/>
                        </a:rPr>
                        <a:t>+0.4 </a:t>
                      </a:r>
                      <a:r>
                        <a:rPr lang="en-US" sz="2400" dirty="0">
                          <a:effectLst/>
                        </a:rPr>
                        <a:t>p.p.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dirty="0">
                          <a:effectLst/>
                        </a:rPr>
                        <a:t>+0.2 </a:t>
                      </a:r>
                      <a:r>
                        <a:rPr lang="en-US" sz="2400" dirty="0">
                          <a:effectLst/>
                        </a:rPr>
                        <a:t>p.p.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679446"/>
                  </a:ext>
                </a:extLst>
              </a:tr>
              <a:tr h="6275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Import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dirty="0">
                          <a:effectLst/>
                        </a:rPr>
                        <a:t>+2.1 </a:t>
                      </a:r>
                      <a:r>
                        <a:rPr lang="en-US" sz="2400" dirty="0">
                          <a:effectLst/>
                        </a:rPr>
                        <a:t>p.p.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dirty="0">
                          <a:effectLst/>
                        </a:rPr>
                        <a:t>+0.6 </a:t>
                      </a:r>
                      <a:r>
                        <a:rPr lang="en-US" sz="2400" dirty="0">
                          <a:effectLst/>
                        </a:rPr>
                        <a:t>p.p.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dirty="0">
                          <a:effectLst/>
                        </a:rPr>
                        <a:t>+0.6 </a:t>
                      </a:r>
                      <a:r>
                        <a:rPr lang="en-US" sz="2400" dirty="0">
                          <a:effectLst/>
                        </a:rPr>
                        <a:t>p.p.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784929"/>
                  </a:ext>
                </a:extLst>
              </a:tr>
              <a:tr h="778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Real incomes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dirty="0">
                          <a:effectLst/>
                        </a:rPr>
                        <a:t>+0.7 </a:t>
                      </a:r>
                      <a:r>
                        <a:rPr lang="en-US" sz="2400" dirty="0">
                          <a:effectLst/>
                        </a:rPr>
                        <a:t>p.p.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dirty="0">
                          <a:effectLst/>
                        </a:rPr>
                        <a:t>+0.2 </a:t>
                      </a:r>
                      <a:r>
                        <a:rPr lang="en-US" sz="2400" dirty="0">
                          <a:effectLst/>
                        </a:rPr>
                        <a:t>p.p.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dirty="0">
                          <a:effectLst/>
                        </a:rPr>
                        <a:t>+0.2 </a:t>
                      </a:r>
                      <a:r>
                        <a:rPr lang="en-US" sz="2400" dirty="0">
                          <a:effectLst/>
                        </a:rPr>
                        <a:t>p.p.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435418"/>
                  </a:ext>
                </a:extLst>
              </a:tr>
              <a:tr h="7530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br>
                        <a:rPr lang="en-US" dirty="0"/>
                      </a:br>
                      <a:r>
                        <a:rPr lang="en-US" sz="2400" b="0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Growth of budget revenues, trillion. rub.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dirty="0">
                          <a:effectLst/>
                        </a:rPr>
                        <a:t>+1.0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dirty="0">
                          <a:effectLst/>
                        </a:rPr>
                        <a:t>+0.6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dirty="0">
                          <a:effectLst/>
                        </a:rPr>
                        <a:t>+0.5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536015"/>
                  </a:ext>
                </a:extLst>
              </a:tr>
              <a:tr h="10757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</a:rPr>
                        <a:t>Oil price</a:t>
                      </a:r>
                      <a:r>
                        <a:rPr lang="en-US" sz="2400" b="1" baseline="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</a:rPr>
                        <a:t>Brent</a:t>
                      </a:r>
                      <a:r>
                        <a:rPr lang="x-none" sz="2400" b="1" dirty="0">
                          <a:solidFill>
                            <a:srgbClr val="FF0000"/>
                          </a:solidFill>
                          <a:effectLst/>
                        </a:rPr>
                        <a:t>, $/барр.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b="1">
                          <a:solidFill>
                            <a:srgbClr val="FF0000"/>
                          </a:solidFill>
                          <a:effectLst/>
                        </a:rPr>
                        <a:t>+10</a:t>
                      </a:r>
                      <a:endParaRPr lang="ru-RU" sz="2400" b="1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b="1" dirty="0">
                          <a:solidFill>
                            <a:srgbClr val="FF0000"/>
                          </a:solidFill>
                          <a:effectLst/>
                        </a:rPr>
                        <a:t>+10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b="1" dirty="0">
                          <a:solidFill>
                            <a:srgbClr val="FF0000"/>
                          </a:solidFill>
                          <a:effectLst/>
                        </a:rPr>
                        <a:t>+10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769909"/>
                  </a:ext>
                </a:extLst>
              </a:tr>
              <a:tr h="1021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Exchange rate, Rub/$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dirty="0">
                          <a:effectLst/>
                        </a:rPr>
                        <a:t>-3.0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dirty="0">
                          <a:effectLst/>
                        </a:rPr>
                        <a:t>-4.0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x-none" sz="2400" dirty="0">
                          <a:effectLst/>
                        </a:rPr>
                        <a:t>-5.0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467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602763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3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6&quot;&gt;&lt;elem m_fUsage=&quot;2.48372559900000000000E+000&quot;&gt;&lt;m_ppcolschidx val=&quot;0&quot;/&gt;&lt;m_rgb r=&quot;cd&quot; g=&quot;54&quot; b=&quot;54&quot;/&gt;&lt;/elem&gt;&lt;elem m_fUsage=&quot;2.16991671540389990000E+000&quot;&gt;&lt;m_ppcolschidx val=&quot;0&quot;/&gt;&lt;m_rgb r=&quot;94&quot; g=&quot;cc&quot; b=&quot;eb&quot;/&gt;&lt;/elem&gt;&lt;elem m_fUsage=&quot;1.00000000000000000000E+000&quot;&gt;&lt;m_ppcolschidx val=&quot;0&quot;/&gt;&lt;m_rgb r=&quot;ff&quot; g=&quot;c2&quot; b=&quot;95&quot;/&gt;&lt;/elem&gt;&lt;elem m_fUsage=&quot;9.00000000000000020000E-001&quot;&gt;&lt;m_ppcolschidx val=&quot;0&quot;/&gt;&lt;m_rgb r=&quot;f2&quot; g=&quot;84&quot; b=&quot;7d&quot;/&gt;&lt;/elem&gt;&lt;elem m_fUsage=&quot;8.10000000000000050000E-001&quot;&gt;&lt;m_ppcolschidx val=&quot;0&quot;/&gt;&lt;m_rgb r=&quot;b6&quot; g=&quot;d8&quot; b=&quot;94&quot;/&gt;&lt;/elem&gt;&lt;elem m_fUsage=&quot;3.48678440100000150000E-001&quot;&gt;&lt;m_ppcolschidx val=&quot;0&quot;/&gt;&lt;m_rgb r=&quot;a4&quot; g=&quot;c8&quot; b=&quot;f0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m_chDecimalSymbol17909&gt;,&lt;/m_chDecimalSymbol17909&gt;&lt;m_nGroupingDigits17909 val=&quot;3&quot;/&gt;&lt;m_chGroupingSymbol17909&gt;.&lt;/m_chGroupingSymbol17909&gt;&lt;/m_precDefault&gt;&lt;/CDefaultPrec&gt;&lt;/root&gt;"/>
  <p:tag name="THINKCELLUNDODONOTDELETE" val="2178"/>
</p:tagLst>
</file>

<file path=ppt/theme/theme1.xml><?xml version="1.0" encoding="utf-8"?>
<a:theme xmlns:a="http://schemas.openxmlformats.org/drawingml/2006/main" name="Whit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ИНП РАН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Презентация_Широв</Template>
  <TotalTime>0</TotalTime>
  <Words>872</Words>
  <Application>Microsoft Office PowerPoint</Application>
  <PresentationFormat>Benutzerdefiniert</PresentationFormat>
  <Paragraphs>284</Paragraphs>
  <Slides>13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0" baseType="lpstr">
      <vt:lpstr>Arial</vt:lpstr>
      <vt:lpstr>Calibri</vt:lpstr>
      <vt:lpstr>Helvetica Neue</vt:lpstr>
      <vt:lpstr>Helvetica Neue Light</vt:lpstr>
      <vt:lpstr>Helvetica Neue Medium</vt:lpstr>
      <vt:lpstr>Times New Roman</vt:lpstr>
      <vt:lpstr>White</vt:lpstr>
      <vt:lpstr>The Russian economy during the COVID -19 crisis. Calculations based on the RIM model   А. Shirov</vt:lpstr>
      <vt:lpstr>Tasks of economic analysis and forecasting</vt:lpstr>
      <vt:lpstr> Stages of coronacrisis</vt:lpstr>
      <vt:lpstr>OECD: The race for demand 2015 = 100; season adjustment</vt:lpstr>
      <vt:lpstr>PowerPoint-Präsentation</vt:lpstr>
      <vt:lpstr>GDP – 2020 </vt:lpstr>
      <vt:lpstr> Contribution to GDP by Elements</vt:lpstr>
      <vt:lpstr>PowerPoint-Präsentation</vt:lpstr>
      <vt:lpstr>The elasticity of macroeconomic indicators with an increase in oil prices by $ 10/barrel</vt:lpstr>
      <vt:lpstr>Estimation of long-term economic growth rates in Russia in the inertial scenario</vt:lpstr>
      <vt:lpstr>Final Demand</vt:lpstr>
      <vt:lpstr>Sectoral Dynamics, average growth rates, %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sector impacts on the economic to growth in Russia: Oil case</dc:title>
  <dc:creator>SHAVRUKOVA Ekaterina (RIC-RU)</dc:creator>
  <cp:lastModifiedBy>Frederik Parton</cp:lastModifiedBy>
  <cp:revision>320</cp:revision>
  <cp:lastPrinted>2019-10-07T15:40:49Z</cp:lastPrinted>
  <dcterms:modified xsi:type="dcterms:W3CDTF">2021-11-04T13:22:04Z</dcterms:modified>
</cp:coreProperties>
</file>