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00" r:id="rId4"/>
    <p:sldId id="313" r:id="rId5"/>
    <p:sldId id="306" r:id="rId6"/>
    <p:sldId id="258" r:id="rId7"/>
    <p:sldId id="307" r:id="rId8"/>
    <p:sldId id="308" r:id="rId9"/>
    <p:sldId id="309" r:id="rId10"/>
    <p:sldId id="311" r:id="rId11"/>
    <p:sldId id="312" r:id="rId12"/>
    <p:sldId id="314" r:id="rId13"/>
    <p:sldId id="310" r:id="rId14"/>
    <p:sldId id="315" r:id="rId15"/>
    <p:sldId id="317" r:id="rId16"/>
    <p:sldId id="318" r:id="rId17"/>
    <p:sldId id="319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281" r:id="rId36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E064-8029-4CE8-8539-8EFCBC4B9E31}" type="datetimeFigureOut">
              <a:rPr lang="en-ZA" smtClean="0"/>
              <a:pPr/>
              <a:t>2021/10/07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374B6-1C80-4B35-B9A6-B1C05185C2E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1378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9992-39E8-45D2-B340-57BEA152A9C4}" type="datetimeFigureOut">
              <a:rPr lang="en-ZA" smtClean="0"/>
              <a:t>2021/10/07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239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D529-DA5E-4973-8971-9D2B7C98C0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112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D529-DA5E-4973-8971-9D2B7C98C031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241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792-22B4-4E2A-88C7-995AEC6BD8F0}" type="datetime1">
              <a:rPr lang="en-ZA" smtClean="0"/>
              <a:t>2021/10/07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84D-FD96-4DAF-AA05-D00503BD56FC}" type="datetime1">
              <a:rPr lang="en-ZA" smtClean="0"/>
              <a:t>2021/10/07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6CE-1C59-45AE-A04F-55C1E0E49C2A}" type="datetime1">
              <a:rPr lang="en-ZA" smtClean="0"/>
              <a:t>2021/10/07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F2C-8890-47E0-B920-E7DE86681311}" type="datetime1">
              <a:rPr lang="en-ZA" smtClean="0"/>
              <a:t>2021/10/07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FE9C-BB4D-4A23-ADBC-B3DE60423DA0}" type="datetime1">
              <a:rPr lang="en-ZA" smtClean="0"/>
              <a:t>2021/10/07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3FD-7911-412E-A142-FDF46E080390}" type="datetime1">
              <a:rPr lang="en-ZA" smtClean="0"/>
              <a:t>2021/10/07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B9AC-315E-4F18-AFF4-A4EA892D2229}" type="datetime1">
              <a:rPr lang="en-ZA" smtClean="0"/>
              <a:t>2021/10/07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C456-DA0D-47F2-BFBF-96508BBB58C1}" type="datetime1">
              <a:rPr lang="en-ZA" smtClean="0"/>
              <a:t>2021/10/07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23DD-6FF9-42FD-8948-1F1EB559F309}" type="datetime1">
              <a:rPr lang="en-ZA" smtClean="0"/>
              <a:t>2021/10/07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6B2-D43E-4FAD-B28A-DD670377589F}" type="datetime1">
              <a:rPr lang="en-ZA" smtClean="0"/>
              <a:t>2021/10/07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3B3F-E347-494C-A559-35FBEA38A133}" type="datetime1">
              <a:rPr lang="en-ZA" smtClean="0"/>
              <a:t>2021/10/07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AD69EA-84D2-4981-9420-D4685BF4D81D}" type="datetime1">
              <a:rPr lang="en-ZA" smtClean="0"/>
              <a:t>2021/10/07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2D417D-9DFA-44CA-8FCC-1178C1AC60B7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42392"/>
            <a:ext cx="7772400" cy="240486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21</a:t>
            </a:r>
            <a:r>
              <a:rPr lang="en-US" sz="2400" b="1" baseline="30000" dirty="0"/>
              <a:t>st </a:t>
            </a:r>
            <a:r>
              <a:rPr lang="en-US" sz="2400" b="1" dirty="0"/>
              <a:t> ANNUAL INFORUM CONFERENCE – VIRTUAL CONFERENCE , 11</a:t>
            </a:r>
            <a:r>
              <a:rPr lang="en-US" sz="2400" b="1" baseline="30000" dirty="0"/>
              <a:t>th</a:t>
            </a:r>
            <a:r>
              <a:rPr lang="en-US" sz="2400" b="1" dirty="0"/>
              <a:t>  OCTOBER  2021 – 13</a:t>
            </a:r>
            <a:r>
              <a:rPr lang="en-US" sz="2400" b="1" baseline="30000" dirty="0"/>
              <a:t>th</a:t>
            </a:r>
            <a:r>
              <a:rPr lang="en-US" sz="2400" b="1" dirty="0"/>
              <a:t>  OCTOBER 2021</a:t>
            </a:r>
            <a:endParaRPr lang="en-ZA" sz="3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5013176"/>
            <a:ext cx="4680992" cy="448073"/>
          </a:xfrm>
        </p:spPr>
        <p:txBody>
          <a:bodyPr/>
          <a:lstStyle/>
          <a:p>
            <a:r>
              <a:rPr lang="en-ZA" i="1" dirty="0"/>
              <a:t>Presented by David Mullins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3648" y="6309320"/>
            <a:ext cx="7489304" cy="313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4445D-4968-4EED-AC0E-5D749842EDCD}"/>
              </a:ext>
            </a:extLst>
          </p:cNvPr>
          <p:cNvSpPr txBox="1"/>
          <p:nvPr/>
        </p:nvSpPr>
        <p:spPr>
          <a:xfrm>
            <a:off x="827584" y="3241775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SUB-SAHARAN MACRO-ECONOMIC IMPACT MODELS</a:t>
            </a:r>
            <a:endParaRPr lang="en-ZA" dirty="0"/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A2E12D08-FDF5-454F-88D4-6EB822686D53}"/>
              </a:ext>
            </a:extLst>
          </p:cNvPr>
          <p:cNvSpPr txBox="1">
            <a:spLocks/>
          </p:cNvSpPr>
          <p:nvPr/>
        </p:nvSpPr>
        <p:spPr>
          <a:xfrm>
            <a:off x="782960" y="4029024"/>
            <a:ext cx="6858000" cy="661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 3"/>
              <a:buNone/>
              <a:defRPr/>
            </a:pPr>
            <a:r>
              <a:rPr lang="en-US" i="1" dirty="0"/>
              <a:t>Conningarth Economists			      Pretoria</a:t>
            </a:r>
          </a:p>
          <a:p>
            <a:pPr algn="l">
              <a:buFont typeface="Wingdings 3"/>
              <a:buNone/>
              <a:defRPr/>
            </a:pPr>
            <a:r>
              <a:rPr lang="en-US" i="1" dirty="0"/>
              <a:t>David Mullins				      South Africa</a:t>
            </a:r>
          </a:p>
        </p:txBody>
      </p:sp>
    </p:spTree>
    <p:extLst>
      <p:ext uri="{BB962C8B-B14F-4D97-AF65-F5344CB8AC3E}">
        <p14:creationId xmlns:p14="http://schemas.microsoft.com/office/powerpoint/2010/main" val="413370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F303BF-EBEF-4E85-BAC7-843833A5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Data pertaining to the </a:t>
            </a:r>
            <a:r>
              <a:rPr lang="en-US" b="1" dirty="0"/>
              <a:t>Mining Sector </a:t>
            </a:r>
            <a:r>
              <a:rPr lang="en-US" dirty="0"/>
              <a:t>was mainly   sourced from the following:</a:t>
            </a:r>
          </a:p>
          <a:p>
            <a:pPr algn="just">
              <a:lnSpc>
                <a:spcPct val="90000"/>
              </a:lnSpc>
            </a:pPr>
            <a:r>
              <a:rPr lang="en-US" sz="2100" dirty="0"/>
              <a:t>Total GDP for the mining sector: African Statistic’s Year Book 2020</a:t>
            </a:r>
          </a:p>
          <a:p>
            <a:pPr algn="just">
              <a:lnSpc>
                <a:spcPct val="90000"/>
              </a:lnSpc>
            </a:pPr>
            <a:r>
              <a:rPr lang="en-US" sz="2100" dirty="0"/>
              <a:t>Sub-sectors: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US" sz="1800" dirty="0"/>
              <a:t>United States Geological Survey (USGS);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US" sz="1800" dirty="0"/>
              <a:t>Countries own datasets;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US" sz="1800" dirty="0"/>
              <a:t>Conningarth Internal Datasets; and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US" sz="1800" dirty="0"/>
              <a:t>Previous SAMs for the African countries involved.</a:t>
            </a:r>
          </a:p>
          <a:p>
            <a:pPr marL="0" indent="0" algn="just">
              <a:buNone/>
            </a:pPr>
            <a:endParaRPr lang="en-US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EA413-78C2-42F3-ABDD-54CB4023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17EB5-84D5-4674-9C67-92CF1185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Methodology and Data Sources Continued</a:t>
            </a:r>
          </a:p>
        </p:txBody>
      </p:sp>
    </p:spTree>
    <p:extLst>
      <p:ext uri="{BB962C8B-B14F-4D97-AF65-F5344CB8AC3E}">
        <p14:creationId xmlns:p14="http://schemas.microsoft.com/office/powerpoint/2010/main" val="305573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F303BF-EBEF-4E85-BAC7-843833A5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Data pertaining to the </a:t>
            </a:r>
            <a:r>
              <a:rPr lang="en-US" b="1" dirty="0"/>
              <a:t>Manufacturing   Sector </a:t>
            </a:r>
            <a:r>
              <a:rPr lang="en-US" dirty="0"/>
              <a:t>was mainly   sourced from the following: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ZA" sz="2100" dirty="0"/>
              <a:t>Total GDP for the manufacturing sector: African Statistic’s Year Book 2020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en-ZA" sz="2100" dirty="0"/>
              <a:t>Sub-sectors:</a:t>
            </a:r>
          </a:p>
          <a:p>
            <a:pPr lvl="1" algn="just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ZA" sz="1800" dirty="0"/>
              <a:t>Countries own datasets;</a:t>
            </a:r>
          </a:p>
          <a:p>
            <a:pPr lvl="1" algn="just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ZA" sz="1800" dirty="0"/>
              <a:t>Conningarth Internal Datasets; and</a:t>
            </a:r>
          </a:p>
          <a:p>
            <a:pPr lvl="1" algn="just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ZA" sz="1800" dirty="0"/>
              <a:t>Previous SAMs for the African countries involved</a:t>
            </a:r>
            <a:r>
              <a:rPr lang="en-Z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EA413-78C2-42F3-ABDD-54CB4023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17EB5-84D5-4674-9C67-92CF1185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Methodology and Data Sources Continued</a:t>
            </a:r>
          </a:p>
        </p:txBody>
      </p:sp>
    </p:spTree>
    <p:extLst>
      <p:ext uri="{BB962C8B-B14F-4D97-AF65-F5344CB8AC3E}">
        <p14:creationId xmlns:p14="http://schemas.microsoft.com/office/powerpoint/2010/main" val="196798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F303BF-EBEF-4E85-BAC7-843833A5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Data pertaining to the </a:t>
            </a:r>
            <a:r>
              <a:rPr lang="en-US" b="1" dirty="0"/>
              <a:t>Tertiary Sector </a:t>
            </a:r>
            <a:r>
              <a:rPr lang="en-US" dirty="0"/>
              <a:t>was mainly   sourced from the following:</a:t>
            </a:r>
          </a:p>
          <a:p>
            <a:pPr marL="0" indent="0" algn="just">
              <a:buNone/>
            </a:pPr>
            <a:endParaRPr lang="en-US" dirty="0"/>
          </a:p>
          <a:p>
            <a:pPr lvl="1" algn="just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ZA" sz="1800" dirty="0"/>
              <a:t>African Statistic’s Year Book 2020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EA413-78C2-42F3-ABDD-54CB4023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17EB5-84D5-4674-9C67-92CF1185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Methodology and Data Sources Continued</a:t>
            </a:r>
          </a:p>
        </p:txBody>
      </p:sp>
    </p:spTree>
    <p:extLst>
      <p:ext uri="{BB962C8B-B14F-4D97-AF65-F5344CB8AC3E}">
        <p14:creationId xmlns:p14="http://schemas.microsoft.com/office/powerpoint/2010/main" val="81488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0448D-1FB6-4570-B125-1474FE4D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84307-35D3-4201-BFE2-651E506F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76" y="208514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C2F1D-B8D7-46ED-B405-D33EF392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6" y="1504690"/>
            <a:ext cx="8640960" cy="4876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B26B40-02AE-4584-A99F-0249F5651064}"/>
              </a:ext>
            </a:extLst>
          </p:cNvPr>
          <p:cNvSpPr/>
          <p:nvPr/>
        </p:nvSpPr>
        <p:spPr>
          <a:xfrm>
            <a:off x="204664" y="1139565"/>
            <a:ext cx="8734672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Activation of Model </a:t>
            </a:r>
          </a:p>
        </p:txBody>
      </p:sp>
    </p:spTree>
    <p:extLst>
      <p:ext uri="{BB962C8B-B14F-4D97-AF65-F5344CB8AC3E}">
        <p14:creationId xmlns:p14="http://schemas.microsoft.com/office/powerpoint/2010/main" val="57580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14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Lay – Out of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D18DA-184D-412C-9D64-B7A58D9B1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2" y="1591056"/>
            <a:ext cx="8617088" cy="4790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20" y="122593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Data Input to Populate  Model </a:t>
            </a:r>
          </a:p>
        </p:txBody>
      </p:sp>
    </p:spTree>
    <p:extLst>
      <p:ext uri="{BB962C8B-B14F-4D97-AF65-F5344CB8AC3E}">
        <p14:creationId xmlns:p14="http://schemas.microsoft.com/office/powerpoint/2010/main" val="59295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15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20" y="122593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Inputs – General Information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8EABD-D3F1-43F3-A39D-CCFE98FA5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4" y="1591055"/>
            <a:ext cx="8844142" cy="46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20" y="122593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Inputs – General Information - Continued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0FF21-DE7A-4498-AD8D-553EFE982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1055"/>
            <a:ext cx="8640960" cy="46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17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20" y="122593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Operational Phase Specific Inputs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12C2F-53E1-432F-9BFF-86888B32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1"/>
            <a:ext cx="8640960" cy="43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18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20" y="122593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Operational Phase Specific Inputs - Continued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266CF-7E5C-4BD9-9177-A0E5525F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1904112"/>
            <a:ext cx="8730808" cy="36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5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19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20" y="122593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Operational Phase Specific Inputs - Continued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2A5A3-8D24-47C4-9BDF-644E362A7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0354"/>
            <a:ext cx="8712968" cy="32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3" y="2247011"/>
            <a:ext cx="7408333" cy="443711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ZA" sz="2300" dirty="0"/>
              <a:t>The structure of the presentation is as follows:</a:t>
            </a:r>
          </a:p>
          <a:p>
            <a:pPr marL="114300" indent="0">
              <a:buNone/>
            </a:pPr>
            <a:endParaRPr lang="en-ZA" sz="2300" dirty="0"/>
          </a:p>
          <a:p>
            <a:r>
              <a:rPr lang="en-ZA" sz="2300" dirty="0"/>
              <a:t>Overview of the Project</a:t>
            </a:r>
          </a:p>
          <a:p>
            <a:r>
              <a:rPr lang="en-ZA" sz="2300" dirty="0"/>
              <a:t>Sub-Saharan African Countries Involved</a:t>
            </a:r>
          </a:p>
          <a:p>
            <a:r>
              <a:rPr lang="en-ZA" sz="2300" dirty="0"/>
              <a:t>Methodology and Data Services</a:t>
            </a:r>
          </a:p>
          <a:p>
            <a:r>
              <a:rPr lang="en-ZA" sz="2300" dirty="0"/>
              <a:t>Layout of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dirty="0"/>
              <a:t>Activation of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dirty="0"/>
              <a:t>Data inputs to populate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dirty="0"/>
              <a:t>Interpretation of Results</a:t>
            </a:r>
          </a:p>
          <a:p>
            <a:endParaRPr lang="en-ZA" sz="2300" dirty="0"/>
          </a:p>
          <a:p>
            <a:endParaRPr lang="en-ZA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r>
              <a:rPr lang="en-ZA" dirty="0"/>
              <a:t>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1161826" cy="365125"/>
          </a:xfrm>
        </p:spPr>
        <p:txBody>
          <a:bodyPr/>
          <a:lstStyle/>
          <a:p>
            <a:fld id="{CE2D417D-9DFA-44CA-8FCC-1178C1AC60B7}" type="slidenum">
              <a:rPr lang="en-ZA" sz="2000" smtClean="0"/>
              <a:pPr/>
              <a:t>2</a:t>
            </a:fld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810898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20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20" y="122593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Operational Phase Specific Inputs - Continued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651D3-0102-4A1F-847F-E62D45E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91056"/>
            <a:ext cx="8784976" cy="47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21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20" y="122593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Operational Phase Specific Inputs - Continued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3DE2F-D0D7-435D-8AFC-F8A69D4CE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5975"/>
            <a:ext cx="8640960" cy="3071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122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22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Construction  Phase Specific Inputs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4F2CC-2161-4430-A643-68162997A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" y="1298611"/>
            <a:ext cx="8746897" cy="50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0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23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Construction  Phase Specific Inputs – Continued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DD199-59F6-4E53-B7C0-0756A187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3" y="1928106"/>
            <a:ext cx="8640960" cy="35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65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24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E503D-2260-4530-B844-B4245CC7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4" y="1628799"/>
            <a:ext cx="8725793" cy="45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46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25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– Macroeconomic Impact Results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81C9F-8ECA-4266-83B7-D74094333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628800"/>
            <a:ext cx="871297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9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26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– Macroeconomic Impact Results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94835-F980-463F-8D79-978FB4C6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700808"/>
            <a:ext cx="864095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59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27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– Macroeconomic Impact Results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D1F318-52D2-4CC8-AD7D-860202512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3" y="1412776"/>
            <a:ext cx="883222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91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28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– Macroeconomic Impact Results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141488-70D3-41AD-AE2D-D02890B09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0" y="1556792"/>
            <a:ext cx="864096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2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29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 -  Environmental Impact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9F1FA-4929-4F7B-A392-D136078B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7" y="1700808"/>
            <a:ext cx="86661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6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11" y="1801407"/>
            <a:ext cx="7408333" cy="4680941"/>
          </a:xfrm>
        </p:spPr>
        <p:txBody>
          <a:bodyPr>
            <a:normAutofit fontScale="85000" lnSpcReduction="20000"/>
          </a:bodyPr>
          <a:lstStyle/>
          <a:p>
            <a:pPr marL="457200" indent="-342900" algn="just"/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42900" algn="just"/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42900" algn="just"/>
            <a: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Macro Economic Impact Model (MEIM) for 21 Selected Sub-Saharan African Countries;</a:t>
            </a:r>
            <a:r>
              <a:rPr lang="en-ZA" dirty="0"/>
              <a:t> </a:t>
            </a:r>
          </a:p>
          <a:p>
            <a:pPr marL="457200" indent="-342900" algn="just"/>
            <a:r>
              <a:rPr lang="en-ZA" dirty="0">
                <a:latin typeface="Calibri" panose="020F0502020204030204" pitchFamily="34" charset="0"/>
                <a:cs typeface="Times New Roman" panose="02020603050405020304" pitchFamily="18" charset="0"/>
              </a:rPr>
              <a:t>Not Inforum type models , but Standard Input – Output Analysis Models;</a:t>
            </a:r>
          </a:p>
          <a:p>
            <a:pPr marL="457200" indent="-342900" algn="just"/>
            <a:r>
              <a:rPr lang="en-ZA" dirty="0">
                <a:latin typeface="Calibri" panose="020F0502020204030204" pitchFamily="34" charset="0"/>
                <a:cs typeface="Times New Roman" panose="02020603050405020304" pitchFamily="18" charset="0"/>
              </a:rPr>
              <a:t>Information base can ultimately pave the way for full – fledged </a:t>
            </a:r>
            <a:r>
              <a:rPr lang="en-ZA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Inforum</a:t>
            </a:r>
            <a:r>
              <a:rPr lang="en-ZA" dirty="0">
                <a:latin typeface="Calibri" panose="020F0502020204030204" pitchFamily="34" charset="0"/>
                <a:cs typeface="Times New Roman" panose="02020603050405020304" pitchFamily="18" charset="0"/>
              </a:rPr>
              <a:t> Models;</a:t>
            </a:r>
          </a:p>
          <a:p>
            <a:pPr marL="457200" indent="-342900" algn="just"/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ased on the Social Accounting Matrix (SAM) for respective countries ;</a:t>
            </a:r>
          </a:p>
          <a:p>
            <a:pPr marL="457200" indent="-342900" algn="just"/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Structures of the SAM :</a:t>
            </a:r>
          </a:p>
          <a:p>
            <a:pPr lvl="2" algn="just">
              <a:lnSpc>
                <a:spcPct val="9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Activities and Commodities – 37;</a:t>
            </a:r>
          </a:p>
          <a:p>
            <a:pPr lvl="2" algn="just">
              <a:lnSpc>
                <a:spcPct val="9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Labour – 3 : Skilled , Semi- Skilled and  Unskilled; and </a:t>
            </a:r>
          </a:p>
          <a:p>
            <a:pPr lvl="2" algn="just">
              <a:lnSpc>
                <a:spcPct val="9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Household Income 3 : High , Medium and  Low.</a:t>
            </a:r>
          </a:p>
          <a:p>
            <a:pPr marL="114300" indent="0">
              <a:buNone/>
            </a:pPr>
            <a:endParaRPr lang="en-ZA" dirty="0"/>
          </a:p>
          <a:p>
            <a:pPr marL="457200" indent="-342900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en-ZA" sz="4000" dirty="0"/>
              <a:t>Overview of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8344" y="6482349"/>
            <a:ext cx="1161826" cy="365125"/>
          </a:xfrm>
        </p:spPr>
        <p:txBody>
          <a:bodyPr/>
          <a:lstStyle/>
          <a:p>
            <a:fld id="{CE2D417D-9DFA-44CA-8FCC-1178C1AC60B7}" type="slidenum">
              <a:rPr lang="en-ZA" sz="1600" smtClean="0"/>
              <a:pPr/>
              <a:t>3</a:t>
            </a:fld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47083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30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 -  Environmental Impact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C9020C-9FCD-44E9-B791-90B0E03B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060848"/>
            <a:ext cx="864096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4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31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 -  Environmental Impact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56D96-573D-4AAF-A5D6-E3B16424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844824"/>
            <a:ext cx="8712969" cy="43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60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32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 -  Environmental Impact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B85F9-9606-41B2-A903-2424AB96C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1"/>
            <a:ext cx="8712970" cy="46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0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33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 -  Multi Criteria Decision Analysis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D1B61C-234A-4DD1-A1A3-57A569DE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921446"/>
              </p:ext>
            </p:extLst>
          </p:nvPr>
        </p:nvGraphicFramePr>
        <p:xfrm>
          <a:off x="219079" y="1924859"/>
          <a:ext cx="8712970" cy="4351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5">
                  <a:extLst>
                    <a:ext uri="{9D8B030D-6E8A-4147-A177-3AD203B41FA5}">
                      <a16:colId xmlns:a16="http://schemas.microsoft.com/office/drawing/2014/main" val="1683441417"/>
                    </a:ext>
                  </a:extLst>
                </a:gridCol>
                <a:gridCol w="4356485">
                  <a:extLst>
                    <a:ext uri="{9D8B030D-6E8A-4147-A177-3AD203B41FA5}">
                      <a16:colId xmlns:a16="http://schemas.microsoft.com/office/drawing/2014/main" val="2921913276"/>
                    </a:ext>
                  </a:extLst>
                </a:gridCol>
              </a:tblGrid>
              <a:tr h="54393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A. Financial Criteria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Profitability: Internal Rate of Return (IRR)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212853"/>
                  </a:ext>
                </a:extLst>
              </a:tr>
              <a:tr h="5439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Risk Indicator: Benefit Cost Ratio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925760"/>
                  </a:ext>
                </a:extLst>
              </a:tr>
              <a:tr h="543936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B. Socio-Economic  Criteria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Economic Growth: GDP/ Capital Ratio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00677"/>
                  </a:ext>
                </a:extLst>
              </a:tr>
              <a:tr h="5439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Economic Participation: </a:t>
                      </a:r>
                      <a:r>
                        <a:rPr lang="en-US" sz="1600" dirty="0" err="1">
                          <a:effectLst/>
                        </a:rPr>
                        <a:t>Labour</a:t>
                      </a:r>
                      <a:r>
                        <a:rPr lang="en-US" sz="1600" dirty="0">
                          <a:effectLst/>
                        </a:rPr>
                        <a:t> Capital Ratio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645001"/>
                  </a:ext>
                </a:extLst>
              </a:tr>
              <a:tr h="5439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Income Distribution: Low Income/ Total Income Ratio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005846"/>
                  </a:ext>
                </a:extLst>
              </a:tr>
              <a:tr h="543936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C. Environment Resource Impact Criteria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Green House Gases: Total Gasses/Capital Ratio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583130"/>
                  </a:ext>
                </a:extLst>
              </a:tr>
              <a:tr h="5439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Water Usage: Water/ Capital Ratio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458328"/>
                  </a:ext>
                </a:extLst>
              </a:tr>
              <a:tr h="5439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Electricity Usage: Electricity/ Capital Ratio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62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025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DB06C-70BA-4604-A1D9-52A35729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34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2451-A209-4AF9-BDB4-D29582E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252728"/>
          </a:xfrm>
        </p:spPr>
        <p:txBody>
          <a:bodyPr/>
          <a:lstStyle/>
          <a:p>
            <a:r>
              <a:rPr lang="en-ZA" dirty="0"/>
              <a:t>Lay – Out of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52DB9-D701-4682-A363-A4422A744188}"/>
              </a:ext>
            </a:extLst>
          </p:cNvPr>
          <p:cNvSpPr/>
          <p:nvPr/>
        </p:nvSpPr>
        <p:spPr>
          <a:xfrm>
            <a:off x="251519" y="941451"/>
            <a:ext cx="86409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Interpretation of Results  -  Multi Criteria Decision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AE0FC-CC88-4DB4-972A-B8710101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712969" cy="433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7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ZA" sz="6000" dirty="0"/>
          </a:p>
          <a:p>
            <a:pPr algn="ctr"/>
            <a:r>
              <a:rPr lang="en-ZA" sz="6000" dirty="0"/>
              <a:t>Thank You</a:t>
            </a:r>
          </a:p>
          <a:p>
            <a:pPr algn="ctr">
              <a:buNone/>
            </a:pPr>
            <a:endParaRPr lang="en-ZA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ZA" sz="5600" dirty="0"/>
              <a:t>The End </a:t>
            </a:r>
            <a:br>
              <a:rPr lang="en-ZA" sz="3600" dirty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35</a:t>
            </a:fld>
            <a:endParaRPr lang="en-Z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5F1583-35CE-416E-B04D-347BBA0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6500D-A887-4077-AE01-2520FA71E992}"/>
              </a:ext>
            </a:extLst>
          </p:cNvPr>
          <p:cNvSpPr/>
          <p:nvPr/>
        </p:nvSpPr>
        <p:spPr>
          <a:xfrm>
            <a:off x="179512" y="156872"/>
            <a:ext cx="74168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ACTIVITIES OF THE SAM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02872DF-C3A5-4E03-B21F-669554D70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54158"/>
              </p:ext>
            </p:extLst>
          </p:nvPr>
        </p:nvGraphicFramePr>
        <p:xfrm>
          <a:off x="179512" y="660928"/>
          <a:ext cx="7416824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30132" imgH="6476994" progId="Word.Document.12">
                  <p:embed/>
                </p:oleObj>
              </mc:Choice>
              <mc:Fallback>
                <p:oleObj name="Document" r:id="rId2" imgW="5730132" imgH="6476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512" y="660928"/>
                        <a:ext cx="7416824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80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E5C95-DB94-4922-BDA3-3E5F20F4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A152E8-EC8F-4A30-8DA4-EAAFFF59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Sub – Saharan African Countries Involved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2DE52-4659-4423-9BFC-5B4EA495B632}"/>
              </a:ext>
            </a:extLst>
          </p:cNvPr>
          <p:cNvSpPr/>
          <p:nvPr/>
        </p:nvSpPr>
        <p:spPr>
          <a:xfrm>
            <a:off x="251520" y="2571304"/>
            <a:ext cx="2808312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Angola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Botswana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Burundi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DRC – Congo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Eswatini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Kenya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Lesotho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Malawi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35904-BCCA-47E8-9513-AD831BC7F6F1}"/>
              </a:ext>
            </a:extLst>
          </p:cNvPr>
          <p:cNvSpPr/>
          <p:nvPr/>
        </p:nvSpPr>
        <p:spPr>
          <a:xfrm>
            <a:off x="3383868" y="2582288"/>
            <a:ext cx="2592288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Mozambique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Namibia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Rwanda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South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Tanzania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Uganda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Zambia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Zimbabwe</a:t>
            </a:r>
          </a:p>
          <a:p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89391-C4DB-4394-9A3E-6031E0B268B6}"/>
              </a:ext>
            </a:extLst>
          </p:cNvPr>
          <p:cNvSpPr/>
          <p:nvPr/>
        </p:nvSpPr>
        <p:spPr>
          <a:xfrm>
            <a:off x="6300192" y="2582288"/>
            <a:ext cx="2592288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Comoros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Madagascar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Mauritius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Seychelles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711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16" y="1988840"/>
            <a:ext cx="7408333" cy="4464496"/>
          </a:xfrm>
        </p:spPr>
        <p:txBody>
          <a:bodyPr>
            <a:normAutofit fontScale="92500" lnSpcReduction="10000"/>
          </a:bodyPr>
          <a:lstStyle/>
          <a:p>
            <a:pPr marL="457200" indent="-342900"/>
            <a:endParaRPr lang="en-ZA" sz="2500" dirty="0"/>
          </a:p>
          <a:p>
            <a:pPr marL="457200" indent="-342900"/>
            <a:r>
              <a:rPr lang="en-ZA" sz="2000" b="1" dirty="0"/>
              <a:t>Economic </a:t>
            </a:r>
            <a:r>
              <a:rPr lang="en-ZA" sz="2000" dirty="0"/>
              <a:t> ;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Gross Domestic Product (value added to the national economy);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Employment creation (creation of new jobs for skilled, semi-skilled, and unskilled workers);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Capital utilization (investments in machinery, transport equipment, buildings, and other social and economic infrastructure);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Income generated for Households  - High , Medium &amp; Low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Fiscal Impact (Government Revenue); and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Balance of Payments</a:t>
            </a:r>
            <a:r>
              <a:rPr lang="en-ZA" sz="2000" dirty="0"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ZA" sz="2000" dirty="0">
              <a:effectLst/>
              <a:latin typeface="Candara" panose="020E0502030303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59143" lvl="1" indent="-342900"/>
            <a:endParaRPr lang="en-ZA" sz="2300" dirty="0"/>
          </a:p>
          <a:p>
            <a:pPr marL="759143" lvl="1" indent="-342900"/>
            <a:endParaRPr lang="en-ZA" sz="2300" dirty="0"/>
          </a:p>
          <a:p>
            <a:pPr marL="457200" indent="-342900"/>
            <a:endParaRPr lang="en-ZA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en-ZA" dirty="0"/>
              <a:t>Type of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6336" y="6309320"/>
            <a:ext cx="1161826" cy="365125"/>
          </a:xfrm>
        </p:spPr>
        <p:txBody>
          <a:bodyPr/>
          <a:lstStyle/>
          <a:p>
            <a:fld id="{CE2D417D-9DFA-44CA-8FCC-1178C1AC60B7}" type="slidenum">
              <a:rPr lang="en-ZA" sz="1600" smtClean="0"/>
              <a:pPr/>
              <a:t>6</a:t>
            </a:fld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50354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E03A8-AEF6-4CD3-9E28-7CEEE328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21" y="1772816"/>
            <a:ext cx="7597447" cy="4746856"/>
          </a:xfrm>
        </p:spPr>
        <p:txBody>
          <a:bodyPr>
            <a:normAutofit fontScale="55000" lnSpcReduction="20000"/>
          </a:bodyPr>
          <a:lstStyle/>
          <a:p>
            <a:pPr marL="457200" indent="-342900"/>
            <a:r>
              <a:rPr lang="en-ZA" sz="4400" b="1" dirty="0"/>
              <a:t>Environmental </a:t>
            </a:r>
          </a:p>
          <a:p>
            <a:pPr marL="114300" indent="0">
              <a:buNone/>
            </a:pPr>
            <a:endParaRPr lang="en-ZA" sz="4400" b="1" dirty="0"/>
          </a:p>
          <a:p>
            <a:pPr marL="416243" lvl="1" indent="0">
              <a:buNone/>
            </a:pPr>
            <a:r>
              <a:rPr lang="en-ZA" sz="4400" b="1" dirty="0"/>
              <a:t>      Greenhouse Gas Emissions </a:t>
            </a:r>
          </a:p>
          <a:p>
            <a:pPr lvl="3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44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Carbon Dioxide (CO2);</a:t>
            </a:r>
          </a:p>
          <a:p>
            <a:pPr lvl="3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44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Methane (CH4) ; </a:t>
            </a:r>
          </a:p>
          <a:p>
            <a:pPr lvl="3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44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Nitrous Oxide (N2O) ; and</a:t>
            </a:r>
          </a:p>
          <a:p>
            <a:pPr lvl="3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44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CO2e , Aggregate of the above</a:t>
            </a:r>
          </a:p>
          <a:p>
            <a:pPr marL="914400" lvl="3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4400" b="1" dirty="0"/>
              <a:t>Scarce Resources</a:t>
            </a:r>
          </a:p>
          <a:p>
            <a:pPr lvl="3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4400" dirty="0"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Water  Usage;</a:t>
            </a:r>
          </a:p>
          <a:p>
            <a:pPr lvl="3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4400" dirty="0"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Electricity Usage</a:t>
            </a:r>
          </a:p>
          <a:p>
            <a:pPr marL="627063" lvl="2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ZA" sz="2500" b="1" dirty="0"/>
          </a:p>
          <a:p>
            <a:pPr marL="627063" lvl="2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ZA" sz="2500" b="1" dirty="0"/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ZA" sz="1400" dirty="0">
              <a:effectLst/>
              <a:latin typeface="Candara" panose="020E0502030303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ZA" sz="1400" dirty="0">
              <a:latin typeface="Candara" panose="020E0502030303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ZA" sz="1400" dirty="0">
              <a:effectLst/>
              <a:latin typeface="Candara" panose="020E0502030303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ZA" sz="1400" dirty="0">
              <a:latin typeface="Candara" panose="020E0502030303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ZA" sz="1400" dirty="0">
              <a:effectLst/>
              <a:latin typeface="Candara" panose="020E0502030303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ZA" sz="1600" dirty="0">
              <a:effectLst/>
              <a:latin typeface="Candara" panose="020E0502030303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28114-773F-47B8-884A-381F4A9B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7C22A6-CCB9-4100-887B-17926D5A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 of Impacts - Continued</a:t>
            </a:r>
          </a:p>
        </p:txBody>
      </p:sp>
    </p:spTree>
    <p:extLst>
      <p:ext uri="{BB962C8B-B14F-4D97-AF65-F5344CB8AC3E}">
        <p14:creationId xmlns:p14="http://schemas.microsoft.com/office/powerpoint/2010/main" val="260003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82E0C6-4689-4398-8657-817F246E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A2C0E3-9D70-41F6-AB3D-0FF6FADC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Methodology and Data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2D334-A6BE-4743-A72F-D5E369EC8A23}"/>
              </a:ext>
            </a:extLst>
          </p:cNvPr>
          <p:cNvSpPr txBox="1"/>
          <p:nvPr/>
        </p:nvSpPr>
        <p:spPr>
          <a:xfrm>
            <a:off x="32152" y="2574794"/>
            <a:ext cx="8099278" cy="336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Gross Domestic Product (GDP) is readily available; </a:t>
            </a:r>
          </a:p>
          <a:p>
            <a:pPr marL="45720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Current and constant 2010 prices as well as for nine main sectors;</a:t>
            </a:r>
          </a:p>
          <a:p>
            <a:pPr marL="45720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variety of methods and sources were used for constructing the Production Account, and balancing it according to individual sub-activities per country; and</a:t>
            </a:r>
          </a:p>
          <a:p>
            <a:pPr marL="45720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Intermediate Demand was calculated as the difference between the Production and GDP per sub-activities.</a:t>
            </a:r>
          </a:p>
          <a:p>
            <a:pPr marL="1143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SzPct val="100000"/>
            </a:pPr>
            <a:endParaRPr lang="en-ZA" sz="20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D50E11-233E-4875-8EB4-10F498F91502}"/>
              </a:ext>
            </a:extLst>
          </p:cNvPr>
          <p:cNvSpPr/>
          <p:nvPr/>
        </p:nvSpPr>
        <p:spPr>
          <a:xfrm>
            <a:off x="218985" y="1663577"/>
            <a:ext cx="870602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dirty="0"/>
              <a:t>Methodology in Broad</a:t>
            </a:r>
          </a:p>
        </p:txBody>
      </p:sp>
    </p:spTree>
    <p:extLst>
      <p:ext uri="{BB962C8B-B14F-4D97-AF65-F5344CB8AC3E}">
        <p14:creationId xmlns:p14="http://schemas.microsoft.com/office/powerpoint/2010/main" val="290115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F303BF-EBEF-4E85-BAC7-843833A5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/>
              <a:t>Data pertaining to the </a:t>
            </a:r>
            <a:r>
              <a:rPr lang="en-US" b="1" dirty="0"/>
              <a:t>Agricultural Sector </a:t>
            </a:r>
            <a:r>
              <a:rPr lang="en-US" dirty="0"/>
              <a:t>for the production is mostly sourced from the following: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Total GDP for the agriculture sector: African Statistics Year Book 2020 compiled by the African Development Bank Group (AfDB), the African Union Commission (AUC) and the United Nations Economic Commission for Africa (ECA).</a:t>
            </a:r>
          </a:p>
          <a:p>
            <a:pPr algn="just"/>
            <a:r>
              <a:rPr lang="en-US" dirty="0"/>
              <a:t>Sub-sectors:  </a:t>
            </a:r>
          </a:p>
          <a:p>
            <a:pPr lvl="1" algn="just"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US" dirty="0"/>
              <a:t>Food and Agriculture Organization Database (FAOSTAT);</a:t>
            </a:r>
          </a:p>
          <a:p>
            <a:pPr lvl="1" algn="just"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US" dirty="0"/>
              <a:t>International Food Policy Research database (IFPRI);</a:t>
            </a:r>
          </a:p>
          <a:p>
            <a:pPr lvl="1" algn="just"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US" dirty="0"/>
              <a:t>Countries own datasets;</a:t>
            </a:r>
          </a:p>
          <a:p>
            <a:pPr lvl="1" algn="just"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US" dirty="0"/>
              <a:t>Conningarth Internal Datasets; and</a:t>
            </a:r>
          </a:p>
          <a:p>
            <a:pPr lvl="1" algn="just"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lang="en-US" dirty="0"/>
              <a:t>Previous SAMs for the African countries involved.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EA413-78C2-42F3-ABDD-54CB4023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417D-9DFA-44CA-8FCC-1178C1AC60B7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17EB5-84D5-4674-9C67-92CF1185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Methodology and Data Sources Continued</a:t>
            </a:r>
          </a:p>
        </p:txBody>
      </p:sp>
    </p:spTree>
    <p:extLst>
      <p:ext uri="{BB962C8B-B14F-4D97-AF65-F5344CB8AC3E}">
        <p14:creationId xmlns:p14="http://schemas.microsoft.com/office/powerpoint/2010/main" val="284988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1876</TotalTime>
  <Words>963</Words>
  <Application>Microsoft Office PowerPoint</Application>
  <PresentationFormat>On-screen Show (4:3)</PresentationFormat>
  <Paragraphs>212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Candara</vt:lpstr>
      <vt:lpstr>Courier New</vt:lpstr>
      <vt:lpstr>Symbol</vt:lpstr>
      <vt:lpstr>Wingdings</vt:lpstr>
      <vt:lpstr>Wingdings 3</vt:lpstr>
      <vt:lpstr>Waveform</vt:lpstr>
      <vt:lpstr>Document</vt:lpstr>
      <vt:lpstr>21st  ANNUAL INFORUM CONFERENCE – VIRTUAL CONFERENCE , 11th  OCTOBER  2021 – 13th  OCTOBER 2021</vt:lpstr>
      <vt:lpstr>CONTENTS</vt:lpstr>
      <vt:lpstr>Overview of Project</vt:lpstr>
      <vt:lpstr>PowerPoint Presentation</vt:lpstr>
      <vt:lpstr>Sub – Saharan African Countries Involved </vt:lpstr>
      <vt:lpstr>Type of Impacts</vt:lpstr>
      <vt:lpstr>Type of Impacts - Continued</vt:lpstr>
      <vt:lpstr>Methodology and Data Sources</vt:lpstr>
      <vt:lpstr>Methodology and Data Sources Continued</vt:lpstr>
      <vt:lpstr>Methodology and Data Sources Continued</vt:lpstr>
      <vt:lpstr>Methodology and Data Sources Continued</vt:lpstr>
      <vt:lpstr>Methodology and Data Sources Continued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Lay – Out of Model</vt:lpstr>
      <vt:lpstr>The End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south Africa's petroleum sector – a partial inforum application</dc:title>
  <dc:creator>Jeaunes Viljoen</dc:creator>
  <cp:lastModifiedBy>Zanele Kayumba</cp:lastModifiedBy>
  <cp:revision>139</cp:revision>
  <cp:lastPrinted>2021-10-07T07:17:18Z</cp:lastPrinted>
  <dcterms:created xsi:type="dcterms:W3CDTF">2012-08-21T07:57:07Z</dcterms:created>
  <dcterms:modified xsi:type="dcterms:W3CDTF">2021-10-07T10:11:53Z</dcterms:modified>
</cp:coreProperties>
</file>