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312" r:id="rId3"/>
    <p:sldId id="300" r:id="rId4"/>
    <p:sldId id="301" r:id="rId5"/>
    <p:sldId id="299" r:id="rId6"/>
    <p:sldId id="302" r:id="rId7"/>
    <p:sldId id="303" r:id="rId8"/>
    <p:sldId id="304" r:id="rId9"/>
    <p:sldId id="305" r:id="rId10"/>
    <p:sldId id="308" r:id="rId11"/>
    <p:sldId id="307" r:id="rId12"/>
    <p:sldId id="313" r:id="rId13"/>
    <p:sldId id="298" r:id="rId14"/>
    <p:sldId id="306" r:id="rId15"/>
    <p:sldId id="297" r:id="rId16"/>
    <p:sldId id="291" r:id="rId17"/>
    <p:sldId id="309" r:id="rId18"/>
    <p:sldId id="310" r:id="rId19"/>
    <p:sldId id="311" r:id="rId20"/>
    <p:sldId id="286"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900" autoAdjust="0"/>
  </p:normalViewPr>
  <p:slideViewPr>
    <p:cSldViewPr snapToGrid="0">
      <p:cViewPr varScale="1">
        <p:scale>
          <a:sx n="53" d="100"/>
          <a:sy n="53" d="100"/>
        </p:scale>
        <p:origin x="798" y="15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ocs\Dropbox\&#1048;&#1074;&#1072;&#1085;&#1090;&#1077;&#1088;&#1091;\INFORUM\&#1044;&#1086;&#1082;&#1083;&#1072;&#1076;\All%20Americ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Docs\Dropbox\&#1048;&#1074;&#1072;&#1085;&#1090;&#1077;&#1088;&#1091;\INFORUM\&#1044;&#1086;&#1082;&#1083;&#1072;&#1076;\All%20America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Docs\Dropbox\&#1048;&#1074;&#1072;&#1085;&#1090;&#1077;&#1088;&#1091;\INFORUM\&#1044;&#1086;&#1082;&#1083;&#1072;&#1076;\Overtak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Docs\Dropbox\&#1048;&#1074;&#1072;&#1085;&#1090;&#1077;&#1088;&#1091;\INFORUM\&#1044;&#1086;&#1082;&#1083;&#1072;&#1076;\Overtak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Docs\Dropbox\&#1048;&#1074;&#1072;&#1085;&#1090;&#1077;&#1088;&#1091;\INFORUM\&#1044;&#1086;&#1082;&#1083;&#1072;&#1076;\Overtak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88096917541225E-2"/>
          <c:y val="2.3678137997213296E-2"/>
          <c:w val="0.89502790805824184"/>
          <c:h val="0.77283211227803139"/>
        </c:manualLayout>
      </c:layout>
      <c:lineChart>
        <c:grouping val="standard"/>
        <c:varyColors val="0"/>
        <c:ser>
          <c:idx val="0"/>
          <c:order val="0"/>
          <c:tx>
            <c:strRef>
              <c:f>'[All Americas.xlsx]Quarterly All'!$I$11</c:f>
              <c:strCache>
                <c:ptCount val="1"/>
                <c:pt idx="0">
                  <c:v>Total Accs Payable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'[All Americas.xlsx]Quarterly All'!$A$12:$A$292</c:f>
              <c:numCache>
                <c:formatCode>yyyy\-mm\-dd</c:formatCode>
                <c:ptCount val="164"/>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pt idx="162">
                  <c:v>44378</c:v>
                </c:pt>
                <c:pt idx="163">
                  <c:v>44470</c:v>
                </c:pt>
              </c:numCache>
            </c:numRef>
          </c:cat>
          <c:val>
            <c:numRef>
              <c:f>'[All Americas.xlsx]Quarterly All'!$I$12:$I$292</c:f>
              <c:numCache>
                <c:formatCode>General</c:formatCode>
                <c:ptCount val="164"/>
                <c:pt idx="0">
                  <c:v>1561.663</c:v>
                </c:pt>
                <c:pt idx="1">
                  <c:v>1558.8610000000001</c:v>
                </c:pt>
                <c:pt idx="2">
                  <c:v>1576.059</c:v>
                </c:pt>
                <c:pt idx="3">
                  <c:v>1584.7090000000001</c:v>
                </c:pt>
                <c:pt idx="4">
                  <c:v>1641.761</c:v>
                </c:pt>
                <c:pt idx="5">
                  <c:v>1683.127</c:v>
                </c:pt>
                <c:pt idx="6">
                  <c:v>1728.0070000000001</c:v>
                </c:pt>
                <c:pt idx="7">
                  <c:v>1729.8119999999999</c:v>
                </c:pt>
                <c:pt idx="8">
                  <c:v>1796.384</c:v>
                </c:pt>
                <c:pt idx="9">
                  <c:v>1851.7190000000001</c:v>
                </c:pt>
                <c:pt idx="10">
                  <c:v>1868.0940000000001</c:v>
                </c:pt>
                <c:pt idx="11">
                  <c:v>1885.865</c:v>
                </c:pt>
                <c:pt idx="12">
                  <c:v>1896.81</c:v>
                </c:pt>
                <c:pt idx="13">
                  <c:v>1923.981</c:v>
                </c:pt>
                <c:pt idx="14">
                  <c:v>2025.2670000000001</c:v>
                </c:pt>
                <c:pt idx="15">
                  <c:v>2006.704</c:v>
                </c:pt>
                <c:pt idx="16">
                  <c:v>2132.38</c:v>
                </c:pt>
                <c:pt idx="17">
                  <c:v>2194.1840000000002</c:v>
                </c:pt>
                <c:pt idx="18">
                  <c:v>2258.9140000000002</c:v>
                </c:pt>
                <c:pt idx="19">
                  <c:v>2455.6280000000002</c:v>
                </c:pt>
                <c:pt idx="20">
                  <c:v>2450.0030000000002</c:v>
                </c:pt>
                <c:pt idx="21">
                  <c:v>2420.4769999999999</c:v>
                </c:pt>
                <c:pt idx="22">
                  <c:v>2448.386</c:v>
                </c:pt>
                <c:pt idx="23">
                  <c:v>2424.9859999999999</c:v>
                </c:pt>
                <c:pt idx="24">
                  <c:v>2585.5909999999999</c:v>
                </c:pt>
                <c:pt idx="25">
                  <c:v>2622.2330000000002</c:v>
                </c:pt>
                <c:pt idx="26">
                  <c:v>2648.0349999999999</c:v>
                </c:pt>
                <c:pt idx="27">
                  <c:v>2572.9110000000001</c:v>
                </c:pt>
                <c:pt idx="28">
                  <c:v>2628.0619999999999</c:v>
                </c:pt>
                <c:pt idx="29">
                  <c:v>2682.703</c:v>
                </c:pt>
                <c:pt idx="30">
                  <c:v>2701.27</c:v>
                </c:pt>
                <c:pt idx="31">
                  <c:v>2881.4169999999999</c:v>
                </c:pt>
                <c:pt idx="32">
                  <c:v>2980.8220000000001</c:v>
                </c:pt>
                <c:pt idx="33">
                  <c:v>3021.3679999999999</c:v>
                </c:pt>
                <c:pt idx="34">
                  <c:v>3114.09</c:v>
                </c:pt>
                <c:pt idx="35">
                  <c:v>3103.5540000000001</c:v>
                </c:pt>
                <c:pt idx="36">
                  <c:v>3096.2440000000001</c:v>
                </c:pt>
                <c:pt idx="37">
                  <c:v>3110.06</c:v>
                </c:pt>
                <c:pt idx="38">
                  <c:v>3099.3470000000002</c:v>
                </c:pt>
                <c:pt idx="39">
                  <c:v>3108.89</c:v>
                </c:pt>
                <c:pt idx="40">
                  <c:v>3208.8939999999998</c:v>
                </c:pt>
                <c:pt idx="41">
                  <c:v>3186.1660000000002</c:v>
                </c:pt>
                <c:pt idx="42">
                  <c:v>3289.4720000000002</c:v>
                </c:pt>
                <c:pt idx="43">
                  <c:v>3370.0819999999999</c:v>
                </c:pt>
                <c:pt idx="44">
                  <c:v>3576.7080000000001</c:v>
                </c:pt>
                <c:pt idx="45">
                  <c:v>3590.056</c:v>
                </c:pt>
                <c:pt idx="46">
                  <c:v>3619.3</c:v>
                </c:pt>
                <c:pt idx="47">
                  <c:v>3681.3910000000001</c:v>
                </c:pt>
                <c:pt idx="48">
                  <c:v>3749.0540000000001</c:v>
                </c:pt>
                <c:pt idx="49">
                  <c:v>3786.9720000000002</c:v>
                </c:pt>
                <c:pt idx="50">
                  <c:v>3843.9769999999999</c:v>
                </c:pt>
                <c:pt idx="51">
                  <c:v>3903.34</c:v>
                </c:pt>
                <c:pt idx="52">
                  <c:v>4018.6669999999999</c:v>
                </c:pt>
                <c:pt idx="53">
                  <c:v>4072.6959999999999</c:v>
                </c:pt>
                <c:pt idx="54">
                  <c:v>4127.5140000000001</c:v>
                </c:pt>
                <c:pt idx="55">
                  <c:v>4227.2370000000001</c:v>
                </c:pt>
                <c:pt idx="56">
                  <c:v>4347</c:v>
                </c:pt>
                <c:pt idx="57">
                  <c:v>4380.8270000000002</c:v>
                </c:pt>
                <c:pt idx="58">
                  <c:v>4529.8270000000002</c:v>
                </c:pt>
                <c:pt idx="59">
                  <c:v>4679.415</c:v>
                </c:pt>
                <c:pt idx="60">
                  <c:v>4772.223</c:v>
                </c:pt>
                <c:pt idx="61">
                  <c:v>4834.027</c:v>
                </c:pt>
                <c:pt idx="62">
                  <c:v>4969.9759999999997</c:v>
                </c:pt>
                <c:pt idx="63">
                  <c:v>5097.7849999999999</c:v>
                </c:pt>
                <c:pt idx="64">
                  <c:v>5140.1409999999996</c:v>
                </c:pt>
                <c:pt idx="65">
                  <c:v>5247.91</c:v>
                </c:pt>
                <c:pt idx="66">
                  <c:v>5391.2359999999999</c:v>
                </c:pt>
                <c:pt idx="67">
                  <c:v>5451.1369999999997</c:v>
                </c:pt>
                <c:pt idx="68">
                  <c:v>5539.3230000000003</c:v>
                </c:pt>
                <c:pt idx="69">
                  <c:v>5518.6540000000005</c:v>
                </c:pt>
                <c:pt idx="70">
                  <c:v>5459.4080000000004</c:v>
                </c:pt>
                <c:pt idx="71">
                  <c:v>5963.0429999999997</c:v>
                </c:pt>
                <c:pt idx="72">
                  <c:v>6031.4679999999998</c:v>
                </c:pt>
                <c:pt idx="73">
                  <c:v>6294.1989999999996</c:v>
                </c:pt>
                <c:pt idx="74">
                  <c:v>6382.6149999999998</c:v>
                </c:pt>
                <c:pt idx="75">
                  <c:v>6866.5479999999998</c:v>
                </c:pt>
                <c:pt idx="76">
                  <c:v>7260.51</c:v>
                </c:pt>
                <c:pt idx="77">
                  <c:v>7531.7939999999999</c:v>
                </c:pt>
                <c:pt idx="78">
                  <c:v>7859.7110000000002</c:v>
                </c:pt>
                <c:pt idx="79">
                  <c:v>7985.7719999999999</c:v>
                </c:pt>
                <c:pt idx="80">
                  <c:v>7814.3959999999997</c:v>
                </c:pt>
                <c:pt idx="81">
                  <c:v>7867.8410000000003</c:v>
                </c:pt>
                <c:pt idx="82">
                  <c:v>7746.723</c:v>
                </c:pt>
                <c:pt idx="83">
                  <c:v>7984.4610000000002</c:v>
                </c:pt>
                <c:pt idx="84">
                  <c:v>7981.2920000000004</c:v>
                </c:pt>
                <c:pt idx="85">
                  <c:v>8012.1850000000004</c:v>
                </c:pt>
                <c:pt idx="86">
                  <c:v>8079.4369999999999</c:v>
                </c:pt>
                <c:pt idx="87">
                  <c:v>8084.3540000000003</c:v>
                </c:pt>
                <c:pt idx="88">
                  <c:v>8225.8029999999999</c:v>
                </c:pt>
                <c:pt idx="89">
                  <c:v>8585.4740000000002</c:v>
                </c:pt>
                <c:pt idx="90">
                  <c:v>8709.0300000000007</c:v>
                </c:pt>
                <c:pt idx="91">
                  <c:v>8796.4549999999999</c:v>
                </c:pt>
                <c:pt idx="92">
                  <c:v>9050.7440000000006</c:v>
                </c:pt>
                <c:pt idx="93">
                  <c:v>9146.3080000000009</c:v>
                </c:pt>
                <c:pt idx="94">
                  <c:v>9266.0210000000006</c:v>
                </c:pt>
                <c:pt idx="95">
                  <c:v>9636.5450000000001</c:v>
                </c:pt>
                <c:pt idx="96">
                  <c:v>9806.9490000000005</c:v>
                </c:pt>
                <c:pt idx="97">
                  <c:v>10043.023999999999</c:v>
                </c:pt>
                <c:pt idx="98">
                  <c:v>10392.998</c:v>
                </c:pt>
                <c:pt idx="99">
                  <c:v>10405.022999999999</c:v>
                </c:pt>
                <c:pt idx="100">
                  <c:v>10572.493</c:v>
                </c:pt>
                <c:pt idx="101">
                  <c:v>10663.239</c:v>
                </c:pt>
                <c:pt idx="102">
                  <c:v>10896.597</c:v>
                </c:pt>
                <c:pt idx="103">
                  <c:v>10923.897999999999</c:v>
                </c:pt>
                <c:pt idx="104">
                  <c:v>11192.907999999999</c:v>
                </c:pt>
                <c:pt idx="105">
                  <c:v>11667.171</c:v>
                </c:pt>
                <c:pt idx="106">
                  <c:v>11694.11</c:v>
                </c:pt>
                <c:pt idx="107">
                  <c:v>11462.656000000001</c:v>
                </c:pt>
                <c:pt idx="108">
                  <c:v>11321.739</c:v>
                </c:pt>
                <c:pt idx="109">
                  <c:v>11143.594999999999</c:v>
                </c:pt>
                <c:pt idx="110">
                  <c:v>10715.821</c:v>
                </c:pt>
                <c:pt idx="111">
                  <c:v>10307.993</c:v>
                </c:pt>
                <c:pt idx="112">
                  <c:v>10063.518</c:v>
                </c:pt>
                <c:pt idx="113">
                  <c:v>10163.429</c:v>
                </c:pt>
                <c:pt idx="114">
                  <c:v>10545.51</c:v>
                </c:pt>
                <c:pt idx="115">
                  <c:v>10804.058000000001</c:v>
                </c:pt>
                <c:pt idx="116">
                  <c:v>10701.507</c:v>
                </c:pt>
                <c:pt idx="117">
                  <c:v>10647.067999999999</c:v>
                </c:pt>
                <c:pt idx="118">
                  <c:v>10920.763000000001</c:v>
                </c:pt>
                <c:pt idx="119">
                  <c:v>10791.866</c:v>
                </c:pt>
                <c:pt idx="120">
                  <c:v>10890.642</c:v>
                </c:pt>
                <c:pt idx="121">
                  <c:v>10985.037</c:v>
                </c:pt>
                <c:pt idx="122">
                  <c:v>10794.118</c:v>
                </c:pt>
                <c:pt idx="123">
                  <c:v>11037.422</c:v>
                </c:pt>
                <c:pt idx="124">
                  <c:v>11450.882</c:v>
                </c:pt>
                <c:pt idx="125">
                  <c:v>11504.431</c:v>
                </c:pt>
                <c:pt idx="126">
                  <c:v>11610.276</c:v>
                </c:pt>
                <c:pt idx="127">
                  <c:v>11599.727000000001</c:v>
                </c:pt>
                <c:pt idx="128">
                  <c:v>11755.819</c:v>
                </c:pt>
                <c:pt idx="129">
                  <c:v>11650.46</c:v>
                </c:pt>
                <c:pt idx="130">
                  <c:v>11788.416999999999</c:v>
                </c:pt>
                <c:pt idx="131">
                  <c:v>11656.414000000001</c:v>
                </c:pt>
                <c:pt idx="132">
                  <c:v>11871.791999999999</c:v>
                </c:pt>
                <c:pt idx="133">
                  <c:v>12076.244000000001</c:v>
                </c:pt>
                <c:pt idx="134">
                  <c:v>12329.313</c:v>
                </c:pt>
                <c:pt idx="135">
                  <c:v>12733.582</c:v>
                </c:pt>
                <c:pt idx="136">
                  <c:v>12954.504000000001</c:v>
                </c:pt>
                <c:pt idx="137">
                  <c:v>13082.92</c:v>
                </c:pt>
                <c:pt idx="138">
                  <c:v>13336.878000000001</c:v>
                </c:pt>
                <c:pt idx="139">
                  <c:v>13370.38</c:v>
                </c:pt>
                <c:pt idx="140">
                  <c:v>13650.857</c:v>
                </c:pt>
                <c:pt idx="141">
                  <c:v>14181.806</c:v>
                </c:pt>
                <c:pt idx="142">
                  <c:v>14252.593000000001</c:v>
                </c:pt>
                <c:pt idx="143">
                  <c:v>14635.993</c:v>
                </c:pt>
                <c:pt idx="144">
                  <c:v>14791.349</c:v>
                </c:pt>
                <c:pt idx="145">
                  <c:v>14903.395</c:v>
                </c:pt>
                <c:pt idx="146">
                  <c:v>15384.27</c:v>
                </c:pt>
                <c:pt idx="147">
                  <c:v>15228.463</c:v>
                </c:pt>
                <c:pt idx="148">
                  <c:v>15466.411</c:v>
                </c:pt>
                <c:pt idx="149">
                  <c:v>15461.298000000001</c:v>
                </c:pt>
                <c:pt idx="150">
                  <c:v>15935.204</c:v>
                </c:pt>
                <c:pt idx="151">
                  <c:v>15783.615</c:v>
                </c:pt>
                <c:pt idx="152">
                  <c:v>17113.429</c:v>
                </c:pt>
                <c:pt idx="153">
                  <c:v>17575.794000000002</c:v>
                </c:pt>
                <c:pt idx="154">
                  <c:v>18058.642</c:v>
                </c:pt>
                <c:pt idx="155">
                  <c:v>18629.478999999999</c:v>
                </c:pt>
                <c:pt idx="156">
                  <c:v>18523.576000000001</c:v>
                </c:pt>
                <c:pt idx="157">
                  <c:v>18924.460999999999</c:v>
                </c:pt>
                <c:pt idx="158">
                  <c:v>19585.674999999999</c:v>
                </c:pt>
                <c:pt idx="159">
                  <c:v>20098.868999999999</c:v>
                </c:pt>
                <c:pt idx="160">
                  <c:v>20544.095000000001</c:v>
                </c:pt>
                <c:pt idx="161">
                  <c:v>20984.576000000001</c:v>
                </c:pt>
              </c:numCache>
            </c:numRef>
          </c:val>
          <c:smooth val="0"/>
          <c:extLst>
            <c:ext xmlns:c16="http://schemas.microsoft.com/office/drawing/2014/chart" uri="{C3380CC4-5D6E-409C-BE32-E72D297353CC}">
              <c16:uniqueId val="{00000000-E4BB-43C6-A765-542834C0A466}"/>
            </c:ext>
          </c:extLst>
        </c:ser>
        <c:ser>
          <c:idx val="1"/>
          <c:order val="1"/>
          <c:tx>
            <c:strRef>
              <c:f>'[All Americas.xlsx]Quarterly All'!$K$11</c:f>
              <c:strCache>
                <c:ptCount val="1"/>
                <c:pt idx="0">
                  <c:v>GDP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'[All Americas.xlsx]Quarterly All'!$A$12:$A$292</c:f>
              <c:numCache>
                <c:formatCode>yyyy\-mm\-dd</c:formatCode>
                <c:ptCount val="164"/>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pt idx="162">
                  <c:v>44378</c:v>
                </c:pt>
                <c:pt idx="163">
                  <c:v>44470</c:v>
                </c:pt>
              </c:numCache>
            </c:numRef>
          </c:cat>
          <c:val>
            <c:numRef>
              <c:f>'[All Americas.xlsx]Quarterly All'!$K$12:$K$292</c:f>
              <c:numCache>
                <c:formatCode>General</c:formatCode>
                <c:ptCount val="164"/>
                <c:pt idx="0">
                  <c:v>2985.5569999999998</c:v>
                </c:pt>
                <c:pt idx="1">
                  <c:v>3124.2060000000001</c:v>
                </c:pt>
                <c:pt idx="2">
                  <c:v>3162.5320000000002</c:v>
                </c:pt>
                <c:pt idx="3">
                  <c:v>3260.6089999999999</c:v>
                </c:pt>
                <c:pt idx="4">
                  <c:v>3280.8180000000002</c:v>
                </c:pt>
                <c:pt idx="5">
                  <c:v>3274.3020000000001</c:v>
                </c:pt>
                <c:pt idx="6">
                  <c:v>3331.9720000000002</c:v>
                </c:pt>
                <c:pt idx="7">
                  <c:v>3366.3220000000001</c:v>
                </c:pt>
                <c:pt idx="8">
                  <c:v>3402.5610000000001</c:v>
                </c:pt>
                <c:pt idx="9">
                  <c:v>3473.413</c:v>
                </c:pt>
                <c:pt idx="10">
                  <c:v>3578.848</c:v>
                </c:pt>
                <c:pt idx="11">
                  <c:v>3689.1790000000001</c:v>
                </c:pt>
                <c:pt idx="12">
                  <c:v>3794.7060000000001</c:v>
                </c:pt>
                <c:pt idx="13">
                  <c:v>3908.0540000000001</c:v>
                </c:pt>
                <c:pt idx="14">
                  <c:v>4009.6010000000001</c:v>
                </c:pt>
                <c:pt idx="15">
                  <c:v>4084.25</c:v>
                </c:pt>
                <c:pt idx="16">
                  <c:v>4148.5510000000004</c:v>
                </c:pt>
                <c:pt idx="17">
                  <c:v>4230.1679999999997</c:v>
                </c:pt>
                <c:pt idx="18">
                  <c:v>4294.8869999999997</c:v>
                </c:pt>
                <c:pt idx="19">
                  <c:v>4386.7730000000001</c:v>
                </c:pt>
                <c:pt idx="20">
                  <c:v>4444.0940000000001</c:v>
                </c:pt>
                <c:pt idx="21">
                  <c:v>4507.8940000000002</c:v>
                </c:pt>
                <c:pt idx="22">
                  <c:v>4545.34</c:v>
                </c:pt>
                <c:pt idx="23">
                  <c:v>4607.6689999999999</c:v>
                </c:pt>
                <c:pt idx="24">
                  <c:v>4657.6270000000004</c:v>
                </c:pt>
                <c:pt idx="25">
                  <c:v>4722.1559999999999</c:v>
                </c:pt>
                <c:pt idx="26">
                  <c:v>4806.16</c:v>
                </c:pt>
                <c:pt idx="27">
                  <c:v>4884.5550000000003</c:v>
                </c:pt>
                <c:pt idx="28">
                  <c:v>5007.9939999999997</c:v>
                </c:pt>
                <c:pt idx="29">
                  <c:v>5073.3720000000003</c:v>
                </c:pt>
                <c:pt idx="30">
                  <c:v>5190.0360000000001</c:v>
                </c:pt>
                <c:pt idx="31">
                  <c:v>5282.835</c:v>
                </c:pt>
                <c:pt idx="32">
                  <c:v>5399.509</c:v>
                </c:pt>
                <c:pt idx="33">
                  <c:v>5511.2529999999997</c:v>
                </c:pt>
                <c:pt idx="34">
                  <c:v>5612.4629999999997</c:v>
                </c:pt>
                <c:pt idx="35">
                  <c:v>5695.3649999999998</c:v>
                </c:pt>
                <c:pt idx="36">
                  <c:v>5747.2370000000001</c:v>
                </c:pt>
                <c:pt idx="37">
                  <c:v>5872.701</c:v>
                </c:pt>
                <c:pt idx="38">
                  <c:v>5960.0280000000002</c:v>
                </c:pt>
                <c:pt idx="39">
                  <c:v>6015.116</c:v>
                </c:pt>
                <c:pt idx="40">
                  <c:v>6004.7330000000002</c:v>
                </c:pt>
                <c:pt idx="41">
                  <c:v>6035.1779999999999</c:v>
                </c:pt>
                <c:pt idx="42">
                  <c:v>6126.8620000000001</c:v>
                </c:pt>
                <c:pt idx="43">
                  <c:v>6205.9369999999999</c:v>
                </c:pt>
                <c:pt idx="44">
                  <c:v>6264.54</c:v>
                </c:pt>
                <c:pt idx="45">
                  <c:v>6363.1019999999999</c:v>
                </c:pt>
                <c:pt idx="46">
                  <c:v>6470.7629999999999</c:v>
                </c:pt>
                <c:pt idx="47">
                  <c:v>6566.6409999999996</c:v>
                </c:pt>
                <c:pt idx="48">
                  <c:v>6680.8029999999999</c:v>
                </c:pt>
                <c:pt idx="49">
                  <c:v>6729.4589999999998</c:v>
                </c:pt>
                <c:pt idx="50">
                  <c:v>6808.9390000000003</c:v>
                </c:pt>
                <c:pt idx="51">
                  <c:v>6882.098</c:v>
                </c:pt>
                <c:pt idx="52">
                  <c:v>7013.7380000000003</c:v>
                </c:pt>
                <c:pt idx="53">
                  <c:v>7115.652</c:v>
                </c:pt>
                <c:pt idx="54">
                  <c:v>7246.9309999999996</c:v>
                </c:pt>
                <c:pt idx="55">
                  <c:v>7331.0749999999998</c:v>
                </c:pt>
                <c:pt idx="56">
                  <c:v>7455.2879999999996</c:v>
                </c:pt>
                <c:pt idx="57">
                  <c:v>7522.2889999999998</c:v>
                </c:pt>
                <c:pt idx="58">
                  <c:v>7580.9970000000003</c:v>
                </c:pt>
                <c:pt idx="59">
                  <c:v>7683.125</c:v>
                </c:pt>
                <c:pt idx="60">
                  <c:v>7772.5860000000002</c:v>
                </c:pt>
                <c:pt idx="61">
                  <c:v>7868.4679999999998</c:v>
                </c:pt>
                <c:pt idx="62">
                  <c:v>8032.84</c:v>
                </c:pt>
                <c:pt idx="63">
                  <c:v>8131.4080000000004</c:v>
                </c:pt>
                <c:pt idx="64">
                  <c:v>8259.7710000000006</c:v>
                </c:pt>
                <c:pt idx="65">
                  <c:v>8362.6550000000007</c:v>
                </c:pt>
                <c:pt idx="66">
                  <c:v>8518.8250000000007</c:v>
                </c:pt>
                <c:pt idx="67">
                  <c:v>8662.8230000000003</c:v>
                </c:pt>
                <c:pt idx="68">
                  <c:v>8765.9069999999992</c:v>
                </c:pt>
                <c:pt idx="69">
                  <c:v>8866.48</c:v>
                </c:pt>
                <c:pt idx="70">
                  <c:v>8969.6990000000005</c:v>
                </c:pt>
                <c:pt idx="71">
                  <c:v>9121.0969999999998</c:v>
                </c:pt>
                <c:pt idx="72">
                  <c:v>9293.991</c:v>
                </c:pt>
                <c:pt idx="73">
                  <c:v>9411.6820000000007</c:v>
                </c:pt>
                <c:pt idx="74">
                  <c:v>9526.2099999999991</c:v>
                </c:pt>
                <c:pt idx="75">
                  <c:v>9686.6260000000002</c:v>
                </c:pt>
                <c:pt idx="76">
                  <c:v>9900.1689999999999</c:v>
                </c:pt>
                <c:pt idx="77">
                  <c:v>10002.179</c:v>
                </c:pt>
                <c:pt idx="78">
                  <c:v>10247.719999999999</c:v>
                </c:pt>
                <c:pt idx="79">
                  <c:v>10318.165000000001</c:v>
                </c:pt>
                <c:pt idx="80">
                  <c:v>10435.744000000001</c:v>
                </c:pt>
                <c:pt idx="81">
                  <c:v>10470.231</c:v>
                </c:pt>
                <c:pt idx="82">
                  <c:v>10599</c:v>
                </c:pt>
                <c:pt idx="83">
                  <c:v>10598.02</c:v>
                </c:pt>
                <c:pt idx="84">
                  <c:v>10660.465</c:v>
                </c:pt>
                <c:pt idx="85">
                  <c:v>10783.5</c:v>
                </c:pt>
                <c:pt idx="86">
                  <c:v>10887.46</c:v>
                </c:pt>
                <c:pt idx="87">
                  <c:v>10984.04</c:v>
                </c:pt>
                <c:pt idx="88">
                  <c:v>11061.433000000001</c:v>
                </c:pt>
                <c:pt idx="89">
                  <c:v>11174.129000000001</c:v>
                </c:pt>
                <c:pt idx="90">
                  <c:v>11312.766</c:v>
                </c:pt>
                <c:pt idx="91">
                  <c:v>11566.669</c:v>
                </c:pt>
                <c:pt idx="92">
                  <c:v>11772.234</c:v>
                </c:pt>
                <c:pt idx="93">
                  <c:v>11923.447</c:v>
                </c:pt>
                <c:pt idx="94">
                  <c:v>12112.815000000001</c:v>
                </c:pt>
                <c:pt idx="95">
                  <c:v>12305.307000000001</c:v>
                </c:pt>
                <c:pt idx="96">
                  <c:v>12527.214</c:v>
                </c:pt>
                <c:pt idx="97">
                  <c:v>12767.286</c:v>
                </c:pt>
                <c:pt idx="98">
                  <c:v>12922.656000000001</c:v>
                </c:pt>
                <c:pt idx="99">
                  <c:v>13142.642</c:v>
                </c:pt>
                <c:pt idx="100">
                  <c:v>13324.204</c:v>
                </c:pt>
                <c:pt idx="101">
                  <c:v>13599.16</c:v>
                </c:pt>
                <c:pt idx="102">
                  <c:v>13753.424000000001</c:v>
                </c:pt>
                <c:pt idx="103">
                  <c:v>13870.188</c:v>
                </c:pt>
                <c:pt idx="104">
                  <c:v>14039.56</c:v>
                </c:pt>
                <c:pt idx="105">
                  <c:v>14215.651</c:v>
                </c:pt>
                <c:pt idx="106">
                  <c:v>14402.082</c:v>
                </c:pt>
                <c:pt idx="107">
                  <c:v>14564.117</c:v>
                </c:pt>
                <c:pt idx="108">
                  <c:v>14715.058000000001</c:v>
                </c:pt>
                <c:pt idx="109">
                  <c:v>14706.538</c:v>
                </c:pt>
                <c:pt idx="110">
                  <c:v>14865.700999999999</c:v>
                </c:pt>
                <c:pt idx="111">
                  <c:v>14898.999</c:v>
                </c:pt>
                <c:pt idx="112">
                  <c:v>14608.208000000001</c:v>
                </c:pt>
                <c:pt idx="113">
                  <c:v>14430.901</c:v>
                </c:pt>
                <c:pt idx="114">
                  <c:v>14381.236000000001</c:v>
                </c:pt>
                <c:pt idx="115">
                  <c:v>14448.882</c:v>
                </c:pt>
                <c:pt idx="116">
                  <c:v>14651.248</c:v>
                </c:pt>
                <c:pt idx="117">
                  <c:v>14764.611000000001</c:v>
                </c:pt>
                <c:pt idx="118">
                  <c:v>14980.192999999999</c:v>
                </c:pt>
                <c:pt idx="119">
                  <c:v>15141.605</c:v>
                </c:pt>
                <c:pt idx="120">
                  <c:v>15309.471</c:v>
                </c:pt>
                <c:pt idx="121">
                  <c:v>15351.444</c:v>
                </c:pt>
                <c:pt idx="122">
                  <c:v>15557.535</c:v>
                </c:pt>
                <c:pt idx="123">
                  <c:v>15647.681</c:v>
                </c:pt>
                <c:pt idx="124">
                  <c:v>15842.267</c:v>
                </c:pt>
                <c:pt idx="125">
                  <c:v>16068.824000000001</c:v>
                </c:pt>
                <c:pt idx="126">
                  <c:v>16207.13</c:v>
                </c:pt>
                <c:pt idx="127">
                  <c:v>16319.54</c:v>
                </c:pt>
                <c:pt idx="128">
                  <c:v>16420.385999999999</c:v>
                </c:pt>
                <c:pt idx="129">
                  <c:v>16629.05</c:v>
                </c:pt>
                <c:pt idx="130">
                  <c:v>16699.550999999999</c:v>
                </c:pt>
                <c:pt idx="131">
                  <c:v>16911.067999999999</c:v>
                </c:pt>
                <c:pt idx="132">
                  <c:v>17133.114000000001</c:v>
                </c:pt>
                <c:pt idx="133">
                  <c:v>17144.280999999999</c:v>
                </c:pt>
                <c:pt idx="134">
                  <c:v>17462.703000000001</c:v>
                </c:pt>
                <c:pt idx="135">
                  <c:v>17743.226999999999</c:v>
                </c:pt>
                <c:pt idx="136">
                  <c:v>17852.54</c:v>
                </c:pt>
                <c:pt idx="137">
                  <c:v>17991.348000000002</c:v>
                </c:pt>
                <c:pt idx="138">
                  <c:v>18193.706999999999</c:v>
                </c:pt>
                <c:pt idx="139">
                  <c:v>18306.96</c:v>
                </c:pt>
                <c:pt idx="140">
                  <c:v>18332.079000000002</c:v>
                </c:pt>
                <c:pt idx="141">
                  <c:v>18425.306</c:v>
                </c:pt>
                <c:pt idx="142">
                  <c:v>18611.616999999998</c:v>
                </c:pt>
                <c:pt idx="143">
                  <c:v>18775.458999999999</c:v>
                </c:pt>
                <c:pt idx="144">
                  <c:v>18968.041000000001</c:v>
                </c:pt>
                <c:pt idx="145">
                  <c:v>19153.912</c:v>
                </c:pt>
                <c:pt idx="146">
                  <c:v>19322.919999999998</c:v>
                </c:pt>
                <c:pt idx="147">
                  <c:v>19558.692999999999</c:v>
                </c:pt>
                <c:pt idx="148">
                  <c:v>19882.965</c:v>
                </c:pt>
                <c:pt idx="149">
                  <c:v>20143.716</c:v>
                </c:pt>
                <c:pt idx="150">
                  <c:v>20492.491999999998</c:v>
                </c:pt>
                <c:pt idx="151">
                  <c:v>20659.101999999999</c:v>
                </c:pt>
                <c:pt idx="152">
                  <c:v>20813.325000000001</c:v>
                </c:pt>
                <c:pt idx="153">
                  <c:v>21001.591</c:v>
                </c:pt>
                <c:pt idx="154">
                  <c:v>21289.268</c:v>
                </c:pt>
                <c:pt idx="155">
                  <c:v>21505.011999999999</c:v>
                </c:pt>
                <c:pt idx="156">
                  <c:v>21694.457999999999</c:v>
                </c:pt>
                <c:pt idx="157">
                  <c:v>21481.366999999998</c:v>
                </c:pt>
                <c:pt idx="158">
                  <c:v>19477.444</c:v>
                </c:pt>
                <c:pt idx="159">
                  <c:v>21138.574000000001</c:v>
                </c:pt>
                <c:pt idx="160">
                  <c:v>21477.597000000002</c:v>
                </c:pt>
                <c:pt idx="161">
                  <c:v>22038.225999999999</c:v>
                </c:pt>
                <c:pt idx="162">
                  <c:v>22740.958999999999</c:v>
                </c:pt>
              </c:numCache>
            </c:numRef>
          </c:val>
          <c:smooth val="0"/>
          <c:extLst>
            <c:ext xmlns:c16="http://schemas.microsoft.com/office/drawing/2014/chart" uri="{C3380CC4-5D6E-409C-BE32-E72D297353CC}">
              <c16:uniqueId val="{00000001-E4BB-43C6-A765-542834C0A466}"/>
            </c:ext>
          </c:extLst>
        </c:ser>
        <c:dLbls>
          <c:showLegendKey val="0"/>
          <c:showVal val="0"/>
          <c:showCatName val="0"/>
          <c:showSerName val="0"/>
          <c:showPercent val="0"/>
          <c:showBubbleSize val="0"/>
        </c:dLbls>
        <c:marker val="1"/>
        <c:smooth val="0"/>
        <c:axId val="49479040"/>
        <c:axId val="51560448"/>
      </c:lineChart>
      <c:dateAx>
        <c:axId val="4947904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51560448"/>
        <c:crosses val="autoZero"/>
        <c:auto val="1"/>
        <c:lblOffset val="100"/>
        <c:baseTimeUnit val="months"/>
        <c:majorUnit val="1"/>
        <c:majorTimeUnit val="years"/>
      </c:dateAx>
      <c:valAx>
        <c:axId val="5156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de-DE"/>
          </a:p>
        </c:txPr>
        <c:crossAx val="49479040"/>
        <c:crosses val="autoZero"/>
        <c:crossBetween val="between"/>
      </c:valAx>
      <c:spPr>
        <a:noFill/>
        <a:ln>
          <a:noFill/>
        </a:ln>
        <a:effectLst/>
      </c:spPr>
    </c:plotArea>
    <c:legend>
      <c:legendPos val="b"/>
      <c:overlay val="0"/>
      <c:spPr>
        <a:noFill/>
        <a:ln>
          <a:noFill/>
        </a:ln>
        <a:effectLst/>
      </c:spPr>
      <c:txPr>
        <a:bodyPr rot="0" vert="horz"/>
        <a:lstStyle/>
        <a:p>
          <a:pPr>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2800"/>
      </a:pPr>
      <a:endParaRPr lang="de-D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5377698586997"/>
          <c:y val="3.5756536672101574E-2"/>
          <c:w val="0.9320920160517393"/>
          <c:h val="0.85222626009819069"/>
        </c:manualLayout>
      </c:layout>
      <c:areaChart>
        <c:grouping val="stacked"/>
        <c:varyColors val="0"/>
        <c:ser>
          <c:idx val="0"/>
          <c:order val="0"/>
          <c:tx>
            <c:strRef>
              <c:f>'Quarterly All'!$F$11</c:f>
              <c:strCache>
                <c:ptCount val="1"/>
                <c:pt idx="0">
                  <c:v>Nonfin Noncorps AccsPay</c:v>
                </c:pt>
              </c:strCache>
            </c:strRef>
          </c:tx>
          <c:cat>
            <c:numRef>
              <c:f>'Quarterly All'!$A$12:$A$292</c:f>
              <c:numCache>
                <c:formatCode>yyyy\-mm\-dd</c:formatCode>
                <c:ptCount val="164"/>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pt idx="162">
                  <c:v>44378</c:v>
                </c:pt>
                <c:pt idx="163">
                  <c:v>44470</c:v>
                </c:pt>
              </c:numCache>
            </c:numRef>
          </c:cat>
          <c:val>
            <c:numRef>
              <c:f>'Quarterly All'!$F$12:$F$290</c:f>
              <c:numCache>
                <c:formatCode>General</c:formatCode>
                <c:ptCount val="162"/>
                <c:pt idx="0">
                  <c:v>111.94499999999999</c:v>
                </c:pt>
                <c:pt idx="1">
                  <c:v>112.503</c:v>
                </c:pt>
                <c:pt idx="2">
                  <c:v>114.074</c:v>
                </c:pt>
                <c:pt idx="3">
                  <c:v>115.268</c:v>
                </c:pt>
                <c:pt idx="4">
                  <c:v>123.074</c:v>
                </c:pt>
                <c:pt idx="5">
                  <c:v>132.58799999999999</c:v>
                </c:pt>
                <c:pt idx="6">
                  <c:v>141.453</c:v>
                </c:pt>
                <c:pt idx="7">
                  <c:v>149.762</c:v>
                </c:pt>
                <c:pt idx="8">
                  <c:v>151.327</c:v>
                </c:pt>
                <c:pt idx="9">
                  <c:v>156.14500000000001</c:v>
                </c:pt>
                <c:pt idx="10">
                  <c:v>160.04900000000001</c:v>
                </c:pt>
                <c:pt idx="11">
                  <c:v>164.15799999999999</c:v>
                </c:pt>
                <c:pt idx="12">
                  <c:v>167.35300000000001</c:v>
                </c:pt>
                <c:pt idx="13">
                  <c:v>169.798</c:v>
                </c:pt>
                <c:pt idx="14">
                  <c:v>175.19900000000001</c:v>
                </c:pt>
                <c:pt idx="15">
                  <c:v>179.65299999999999</c:v>
                </c:pt>
                <c:pt idx="16">
                  <c:v>186.34200000000001</c:v>
                </c:pt>
                <c:pt idx="17">
                  <c:v>193.40799999999999</c:v>
                </c:pt>
                <c:pt idx="18">
                  <c:v>209.667</c:v>
                </c:pt>
                <c:pt idx="19">
                  <c:v>210.976</c:v>
                </c:pt>
                <c:pt idx="20">
                  <c:v>202.208</c:v>
                </c:pt>
                <c:pt idx="21">
                  <c:v>199.923</c:v>
                </c:pt>
                <c:pt idx="22">
                  <c:v>200.81299999999999</c:v>
                </c:pt>
                <c:pt idx="23">
                  <c:v>206.01900000000001</c:v>
                </c:pt>
                <c:pt idx="24">
                  <c:v>205.22399999999999</c:v>
                </c:pt>
                <c:pt idx="25">
                  <c:v>203.58799999999999</c:v>
                </c:pt>
                <c:pt idx="26">
                  <c:v>202.30099999999999</c:v>
                </c:pt>
                <c:pt idx="27">
                  <c:v>205.21899999999999</c:v>
                </c:pt>
                <c:pt idx="28">
                  <c:v>213.86799999999999</c:v>
                </c:pt>
                <c:pt idx="29">
                  <c:v>216.59899999999999</c:v>
                </c:pt>
                <c:pt idx="30">
                  <c:v>221.68</c:v>
                </c:pt>
                <c:pt idx="31">
                  <c:v>232.929</c:v>
                </c:pt>
                <c:pt idx="32">
                  <c:v>240.48400000000001</c:v>
                </c:pt>
                <c:pt idx="33">
                  <c:v>246.852</c:v>
                </c:pt>
                <c:pt idx="34">
                  <c:v>254.80099999999999</c:v>
                </c:pt>
                <c:pt idx="35">
                  <c:v>261.00200000000001</c:v>
                </c:pt>
                <c:pt idx="36">
                  <c:v>261.904</c:v>
                </c:pt>
                <c:pt idx="37">
                  <c:v>260.60700000000003</c:v>
                </c:pt>
                <c:pt idx="38">
                  <c:v>257.85000000000002</c:v>
                </c:pt>
                <c:pt idx="39">
                  <c:v>258.25</c:v>
                </c:pt>
                <c:pt idx="40">
                  <c:v>261.71300000000002</c:v>
                </c:pt>
                <c:pt idx="41">
                  <c:v>259.25200000000001</c:v>
                </c:pt>
                <c:pt idx="42">
                  <c:v>260.37900000000002</c:v>
                </c:pt>
                <c:pt idx="43">
                  <c:v>263.70600000000002</c:v>
                </c:pt>
                <c:pt idx="44">
                  <c:v>270.41399999999999</c:v>
                </c:pt>
                <c:pt idx="45">
                  <c:v>272.97399999999999</c:v>
                </c:pt>
                <c:pt idx="46">
                  <c:v>275.93200000000002</c:v>
                </c:pt>
                <c:pt idx="47">
                  <c:v>284.49799999999999</c:v>
                </c:pt>
                <c:pt idx="48">
                  <c:v>288.66899999999998</c:v>
                </c:pt>
                <c:pt idx="49">
                  <c:v>287.351</c:v>
                </c:pt>
                <c:pt idx="50">
                  <c:v>287.05200000000002</c:v>
                </c:pt>
                <c:pt idx="51">
                  <c:v>289.303</c:v>
                </c:pt>
                <c:pt idx="52">
                  <c:v>294.392</c:v>
                </c:pt>
                <c:pt idx="53">
                  <c:v>298.38900000000001</c:v>
                </c:pt>
                <c:pt idx="54">
                  <c:v>304.44900000000001</c:v>
                </c:pt>
                <c:pt idx="55">
                  <c:v>314.19299999999998</c:v>
                </c:pt>
                <c:pt idx="56">
                  <c:v>323.65300000000002</c:v>
                </c:pt>
                <c:pt idx="57">
                  <c:v>326.70299999999997</c:v>
                </c:pt>
                <c:pt idx="58">
                  <c:v>332.46</c:v>
                </c:pt>
                <c:pt idx="59">
                  <c:v>342.11200000000002</c:v>
                </c:pt>
                <c:pt idx="60">
                  <c:v>359.51</c:v>
                </c:pt>
                <c:pt idx="61">
                  <c:v>374.40699999999998</c:v>
                </c:pt>
                <c:pt idx="62">
                  <c:v>387.72</c:v>
                </c:pt>
                <c:pt idx="63">
                  <c:v>405.65800000000002</c:v>
                </c:pt>
                <c:pt idx="64">
                  <c:v>431.238</c:v>
                </c:pt>
                <c:pt idx="65">
                  <c:v>455.89299999999997</c:v>
                </c:pt>
                <c:pt idx="66">
                  <c:v>477.91399999999999</c:v>
                </c:pt>
                <c:pt idx="67">
                  <c:v>497.83800000000002</c:v>
                </c:pt>
                <c:pt idx="68">
                  <c:v>531.15</c:v>
                </c:pt>
                <c:pt idx="69">
                  <c:v>558.06100000000004</c:v>
                </c:pt>
                <c:pt idx="70">
                  <c:v>592.68499999999995</c:v>
                </c:pt>
                <c:pt idx="71">
                  <c:v>624.38800000000003</c:v>
                </c:pt>
                <c:pt idx="72">
                  <c:v>646.95799999999997</c:v>
                </c:pt>
                <c:pt idx="73">
                  <c:v>682.96500000000003</c:v>
                </c:pt>
                <c:pt idx="74">
                  <c:v>711.60599999999999</c:v>
                </c:pt>
                <c:pt idx="75">
                  <c:v>741.45100000000002</c:v>
                </c:pt>
                <c:pt idx="76">
                  <c:v>779.74199999999996</c:v>
                </c:pt>
                <c:pt idx="77">
                  <c:v>814.577</c:v>
                </c:pt>
                <c:pt idx="78">
                  <c:v>846.3</c:v>
                </c:pt>
                <c:pt idx="79">
                  <c:v>880.55499999999995</c:v>
                </c:pt>
                <c:pt idx="80">
                  <c:v>894.07600000000002</c:v>
                </c:pt>
                <c:pt idx="81">
                  <c:v>906.43700000000001</c:v>
                </c:pt>
                <c:pt idx="82">
                  <c:v>920.54100000000005</c:v>
                </c:pt>
                <c:pt idx="83">
                  <c:v>935.01099999999997</c:v>
                </c:pt>
                <c:pt idx="84">
                  <c:v>946.30100000000004</c:v>
                </c:pt>
                <c:pt idx="85">
                  <c:v>957.11199999999997</c:v>
                </c:pt>
                <c:pt idx="86">
                  <c:v>968.98500000000001</c:v>
                </c:pt>
                <c:pt idx="87">
                  <c:v>980.59699999999998</c:v>
                </c:pt>
                <c:pt idx="88">
                  <c:v>982.82799999999997</c:v>
                </c:pt>
                <c:pt idx="89">
                  <c:v>979.81299999999999</c:v>
                </c:pt>
                <c:pt idx="90">
                  <c:v>978.14499999999998</c:v>
                </c:pt>
                <c:pt idx="91">
                  <c:v>977.29600000000005</c:v>
                </c:pt>
                <c:pt idx="92">
                  <c:v>1006.35</c:v>
                </c:pt>
                <c:pt idx="93">
                  <c:v>1028.884</c:v>
                </c:pt>
                <c:pt idx="94">
                  <c:v>1052.4659999999999</c:v>
                </c:pt>
                <c:pt idx="95">
                  <c:v>1078.0999999999999</c:v>
                </c:pt>
                <c:pt idx="96">
                  <c:v>1133.4010000000001</c:v>
                </c:pt>
                <c:pt idx="97">
                  <c:v>1181.473</c:v>
                </c:pt>
                <c:pt idx="98">
                  <c:v>1229.559</c:v>
                </c:pt>
                <c:pt idx="99">
                  <c:v>1279.126</c:v>
                </c:pt>
                <c:pt idx="100">
                  <c:v>1324.2860000000001</c:v>
                </c:pt>
                <c:pt idx="101">
                  <c:v>1364.0989999999999</c:v>
                </c:pt>
                <c:pt idx="102">
                  <c:v>1405.8040000000001</c:v>
                </c:pt>
                <c:pt idx="103">
                  <c:v>1447.0820000000001</c:v>
                </c:pt>
                <c:pt idx="104">
                  <c:v>1480.0630000000001</c:v>
                </c:pt>
                <c:pt idx="105">
                  <c:v>1510.1849999999999</c:v>
                </c:pt>
                <c:pt idx="106">
                  <c:v>1540.921</c:v>
                </c:pt>
                <c:pt idx="107">
                  <c:v>1570.788</c:v>
                </c:pt>
                <c:pt idx="108">
                  <c:v>1610.5830000000001</c:v>
                </c:pt>
                <c:pt idx="109">
                  <c:v>1633.808</c:v>
                </c:pt>
                <c:pt idx="110">
                  <c:v>1668.6310000000001</c:v>
                </c:pt>
                <c:pt idx="111">
                  <c:v>1697.568</c:v>
                </c:pt>
                <c:pt idx="112">
                  <c:v>1710.0509999999999</c:v>
                </c:pt>
                <c:pt idx="113">
                  <c:v>1719.76</c:v>
                </c:pt>
                <c:pt idx="114">
                  <c:v>1731.1769999999999</c:v>
                </c:pt>
                <c:pt idx="115">
                  <c:v>1740.845</c:v>
                </c:pt>
                <c:pt idx="116">
                  <c:v>1733.001</c:v>
                </c:pt>
                <c:pt idx="117">
                  <c:v>1729.6030000000001</c:v>
                </c:pt>
                <c:pt idx="118">
                  <c:v>1722.8130000000001</c:v>
                </c:pt>
                <c:pt idx="119">
                  <c:v>1713.951</c:v>
                </c:pt>
                <c:pt idx="120">
                  <c:v>1722.248</c:v>
                </c:pt>
                <c:pt idx="121">
                  <c:v>1733.16</c:v>
                </c:pt>
                <c:pt idx="122">
                  <c:v>1744.1849999999999</c:v>
                </c:pt>
                <c:pt idx="123">
                  <c:v>1748.779</c:v>
                </c:pt>
                <c:pt idx="124">
                  <c:v>1766.61</c:v>
                </c:pt>
                <c:pt idx="125">
                  <c:v>1784.5940000000001</c:v>
                </c:pt>
                <c:pt idx="126">
                  <c:v>1802.825</c:v>
                </c:pt>
                <c:pt idx="127">
                  <c:v>1819.5029999999999</c:v>
                </c:pt>
                <c:pt idx="128">
                  <c:v>1843.471</c:v>
                </c:pt>
                <c:pt idx="129">
                  <c:v>1863.086</c:v>
                </c:pt>
                <c:pt idx="130">
                  <c:v>1882.9590000000001</c:v>
                </c:pt>
                <c:pt idx="131">
                  <c:v>1898.8140000000001</c:v>
                </c:pt>
                <c:pt idx="132">
                  <c:v>1924.4849999999999</c:v>
                </c:pt>
                <c:pt idx="133">
                  <c:v>1949.3589999999999</c:v>
                </c:pt>
                <c:pt idx="134">
                  <c:v>1973.471</c:v>
                </c:pt>
                <c:pt idx="135">
                  <c:v>1992.5650000000001</c:v>
                </c:pt>
                <c:pt idx="136">
                  <c:v>1999.8009999999999</c:v>
                </c:pt>
                <c:pt idx="137">
                  <c:v>2001.7819999999999</c:v>
                </c:pt>
                <c:pt idx="138">
                  <c:v>2003.5920000000001</c:v>
                </c:pt>
                <c:pt idx="139">
                  <c:v>2002.364</c:v>
                </c:pt>
                <c:pt idx="140">
                  <c:v>2072.4369999999999</c:v>
                </c:pt>
                <c:pt idx="141">
                  <c:v>2140.5639999999999</c:v>
                </c:pt>
                <c:pt idx="142">
                  <c:v>2212.9659999999999</c:v>
                </c:pt>
                <c:pt idx="143">
                  <c:v>2279.5070000000001</c:v>
                </c:pt>
                <c:pt idx="144">
                  <c:v>2309.7779999999998</c:v>
                </c:pt>
                <c:pt idx="145">
                  <c:v>2340.0720000000001</c:v>
                </c:pt>
                <c:pt idx="146">
                  <c:v>2370.8220000000001</c:v>
                </c:pt>
                <c:pt idx="147">
                  <c:v>2396.2719999999999</c:v>
                </c:pt>
                <c:pt idx="148">
                  <c:v>2425.6170000000002</c:v>
                </c:pt>
                <c:pt idx="149">
                  <c:v>2457.1959999999999</c:v>
                </c:pt>
                <c:pt idx="150">
                  <c:v>2487.672</c:v>
                </c:pt>
                <c:pt idx="151">
                  <c:v>2513.7109999999998</c:v>
                </c:pt>
                <c:pt idx="152">
                  <c:v>2544.5720000000001</c:v>
                </c:pt>
                <c:pt idx="153">
                  <c:v>2571.386</c:v>
                </c:pt>
                <c:pt idx="154">
                  <c:v>2614.306</c:v>
                </c:pt>
                <c:pt idx="155">
                  <c:v>2643.7669999999998</c:v>
                </c:pt>
                <c:pt idx="156">
                  <c:v>2679.502</c:v>
                </c:pt>
                <c:pt idx="157">
                  <c:v>2672.4859999999999</c:v>
                </c:pt>
                <c:pt idx="158">
                  <c:v>2706.8220000000001</c:v>
                </c:pt>
                <c:pt idx="159">
                  <c:v>2693.6010000000001</c:v>
                </c:pt>
                <c:pt idx="160">
                  <c:v>2720.9920000000002</c:v>
                </c:pt>
                <c:pt idx="161">
                  <c:v>2756.4740000000002</c:v>
                </c:pt>
              </c:numCache>
            </c:numRef>
          </c:val>
          <c:extLst>
            <c:ext xmlns:c16="http://schemas.microsoft.com/office/drawing/2014/chart" uri="{C3380CC4-5D6E-409C-BE32-E72D297353CC}">
              <c16:uniqueId val="{00000000-12E8-4C36-A3DF-CCB1523479CE}"/>
            </c:ext>
          </c:extLst>
        </c:ser>
        <c:ser>
          <c:idx val="2"/>
          <c:order val="1"/>
          <c:tx>
            <c:strRef>
              <c:f>'Quarterly All'!$H$11</c:f>
              <c:strCache>
                <c:ptCount val="1"/>
                <c:pt idx="0">
                  <c:v>Govt Accs Payable</c:v>
                </c:pt>
              </c:strCache>
            </c:strRef>
          </c:tx>
          <c:cat>
            <c:numRef>
              <c:f>'Quarterly All'!$A$12:$A$292</c:f>
              <c:numCache>
                <c:formatCode>yyyy\-mm\-dd</c:formatCode>
                <c:ptCount val="164"/>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pt idx="162">
                  <c:v>44378</c:v>
                </c:pt>
                <c:pt idx="163">
                  <c:v>44470</c:v>
                </c:pt>
              </c:numCache>
            </c:numRef>
          </c:cat>
          <c:val>
            <c:numRef>
              <c:f>'Quarterly All'!$H$12:$H$290</c:f>
              <c:numCache>
                <c:formatCode>General</c:formatCode>
                <c:ptCount val="162"/>
                <c:pt idx="0">
                  <c:v>34.28</c:v>
                </c:pt>
                <c:pt idx="1">
                  <c:v>34.552</c:v>
                </c:pt>
                <c:pt idx="2">
                  <c:v>34.527000000000001</c:v>
                </c:pt>
                <c:pt idx="3">
                  <c:v>33.89</c:v>
                </c:pt>
                <c:pt idx="4">
                  <c:v>35.192</c:v>
                </c:pt>
                <c:pt idx="5">
                  <c:v>37.302</c:v>
                </c:pt>
                <c:pt idx="6">
                  <c:v>39.186999999999998</c:v>
                </c:pt>
                <c:pt idx="7">
                  <c:v>39.942999999999998</c:v>
                </c:pt>
                <c:pt idx="8">
                  <c:v>40.164000000000001</c:v>
                </c:pt>
                <c:pt idx="9">
                  <c:v>42.09</c:v>
                </c:pt>
                <c:pt idx="10">
                  <c:v>43.786999999999999</c:v>
                </c:pt>
                <c:pt idx="11">
                  <c:v>44.954000000000001</c:v>
                </c:pt>
                <c:pt idx="12">
                  <c:v>47.543999999999997</c:v>
                </c:pt>
                <c:pt idx="13">
                  <c:v>50.152999999999999</c:v>
                </c:pt>
                <c:pt idx="14">
                  <c:v>51.908999999999999</c:v>
                </c:pt>
                <c:pt idx="15">
                  <c:v>52.097000000000001</c:v>
                </c:pt>
                <c:pt idx="16">
                  <c:v>55.113999999999997</c:v>
                </c:pt>
                <c:pt idx="17">
                  <c:v>57.991</c:v>
                </c:pt>
                <c:pt idx="18">
                  <c:v>60.798000000000002</c:v>
                </c:pt>
                <c:pt idx="19">
                  <c:v>62.837000000000003</c:v>
                </c:pt>
                <c:pt idx="20">
                  <c:v>64.896000000000001</c:v>
                </c:pt>
                <c:pt idx="21">
                  <c:v>69.968999999999994</c:v>
                </c:pt>
                <c:pt idx="22">
                  <c:v>76.081000000000003</c:v>
                </c:pt>
                <c:pt idx="23">
                  <c:v>77.754999999999995</c:v>
                </c:pt>
                <c:pt idx="24">
                  <c:v>80.066000000000003</c:v>
                </c:pt>
                <c:pt idx="25">
                  <c:v>81.364999999999995</c:v>
                </c:pt>
                <c:pt idx="26">
                  <c:v>84.774000000000001</c:v>
                </c:pt>
                <c:pt idx="27">
                  <c:v>86.397999999999996</c:v>
                </c:pt>
                <c:pt idx="28">
                  <c:v>89.664000000000001</c:v>
                </c:pt>
                <c:pt idx="29">
                  <c:v>93.253</c:v>
                </c:pt>
                <c:pt idx="30">
                  <c:v>95.14</c:v>
                </c:pt>
                <c:pt idx="31">
                  <c:v>99.02</c:v>
                </c:pt>
                <c:pt idx="32">
                  <c:v>102.292</c:v>
                </c:pt>
                <c:pt idx="33">
                  <c:v>109.96599999999999</c:v>
                </c:pt>
                <c:pt idx="34">
                  <c:v>111.89400000000001</c:v>
                </c:pt>
                <c:pt idx="35">
                  <c:v>113.089</c:v>
                </c:pt>
                <c:pt idx="36">
                  <c:v>110.13200000000001</c:v>
                </c:pt>
                <c:pt idx="37">
                  <c:v>111.792</c:v>
                </c:pt>
                <c:pt idx="38">
                  <c:v>111.015</c:v>
                </c:pt>
                <c:pt idx="39">
                  <c:v>108.708</c:v>
                </c:pt>
                <c:pt idx="40">
                  <c:v>105.68300000000001</c:v>
                </c:pt>
                <c:pt idx="41">
                  <c:v>106.53</c:v>
                </c:pt>
                <c:pt idx="42">
                  <c:v>105.884</c:v>
                </c:pt>
                <c:pt idx="43">
                  <c:v>102.455</c:v>
                </c:pt>
                <c:pt idx="44">
                  <c:v>101.292</c:v>
                </c:pt>
                <c:pt idx="45">
                  <c:v>102.949</c:v>
                </c:pt>
                <c:pt idx="46">
                  <c:v>101.959</c:v>
                </c:pt>
                <c:pt idx="47">
                  <c:v>97.578999999999994</c:v>
                </c:pt>
                <c:pt idx="48">
                  <c:v>98.616</c:v>
                </c:pt>
                <c:pt idx="49">
                  <c:v>100.163</c:v>
                </c:pt>
                <c:pt idx="50">
                  <c:v>101.93899999999999</c:v>
                </c:pt>
                <c:pt idx="51">
                  <c:v>100.446</c:v>
                </c:pt>
                <c:pt idx="52">
                  <c:v>100.66200000000001</c:v>
                </c:pt>
                <c:pt idx="53">
                  <c:v>101.765</c:v>
                </c:pt>
                <c:pt idx="54">
                  <c:v>101.342</c:v>
                </c:pt>
                <c:pt idx="55">
                  <c:v>100.22799999999999</c:v>
                </c:pt>
                <c:pt idx="56">
                  <c:v>98.474000000000004</c:v>
                </c:pt>
                <c:pt idx="57">
                  <c:v>97.896000000000001</c:v>
                </c:pt>
                <c:pt idx="58">
                  <c:v>99.533000000000001</c:v>
                </c:pt>
                <c:pt idx="59">
                  <c:v>97.774000000000001</c:v>
                </c:pt>
                <c:pt idx="60">
                  <c:v>98.054000000000002</c:v>
                </c:pt>
                <c:pt idx="61">
                  <c:v>100.21899999999999</c:v>
                </c:pt>
                <c:pt idx="62">
                  <c:v>100.36199999999999</c:v>
                </c:pt>
                <c:pt idx="63">
                  <c:v>99.033000000000001</c:v>
                </c:pt>
                <c:pt idx="64">
                  <c:v>96.215999999999994</c:v>
                </c:pt>
                <c:pt idx="65">
                  <c:v>95.384</c:v>
                </c:pt>
                <c:pt idx="66">
                  <c:v>90.260999999999996</c:v>
                </c:pt>
                <c:pt idx="67">
                  <c:v>89.603999999999999</c:v>
                </c:pt>
                <c:pt idx="68">
                  <c:v>87.909000000000006</c:v>
                </c:pt>
                <c:pt idx="69">
                  <c:v>86.507000000000005</c:v>
                </c:pt>
                <c:pt idx="70">
                  <c:v>86.063000000000002</c:v>
                </c:pt>
                <c:pt idx="71">
                  <c:v>82.097999999999999</c:v>
                </c:pt>
                <c:pt idx="72">
                  <c:v>81.567999999999998</c:v>
                </c:pt>
                <c:pt idx="73">
                  <c:v>83.963999999999999</c:v>
                </c:pt>
                <c:pt idx="74">
                  <c:v>84.465000000000003</c:v>
                </c:pt>
                <c:pt idx="75">
                  <c:v>84.765000000000001</c:v>
                </c:pt>
                <c:pt idx="76">
                  <c:v>90.972999999999999</c:v>
                </c:pt>
                <c:pt idx="77">
                  <c:v>90.191000000000003</c:v>
                </c:pt>
                <c:pt idx="78">
                  <c:v>90.650999999999996</c:v>
                </c:pt>
                <c:pt idx="79">
                  <c:v>86.268000000000001</c:v>
                </c:pt>
                <c:pt idx="80">
                  <c:v>89.296999999999997</c:v>
                </c:pt>
                <c:pt idx="81">
                  <c:v>90.126999999999995</c:v>
                </c:pt>
                <c:pt idx="82">
                  <c:v>92.884</c:v>
                </c:pt>
                <c:pt idx="83">
                  <c:v>89.313999999999993</c:v>
                </c:pt>
                <c:pt idx="84">
                  <c:v>90.786000000000001</c:v>
                </c:pt>
                <c:pt idx="85">
                  <c:v>92.674000000000007</c:v>
                </c:pt>
                <c:pt idx="86">
                  <c:v>92.852999999999994</c:v>
                </c:pt>
                <c:pt idx="87">
                  <c:v>89.641999999999996</c:v>
                </c:pt>
                <c:pt idx="88">
                  <c:v>112.754</c:v>
                </c:pt>
                <c:pt idx="89">
                  <c:v>130.71299999999999</c:v>
                </c:pt>
                <c:pt idx="90">
                  <c:v>149.22</c:v>
                </c:pt>
                <c:pt idx="91">
                  <c:v>161.59399999999999</c:v>
                </c:pt>
                <c:pt idx="92">
                  <c:v>170.351</c:v>
                </c:pt>
                <c:pt idx="93">
                  <c:v>175.685</c:v>
                </c:pt>
                <c:pt idx="94">
                  <c:v>179.20400000000001</c:v>
                </c:pt>
                <c:pt idx="95">
                  <c:v>176.76900000000001</c:v>
                </c:pt>
                <c:pt idx="96">
                  <c:v>187.41900000000001</c:v>
                </c:pt>
                <c:pt idx="97">
                  <c:v>197.39500000000001</c:v>
                </c:pt>
                <c:pt idx="98">
                  <c:v>207.34</c:v>
                </c:pt>
                <c:pt idx="99">
                  <c:v>210.19499999999999</c:v>
                </c:pt>
                <c:pt idx="100">
                  <c:v>213.809</c:v>
                </c:pt>
                <c:pt idx="101">
                  <c:v>221.06200000000001</c:v>
                </c:pt>
                <c:pt idx="102">
                  <c:v>221.715</c:v>
                </c:pt>
                <c:pt idx="103">
                  <c:v>216.15199999999999</c:v>
                </c:pt>
                <c:pt idx="104">
                  <c:v>225.833</c:v>
                </c:pt>
                <c:pt idx="105">
                  <c:v>239.84800000000001</c:v>
                </c:pt>
                <c:pt idx="106">
                  <c:v>246.65299999999999</c:v>
                </c:pt>
                <c:pt idx="107">
                  <c:v>245.23699999999999</c:v>
                </c:pt>
                <c:pt idx="108">
                  <c:v>264.20699999999999</c:v>
                </c:pt>
                <c:pt idx="109">
                  <c:v>289.98200000000003</c:v>
                </c:pt>
                <c:pt idx="110">
                  <c:v>290.84100000000001</c:v>
                </c:pt>
                <c:pt idx="111">
                  <c:v>266.52100000000002</c:v>
                </c:pt>
                <c:pt idx="112">
                  <c:v>248.989</c:v>
                </c:pt>
                <c:pt idx="113">
                  <c:v>238.70699999999999</c:v>
                </c:pt>
                <c:pt idx="114">
                  <c:v>230.82300000000001</c:v>
                </c:pt>
                <c:pt idx="115">
                  <c:v>214.00800000000001</c:v>
                </c:pt>
                <c:pt idx="116">
                  <c:v>221.702</c:v>
                </c:pt>
                <c:pt idx="117">
                  <c:v>225.66900000000001</c:v>
                </c:pt>
                <c:pt idx="118">
                  <c:v>223.63900000000001</c:v>
                </c:pt>
                <c:pt idx="119">
                  <c:v>222.684</c:v>
                </c:pt>
                <c:pt idx="120">
                  <c:v>225.17500000000001</c:v>
                </c:pt>
                <c:pt idx="121">
                  <c:v>234.28299999999999</c:v>
                </c:pt>
                <c:pt idx="122">
                  <c:v>231.745</c:v>
                </c:pt>
                <c:pt idx="123">
                  <c:v>231.38800000000001</c:v>
                </c:pt>
                <c:pt idx="124">
                  <c:v>237.33799999999999</c:v>
                </c:pt>
                <c:pt idx="125">
                  <c:v>241.68899999999999</c:v>
                </c:pt>
                <c:pt idx="126">
                  <c:v>237.386</c:v>
                </c:pt>
                <c:pt idx="127">
                  <c:v>243.77799999999999</c:v>
                </c:pt>
                <c:pt idx="128">
                  <c:v>239.36699999999999</c:v>
                </c:pt>
                <c:pt idx="129">
                  <c:v>248.57900000000001</c:v>
                </c:pt>
                <c:pt idx="130">
                  <c:v>254.43199999999999</c:v>
                </c:pt>
                <c:pt idx="131">
                  <c:v>257.39499999999998</c:v>
                </c:pt>
                <c:pt idx="132">
                  <c:v>257.45299999999997</c:v>
                </c:pt>
                <c:pt idx="133">
                  <c:v>257.95</c:v>
                </c:pt>
                <c:pt idx="134">
                  <c:v>256.13400000000001</c:v>
                </c:pt>
                <c:pt idx="135">
                  <c:v>253.77699999999999</c:v>
                </c:pt>
                <c:pt idx="136">
                  <c:v>268.09500000000003</c:v>
                </c:pt>
                <c:pt idx="137">
                  <c:v>266.63</c:v>
                </c:pt>
                <c:pt idx="138">
                  <c:v>270.20800000000003</c:v>
                </c:pt>
                <c:pt idx="139">
                  <c:v>267.74599999999998</c:v>
                </c:pt>
                <c:pt idx="140">
                  <c:v>285.36099999999999</c:v>
                </c:pt>
                <c:pt idx="141">
                  <c:v>287.16699999999997</c:v>
                </c:pt>
                <c:pt idx="142">
                  <c:v>288.39999999999998</c:v>
                </c:pt>
                <c:pt idx="143">
                  <c:v>296.50900000000001</c:v>
                </c:pt>
                <c:pt idx="144">
                  <c:v>300.04300000000001</c:v>
                </c:pt>
                <c:pt idx="145">
                  <c:v>306.10300000000001</c:v>
                </c:pt>
                <c:pt idx="146">
                  <c:v>311.42</c:v>
                </c:pt>
                <c:pt idx="147">
                  <c:v>313.53500000000003</c:v>
                </c:pt>
                <c:pt idx="148">
                  <c:v>339.642</c:v>
                </c:pt>
                <c:pt idx="149">
                  <c:v>340.57799999999997</c:v>
                </c:pt>
                <c:pt idx="150">
                  <c:v>365.20600000000002</c:v>
                </c:pt>
                <c:pt idx="151">
                  <c:v>387.303</c:v>
                </c:pt>
                <c:pt idx="152">
                  <c:v>420.08300000000003</c:v>
                </c:pt>
                <c:pt idx="153">
                  <c:v>425.99</c:v>
                </c:pt>
                <c:pt idx="154">
                  <c:v>418.68700000000001</c:v>
                </c:pt>
                <c:pt idx="155">
                  <c:v>423.28800000000001</c:v>
                </c:pt>
                <c:pt idx="156">
                  <c:v>421.15699999999998</c:v>
                </c:pt>
                <c:pt idx="157">
                  <c:v>569.33799999999997</c:v>
                </c:pt>
                <c:pt idx="158">
                  <c:v>811.15499999999997</c:v>
                </c:pt>
                <c:pt idx="159">
                  <c:v>805.03700000000003</c:v>
                </c:pt>
                <c:pt idx="160">
                  <c:v>834.65499999999997</c:v>
                </c:pt>
                <c:pt idx="161">
                  <c:v>948.09299999999996</c:v>
                </c:pt>
              </c:numCache>
            </c:numRef>
          </c:val>
          <c:extLst>
            <c:ext xmlns:c16="http://schemas.microsoft.com/office/drawing/2014/chart" uri="{C3380CC4-5D6E-409C-BE32-E72D297353CC}">
              <c16:uniqueId val="{00000002-12E8-4C36-A3DF-CCB1523479CE}"/>
            </c:ext>
          </c:extLst>
        </c:ser>
        <c:ser>
          <c:idx val="1"/>
          <c:order val="2"/>
          <c:tx>
            <c:strRef>
              <c:f>'Quarterly All'!$G$11</c:f>
              <c:strCache>
                <c:ptCount val="1"/>
                <c:pt idx="0">
                  <c:v>Nonfin Corps Accs Payable</c:v>
                </c:pt>
              </c:strCache>
            </c:strRef>
          </c:tx>
          <c:cat>
            <c:numRef>
              <c:f>'Quarterly All'!$A$12:$A$292</c:f>
              <c:numCache>
                <c:formatCode>yyyy\-mm\-dd</c:formatCode>
                <c:ptCount val="164"/>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pt idx="162">
                  <c:v>44378</c:v>
                </c:pt>
                <c:pt idx="163">
                  <c:v>44470</c:v>
                </c:pt>
              </c:numCache>
            </c:numRef>
          </c:cat>
          <c:val>
            <c:numRef>
              <c:f>'Quarterly All'!$G$12:$G$290</c:f>
              <c:numCache>
                <c:formatCode>General</c:formatCode>
                <c:ptCount val="162"/>
                <c:pt idx="0">
                  <c:v>1125.077</c:v>
                </c:pt>
                <c:pt idx="1">
                  <c:v>1112.2650000000001</c:v>
                </c:pt>
                <c:pt idx="2">
                  <c:v>1124.4179999999999</c:v>
                </c:pt>
                <c:pt idx="3">
                  <c:v>1134.5940000000001</c:v>
                </c:pt>
                <c:pt idx="4">
                  <c:v>1171.6579999999999</c:v>
                </c:pt>
                <c:pt idx="5">
                  <c:v>1172.5540000000001</c:v>
                </c:pt>
                <c:pt idx="6">
                  <c:v>1231.9680000000001</c:v>
                </c:pt>
                <c:pt idx="7">
                  <c:v>1247.4480000000001</c:v>
                </c:pt>
                <c:pt idx="8">
                  <c:v>1266.58</c:v>
                </c:pt>
                <c:pt idx="9">
                  <c:v>1298.4110000000001</c:v>
                </c:pt>
                <c:pt idx="10">
                  <c:v>1298.03</c:v>
                </c:pt>
                <c:pt idx="11">
                  <c:v>1287.116</c:v>
                </c:pt>
                <c:pt idx="12">
                  <c:v>1292.203</c:v>
                </c:pt>
                <c:pt idx="13">
                  <c:v>1288.404</c:v>
                </c:pt>
                <c:pt idx="14">
                  <c:v>1358.0119999999999</c:v>
                </c:pt>
                <c:pt idx="15">
                  <c:v>1325.95</c:v>
                </c:pt>
                <c:pt idx="16">
                  <c:v>1410.845</c:v>
                </c:pt>
                <c:pt idx="17">
                  <c:v>1452.145</c:v>
                </c:pt>
                <c:pt idx="18">
                  <c:v>1459.0329999999999</c:v>
                </c:pt>
                <c:pt idx="19">
                  <c:v>1634.3820000000001</c:v>
                </c:pt>
                <c:pt idx="20">
                  <c:v>1628.723</c:v>
                </c:pt>
                <c:pt idx="21">
                  <c:v>1596.046</c:v>
                </c:pt>
                <c:pt idx="22">
                  <c:v>1587.75</c:v>
                </c:pt>
                <c:pt idx="23">
                  <c:v>1555.4280000000001</c:v>
                </c:pt>
                <c:pt idx="24">
                  <c:v>1677.241</c:v>
                </c:pt>
                <c:pt idx="25">
                  <c:v>1691.8430000000001</c:v>
                </c:pt>
                <c:pt idx="26">
                  <c:v>1707.501</c:v>
                </c:pt>
                <c:pt idx="27">
                  <c:v>1552.614</c:v>
                </c:pt>
                <c:pt idx="28">
                  <c:v>1575.2560000000001</c:v>
                </c:pt>
                <c:pt idx="29">
                  <c:v>1584.3910000000001</c:v>
                </c:pt>
                <c:pt idx="30">
                  <c:v>1566.749</c:v>
                </c:pt>
                <c:pt idx="31">
                  <c:v>1688.4760000000001</c:v>
                </c:pt>
                <c:pt idx="32">
                  <c:v>1811.7080000000001</c:v>
                </c:pt>
                <c:pt idx="33">
                  <c:v>1816.2860000000001</c:v>
                </c:pt>
                <c:pt idx="34">
                  <c:v>1884.991</c:v>
                </c:pt>
                <c:pt idx="35">
                  <c:v>1866.018</c:v>
                </c:pt>
                <c:pt idx="36">
                  <c:v>1817.529</c:v>
                </c:pt>
                <c:pt idx="37">
                  <c:v>1816.7750000000001</c:v>
                </c:pt>
                <c:pt idx="38">
                  <c:v>1798.42</c:v>
                </c:pt>
                <c:pt idx="39">
                  <c:v>1832.4179999999999</c:v>
                </c:pt>
                <c:pt idx="40">
                  <c:v>1921.6659999999999</c:v>
                </c:pt>
                <c:pt idx="41">
                  <c:v>1913.771</c:v>
                </c:pt>
                <c:pt idx="42">
                  <c:v>2020.14</c:v>
                </c:pt>
                <c:pt idx="43">
                  <c:v>2075.4569999999999</c:v>
                </c:pt>
                <c:pt idx="44">
                  <c:v>2236.652</c:v>
                </c:pt>
                <c:pt idx="45">
                  <c:v>2233.9639999999999</c:v>
                </c:pt>
                <c:pt idx="46">
                  <c:v>2241.87</c:v>
                </c:pt>
                <c:pt idx="47">
                  <c:v>2287.38</c:v>
                </c:pt>
                <c:pt idx="48">
                  <c:v>2376.1379999999999</c:v>
                </c:pt>
                <c:pt idx="49">
                  <c:v>2370.1489999999999</c:v>
                </c:pt>
                <c:pt idx="50">
                  <c:v>2397.1610000000001</c:v>
                </c:pt>
                <c:pt idx="51">
                  <c:v>2441.3519999999999</c:v>
                </c:pt>
                <c:pt idx="52">
                  <c:v>2353.4110000000001</c:v>
                </c:pt>
                <c:pt idx="53">
                  <c:v>2371.2829999999999</c:v>
                </c:pt>
                <c:pt idx="54">
                  <c:v>2423.027</c:v>
                </c:pt>
                <c:pt idx="55">
                  <c:v>2508.8359999999998</c:v>
                </c:pt>
                <c:pt idx="56">
                  <c:v>2551.0079999999998</c:v>
                </c:pt>
                <c:pt idx="57">
                  <c:v>2609.433</c:v>
                </c:pt>
                <c:pt idx="58">
                  <c:v>2717.4659999999999</c:v>
                </c:pt>
                <c:pt idx="59">
                  <c:v>2812.578</c:v>
                </c:pt>
                <c:pt idx="60">
                  <c:v>2881.4459999999999</c:v>
                </c:pt>
                <c:pt idx="61">
                  <c:v>2917.5810000000001</c:v>
                </c:pt>
                <c:pt idx="62">
                  <c:v>2981.3919999999998</c:v>
                </c:pt>
                <c:pt idx="63">
                  <c:v>3079.2249999999999</c:v>
                </c:pt>
                <c:pt idx="64">
                  <c:v>3037.44</c:v>
                </c:pt>
                <c:pt idx="65">
                  <c:v>3119.4560000000001</c:v>
                </c:pt>
                <c:pt idx="66">
                  <c:v>3184.3130000000001</c:v>
                </c:pt>
                <c:pt idx="67">
                  <c:v>3136.6030000000001</c:v>
                </c:pt>
                <c:pt idx="68">
                  <c:v>3254.8409999999999</c:v>
                </c:pt>
                <c:pt idx="69">
                  <c:v>3220.864</c:v>
                </c:pt>
                <c:pt idx="70">
                  <c:v>3088.259</c:v>
                </c:pt>
                <c:pt idx="71">
                  <c:v>3562.7759999999998</c:v>
                </c:pt>
                <c:pt idx="72">
                  <c:v>3642.585</c:v>
                </c:pt>
                <c:pt idx="73">
                  <c:v>3819.614</c:v>
                </c:pt>
                <c:pt idx="74">
                  <c:v>3809.7890000000002</c:v>
                </c:pt>
                <c:pt idx="75">
                  <c:v>4155.1689999999999</c:v>
                </c:pt>
                <c:pt idx="76">
                  <c:v>4373.0659999999998</c:v>
                </c:pt>
                <c:pt idx="77">
                  <c:v>4509.8710000000001</c:v>
                </c:pt>
                <c:pt idx="78">
                  <c:v>4734.2579999999998</c:v>
                </c:pt>
                <c:pt idx="79">
                  <c:v>4792.8530000000001</c:v>
                </c:pt>
                <c:pt idx="80">
                  <c:v>4665.5659999999998</c:v>
                </c:pt>
                <c:pt idx="81">
                  <c:v>4667.6260000000002</c:v>
                </c:pt>
                <c:pt idx="82">
                  <c:v>4448.326</c:v>
                </c:pt>
                <c:pt idx="83">
                  <c:v>4522.125</c:v>
                </c:pt>
                <c:pt idx="84">
                  <c:v>4552.6040000000003</c:v>
                </c:pt>
                <c:pt idx="85">
                  <c:v>4482.4440000000004</c:v>
                </c:pt>
                <c:pt idx="86">
                  <c:v>4340.451</c:v>
                </c:pt>
                <c:pt idx="87">
                  <c:v>4435.326</c:v>
                </c:pt>
                <c:pt idx="88">
                  <c:v>4442.0739999999996</c:v>
                </c:pt>
                <c:pt idx="89">
                  <c:v>4579.2669999999998</c:v>
                </c:pt>
                <c:pt idx="90">
                  <c:v>4588.5860000000002</c:v>
                </c:pt>
                <c:pt idx="91">
                  <c:v>4713.174</c:v>
                </c:pt>
                <c:pt idx="92">
                  <c:v>4797.9709999999995</c:v>
                </c:pt>
                <c:pt idx="93">
                  <c:v>4848.768</c:v>
                </c:pt>
                <c:pt idx="94">
                  <c:v>4845</c:v>
                </c:pt>
                <c:pt idx="95">
                  <c:v>5019.1059999999998</c:v>
                </c:pt>
                <c:pt idx="96">
                  <c:v>5162.223</c:v>
                </c:pt>
                <c:pt idx="97">
                  <c:v>5340.2690000000002</c:v>
                </c:pt>
                <c:pt idx="98">
                  <c:v>5504.6409999999996</c:v>
                </c:pt>
                <c:pt idx="99">
                  <c:v>5601.32</c:v>
                </c:pt>
                <c:pt idx="100">
                  <c:v>5592.0870000000004</c:v>
                </c:pt>
                <c:pt idx="101">
                  <c:v>5595.232</c:v>
                </c:pt>
                <c:pt idx="102">
                  <c:v>5699.5069999999996</c:v>
                </c:pt>
                <c:pt idx="103">
                  <c:v>5752.33</c:v>
                </c:pt>
                <c:pt idx="104">
                  <c:v>5914.8310000000001</c:v>
                </c:pt>
                <c:pt idx="105">
                  <c:v>6065.0320000000002</c:v>
                </c:pt>
                <c:pt idx="106">
                  <c:v>6152.2969999999996</c:v>
                </c:pt>
                <c:pt idx="107">
                  <c:v>6118.3220000000001</c:v>
                </c:pt>
                <c:pt idx="108">
                  <c:v>5905.7030000000004</c:v>
                </c:pt>
                <c:pt idx="109">
                  <c:v>5785.8360000000002</c:v>
                </c:pt>
                <c:pt idx="110">
                  <c:v>5559.991</c:v>
                </c:pt>
                <c:pt idx="111">
                  <c:v>5394.74</c:v>
                </c:pt>
                <c:pt idx="112">
                  <c:v>5179.1639999999998</c:v>
                </c:pt>
                <c:pt idx="113">
                  <c:v>5303.4350000000004</c:v>
                </c:pt>
                <c:pt idx="114">
                  <c:v>5522.7439999999997</c:v>
                </c:pt>
                <c:pt idx="115">
                  <c:v>5721.04</c:v>
                </c:pt>
                <c:pt idx="116">
                  <c:v>5822.1549999999997</c:v>
                </c:pt>
                <c:pt idx="117">
                  <c:v>5800.4350000000004</c:v>
                </c:pt>
                <c:pt idx="118">
                  <c:v>5989.7950000000001</c:v>
                </c:pt>
                <c:pt idx="119">
                  <c:v>6155.5029999999997</c:v>
                </c:pt>
                <c:pt idx="120">
                  <c:v>6354.6790000000001</c:v>
                </c:pt>
                <c:pt idx="121">
                  <c:v>6339.2129999999997</c:v>
                </c:pt>
                <c:pt idx="122">
                  <c:v>6134.1030000000001</c:v>
                </c:pt>
                <c:pt idx="123">
                  <c:v>6405.2629999999999</c:v>
                </c:pt>
                <c:pt idx="124">
                  <c:v>6739.107</c:v>
                </c:pt>
                <c:pt idx="125">
                  <c:v>6793.848</c:v>
                </c:pt>
                <c:pt idx="126">
                  <c:v>6956.5950000000003</c:v>
                </c:pt>
                <c:pt idx="127">
                  <c:v>7003.1</c:v>
                </c:pt>
                <c:pt idx="128">
                  <c:v>7099.6329999999998</c:v>
                </c:pt>
                <c:pt idx="129">
                  <c:v>6950.0910000000003</c:v>
                </c:pt>
                <c:pt idx="130">
                  <c:v>7031.7830000000004</c:v>
                </c:pt>
                <c:pt idx="131">
                  <c:v>7065.7420000000002</c:v>
                </c:pt>
                <c:pt idx="132">
                  <c:v>7158.3339999999998</c:v>
                </c:pt>
                <c:pt idx="133">
                  <c:v>7294.933</c:v>
                </c:pt>
                <c:pt idx="134">
                  <c:v>7405.7209999999995</c:v>
                </c:pt>
                <c:pt idx="135">
                  <c:v>7788.3990000000003</c:v>
                </c:pt>
                <c:pt idx="136">
                  <c:v>7884.08</c:v>
                </c:pt>
                <c:pt idx="137">
                  <c:v>8081.5439999999999</c:v>
                </c:pt>
                <c:pt idx="138">
                  <c:v>8260.7939999999999</c:v>
                </c:pt>
                <c:pt idx="139">
                  <c:v>8377.2749999999996</c:v>
                </c:pt>
                <c:pt idx="140">
                  <c:v>8371.9959999999992</c:v>
                </c:pt>
                <c:pt idx="141">
                  <c:v>8648.9419999999991</c:v>
                </c:pt>
                <c:pt idx="142">
                  <c:v>8884.884</c:v>
                </c:pt>
                <c:pt idx="143">
                  <c:v>9186.1440000000002</c:v>
                </c:pt>
                <c:pt idx="144">
                  <c:v>9071.5259999999998</c:v>
                </c:pt>
                <c:pt idx="145">
                  <c:v>9078.3269999999993</c:v>
                </c:pt>
                <c:pt idx="146">
                  <c:v>9405.5509999999995</c:v>
                </c:pt>
                <c:pt idx="147">
                  <c:v>9250.09</c:v>
                </c:pt>
                <c:pt idx="148">
                  <c:v>9381.1759999999995</c:v>
                </c:pt>
                <c:pt idx="149">
                  <c:v>9322.9240000000009</c:v>
                </c:pt>
                <c:pt idx="150">
                  <c:v>9710.2489999999998</c:v>
                </c:pt>
                <c:pt idx="151">
                  <c:v>9627.7929999999997</c:v>
                </c:pt>
                <c:pt idx="152">
                  <c:v>10641.981</c:v>
                </c:pt>
                <c:pt idx="153">
                  <c:v>11001.949000000001</c:v>
                </c:pt>
                <c:pt idx="154">
                  <c:v>11382.929</c:v>
                </c:pt>
                <c:pt idx="155">
                  <c:v>11947.822</c:v>
                </c:pt>
                <c:pt idx="156">
                  <c:v>11558.129000000001</c:v>
                </c:pt>
                <c:pt idx="157">
                  <c:v>11740.454</c:v>
                </c:pt>
                <c:pt idx="158">
                  <c:v>12098.295</c:v>
                </c:pt>
                <c:pt idx="159">
                  <c:v>12573.126</c:v>
                </c:pt>
                <c:pt idx="160">
                  <c:v>12764.046</c:v>
                </c:pt>
                <c:pt idx="161">
                  <c:v>13076.032999999999</c:v>
                </c:pt>
              </c:numCache>
            </c:numRef>
          </c:val>
          <c:extLst>
            <c:ext xmlns:c16="http://schemas.microsoft.com/office/drawing/2014/chart" uri="{C3380CC4-5D6E-409C-BE32-E72D297353CC}">
              <c16:uniqueId val="{00000001-12E8-4C36-A3DF-CCB1523479CE}"/>
            </c:ext>
          </c:extLst>
        </c:ser>
        <c:ser>
          <c:idx val="3"/>
          <c:order val="3"/>
          <c:tx>
            <c:strRef>
              <c:f>'Quarterly All'!$J$11</c:f>
              <c:strCache>
                <c:ptCount val="1"/>
                <c:pt idx="0">
                  <c:v>Fin.sector Accs Payable</c:v>
                </c:pt>
              </c:strCache>
            </c:strRef>
          </c:tx>
          <c:cat>
            <c:numRef>
              <c:f>'Quarterly All'!$A$12:$A$292</c:f>
              <c:numCache>
                <c:formatCode>yyyy\-mm\-dd</c:formatCode>
                <c:ptCount val="164"/>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pt idx="162">
                  <c:v>44378</c:v>
                </c:pt>
                <c:pt idx="163">
                  <c:v>44470</c:v>
                </c:pt>
              </c:numCache>
            </c:numRef>
          </c:cat>
          <c:val>
            <c:numRef>
              <c:f>'Quarterly All'!$J$12:$J$290</c:f>
              <c:numCache>
                <c:formatCode>General</c:formatCode>
                <c:ptCount val="162"/>
                <c:pt idx="0">
                  <c:v>290.3610000000001</c:v>
                </c:pt>
                <c:pt idx="1">
                  <c:v>299.54100000000005</c:v>
                </c:pt>
                <c:pt idx="2">
                  <c:v>303.04000000000002</c:v>
                </c:pt>
                <c:pt idx="3">
                  <c:v>300.95699999999999</c:v>
                </c:pt>
                <c:pt idx="4">
                  <c:v>311.83699999999999</c:v>
                </c:pt>
                <c:pt idx="5">
                  <c:v>340.68299999999988</c:v>
                </c:pt>
                <c:pt idx="6">
                  <c:v>315.399</c:v>
                </c:pt>
                <c:pt idx="7">
                  <c:v>292.65899999999988</c:v>
                </c:pt>
                <c:pt idx="8">
                  <c:v>338.3130000000001</c:v>
                </c:pt>
                <c:pt idx="9">
                  <c:v>355.07299999999998</c:v>
                </c:pt>
                <c:pt idx="10">
                  <c:v>366.22800000000012</c:v>
                </c:pt>
                <c:pt idx="11">
                  <c:v>389.63700000000011</c:v>
                </c:pt>
                <c:pt idx="12">
                  <c:v>389.70999999999992</c:v>
                </c:pt>
                <c:pt idx="13">
                  <c:v>415.62599999999998</c:v>
                </c:pt>
                <c:pt idx="14">
                  <c:v>440.14700000000005</c:v>
                </c:pt>
                <c:pt idx="15">
                  <c:v>449.00399999999991</c:v>
                </c:pt>
                <c:pt idx="16">
                  <c:v>480.07900000000001</c:v>
                </c:pt>
                <c:pt idx="17">
                  <c:v>490.64000000000033</c:v>
                </c:pt>
                <c:pt idx="18">
                  <c:v>529.41600000000039</c:v>
                </c:pt>
                <c:pt idx="19">
                  <c:v>547.43299999999999</c:v>
                </c:pt>
                <c:pt idx="20">
                  <c:v>554.17600000000016</c:v>
                </c:pt>
                <c:pt idx="21">
                  <c:v>554.53899999999999</c:v>
                </c:pt>
                <c:pt idx="22">
                  <c:v>583.74199999999985</c:v>
                </c:pt>
                <c:pt idx="23">
                  <c:v>585.78399999999954</c:v>
                </c:pt>
                <c:pt idx="24">
                  <c:v>623.05999999999972</c:v>
                </c:pt>
                <c:pt idx="25">
                  <c:v>645.4369999999999</c:v>
                </c:pt>
                <c:pt idx="26">
                  <c:v>653.45899999999995</c:v>
                </c:pt>
                <c:pt idx="27">
                  <c:v>728.68</c:v>
                </c:pt>
                <c:pt idx="28">
                  <c:v>749.27399999999989</c:v>
                </c:pt>
                <c:pt idx="29">
                  <c:v>788.4599999999997</c:v>
                </c:pt>
                <c:pt idx="30">
                  <c:v>817.70100000000014</c:v>
                </c:pt>
                <c:pt idx="31">
                  <c:v>860.99199999999973</c:v>
                </c:pt>
                <c:pt idx="32">
                  <c:v>826.33800000000008</c:v>
                </c:pt>
                <c:pt idx="33">
                  <c:v>848.26400000000001</c:v>
                </c:pt>
                <c:pt idx="34">
                  <c:v>862.40400000000022</c:v>
                </c:pt>
                <c:pt idx="35">
                  <c:v>863.44500000000016</c:v>
                </c:pt>
                <c:pt idx="36">
                  <c:v>906.67900000000009</c:v>
                </c:pt>
                <c:pt idx="37">
                  <c:v>920.88599999999985</c:v>
                </c:pt>
                <c:pt idx="38">
                  <c:v>932.06200000000024</c:v>
                </c:pt>
                <c:pt idx="39">
                  <c:v>909.51400000000001</c:v>
                </c:pt>
                <c:pt idx="40">
                  <c:v>919.83199999999965</c:v>
                </c:pt>
                <c:pt idx="41">
                  <c:v>906.61300000000028</c:v>
                </c:pt>
                <c:pt idx="42">
                  <c:v>903.06900000000019</c:v>
                </c:pt>
                <c:pt idx="43">
                  <c:v>928.46399999999983</c:v>
                </c:pt>
                <c:pt idx="44">
                  <c:v>968.3499999999998</c:v>
                </c:pt>
                <c:pt idx="45">
                  <c:v>980.16899999999998</c:v>
                </c:pt>
                <c:pt idx="46">
                  <c:v>999.53900000000044</c:v>
                </c:pt>
                <c:pt idx="47">
                  <c:v>1011.934</c:v>
                </c:pt>
                <c:pt idx="48">
                  <c:v>985.63100000000031</c:v>
                </c:pt>
                <c:pt idx="49">
                  <c:v>1029.3090000000002</c:v>
                </c:pt>
                <c:pt idx="50">
                  <c:v>1057.8249999999996</c:v>
                </c:pt>
                <c:pt idx="51">
                  <c:v>1072.2390000000005</c:v>
                </c:pt>
                <c:pt idx="52">
                  <c:v>1270.202</c:v>
                </c:pt>
                <c:pt idx="53">
                  <c:v>1301.2589999999998</c:v>
                </c:pt>
                <c:pt idx="54">
                  <c:v>1298.6959999999999</c:v>
                </c:pt>
                <c:pt idx="55">
                  <c:v>1303.98</c:v>
                </c:pt>
                <c:pt idx="56">
                  <c:v>1373.865</c:v>
                </c:pt>
                <c:pt idx="57">
                  <c:v>1346.7950000000003</c:v>
                </c:pt>
                <c:pt idx="58">
                  <c:v>1380.3680000000004</c:v>
                </c:pt>
                <c:pt idx="59">
                  <c:v>1426.951</c:v>
                </c:pt>
                <c:pt idx="60">
                  <c:v>1433.2129999999997</c:v>
                </c:pt>
                <c:pt idx="61">
                  <c:v>1441.8199999999997</c:v>
                </c:pt>
                <c:pt idx="62">
                  <c:v>1500.5019999999995</c:v>
                </c:pt>
                <c:pt idx="63">
                  <c:v>1513.8689999999997</c:v>
                </c:pt>
                <c:pt idx="64">
                  <c:v>1575.2469999999994</c:v>
                </c:pt>
                <c:pt idx="65">
                  <c:v>1577.1769999999997</c:v>
                </c:pt>
                <c:pt idx="66">
                  <c:v>1638.748</c:v>
                </c:pt>
                <c:pt idx="67">
                  <c:v>1727.0919999999999</c:v>
                </c:pt>
                <c:pt idx="68">
                  <c:v>1665.4230000000007</c:v>
                </c:pt>
                <c:pt idx="69">
                  <c:v>1653.2220000000007</c:v>
                </c:pt>
                <c:pt idx="70">
                  <c:v>1692.4009999999998</c:v>
                </c:pt>
                <c:pt idx="71">
                  <c:v>1693.7809999999999</c:v>
                </c:pt>
                <c:pt idx="72">
                  <c:v>1660.3570000000002</c:v>
                </c:pt>
                <c:pt idx="73">
                  <c:v>1707.6559999999995</c:v>
                </c:pt>
                <c:pt idx="74">
                  <c:v>1776.7549999999999</c:v>
                </c:pt>
                <c:pt idx="75">
                  <c:v>1885.1629999999998</c:v>
                </c:pt>
                <c:pt idx="76">
                  <c:v>2016.7290000000003</c:v>
                </c:pt>
                <c:pt idx="77">
                  <c:v>2117.1549999999997</c:v>
                </c:pt>
                <c:pt idx="78">
                  <c:v>2188.5020000000004</c:v>
                </c:pt>
                <c:pt idx="79">
                  <c:v>2226.0959999999995</c:v>
                </c:pt>
                <c:pt idx="80">
                  <c:v>2165.4569999999999</c:v>
                </c:pt>
                <c:pt idx="81">
                  <c:v>2203.6510000000003</c:v>
                </c:pt>
                <c:pt idx="82">
                  <c:v>2284.9719999999998</c:v>
                </c:pt>
                <c:pt idx="83">
                  <c:v>2438.0110000000009</c:v>
                </c:pt>
                <c:pt idx="84">
                  <c:v>2391.6009999999997</c:v>
                </c:pt>
                <c:pt idx="85">
                  <c:v>2479.9549999999999</c:v>
                </c:pt>
                <c:pt idx="86">
                  <c:v>2677.1480000000001</c:v>
                </c:pt>
                <c:pt idx="87">
                  <c:v>2578.7890000000007</c:v>
                </c:pt>
                <c:pt idx="88">
                  <c:v>2688.1470000000008</c:v>
                </c:pt>
                <c:pt idx="89">
                  <c:v>2895.681</c:v>
                </c:pt>
                <c:pt idx="90">
                  <c:v>2993.0790000000002</c:v>
                </c:pt>
                <c:pt idx="91">
                  <c:v>2944.3909999999996</c:v>
                </c:pt>
                <c:pt idx="92">
                  <c:v>3076.0720000000006</c:v>
                </c:pt>
                <c:pt idx="93">
                  <c:v>3092.9710000000009</c:v>
                </c:pt>
                <c:pt idx="94">
                  <c:v>3189.3510000000001</c:v>
                </c:pt>
                <c:pt idx="95">
                  <c:v>3362.5699999999997</c:v>
                </c:pt>
                <c:pt idx="96">
                  <c:v>3323.9060000000009</c:v>
                </c:pt>
                <c:pt idx="97">
                  <c:v>3323.8869999999993</c:v>
                </c:pt>
                <c:pt idx="98">
                  <c:v>3451.4580000000005</c:v>
                </c:pt>
                <c:pt idx="99">
                  <c:v>3314.3819999999992</c:v>
                </c:pt>
                <c:pt idx="100">
                  <c:v>3442.3109999999997</c:v>
                </c:pt>
                <c:pt idx="101">
                  <c:v>3482.8459999999995</c:v>
                </c:pt>
                <c:pt idx="102">
                  <c:v>3569.5709999999999</c:v>
                </c:pt>
                <c:pt idx="103">
                  <c:v>3508.3339999999989</c:v>
                </c:pt>
                <c:pt idx="104">
                  <c:v>3572.1809999999991</c:v>
                </c:pt>
                <c:pt idx="105">
                  <c:v>3852.1060000000007</c:v>
                </c:pt>
                <c:pt idx="106">
                  <c:v>3754.2390000000009</c:v>
                </c:pt>
                <c:pt idx="107">
                  <c:v>3528.3090000000002</c:v>
                </c:pt>
                <c:pt idx="108">
                  <c:v>3541.2459999999987</c:v>
                </c:pt>
                <c:pt idx="109">
                  <c:v>3433.9690000000001</c:v>
                </c:pt>
                <c:pt idx="110">
                  <c:v>3196.3580000000006</c:v>
                </c:pt>
                <c:pt idx="111">
                  <c:v>2949.1640000000011</c:v>
                </c:pt>
                <c:pt idx="112">
                  <c:v>2925.3140000000008</c:v>
                </c:pt>
                <c:pt idx="113">
                  <c:v>2901.5269999999996</c:v>
                </c:pt>
                <c:pt idx="114">
                  <c:v>3060.766000000001</c:v>
                </c:pt>
                <c:pt idx="115">
                  <c:v>3128.1650000000018</c:v>
                </c:pt>
                <c:pt idx="116">
                  <c:v>2924.6489999999994</c:v>
                </c:pt>
                <c:pt idx="117">
                  <c:v>2891.3609999999999</c:v>
                </c:pt>
                <c:pt idx="118">
                  <c:v>2984.5160000000005</c:v>
                </c:pt>
                <c:pt idx="119">
                  <c:v>2699.728000000001</c:v>
                </c:pt>
                <c:pt idx="120">
                  <c:v>2588.54</c:v>
                </c:pt>
                <c:pt idx="121">
                  <c:v>2678.3810000000008</c:v>
                </c:pt>
                <c:pt idx="122">
                  <c:v>2684.0850000000009</c:v>
                </c:pt>
                <c:pt idx="123">
                  <c:v>2651.9920000000002</c:v>
                </c:pt>
                <c:pt idx="124">
                  <c:v>2707.8269999999989</c:v>
                </c:pt>
                <c:pt idx="125">
                  <c:v>2684.2999999999997</c:v>
                </c:pt>
                <c:pt idx="126">
                  <c:v>2613.4699999999989</c:v>
                </c:pt>
                <c:pt idx="127">
                  <c:v>2533.346</c:v>
                </c:pt>
                <c:pt idx="128">
                  <c:v>2573.348</c:v>
                </c:pt>
                <c:pt idx="129">
                  <c:v>2588.7039999999993</c:v>
                </c:pt>
                <c:pt idx="130">
                  <c:v>2619.2429999999986</c:v>
                </c:pt>
                <c:pt idx="131">
                  <c:v>2434.4630000000002</c:v>
                </c:pt>
                <c:pt idx="132">
                  <c:v>2531.5199999999991</c:v>
                </c:pt>
                <c:pt idx="133">
                  <c:v>2574.0020000000004</c:v>
                </c:pt>
                <c:pt idx="134">
                  <c:v>2693.987000000001</c:v>
                </c:pt>
                <c:pt idx="135">
                  <c:v>2698.8409999999994</c:v>
                </c:pt>
                <c:pt idx="136">
                  <c:v>2802.5280000000012</c:v>
                </c:pt>
                <c:pt idx="137">
                  <c:v>2732.9640000000009</c:v>
                </c:pt>
                <c:pt idx="138">
                  <c:v>2802.2840000000001</c:v>
                </c:pt>
                <c:pt idx="139">
                  <c:v>2722.9949999999999</c:v>
                </c:pt>
                <c:pt idx="140">
                  <c:v>2921.063000000001</c:v>
                </c:pt>
                <c:pt idx="141">
                  <c:v>3105.1330000000012</c:v>
                </c:pt>
                <c:pt idx="142">
                  <c:v>2866.3430000000003</c:v>
                </c:pt>
                <c:pt idx="143">
                  <c:v>2873.8330000000005</c:v>
                </c:pt>
                <c:pt idx="144">
                  <c:v>3110.002</c:v>
                </c:pt>
                <c:pt idx="145">
                  <c:v>3178.8930000000009</c:v>
                </c:pt>
                <c:pt idx="146">
                  <c:v>3296.4770000000008</c:v>
                </c:pt>
                <c:pt idx="147">
                  <c:v>3268.5659999999989</c:v>
                </c:pt>
                <c:pt idx="148">
                  <c:v>3319.9760000000006</c:v>
                </c:pt>
                <c:pt idx="149">
                  <c:v>3340.6</c:v>
                </c:pt>
                <c:pt idx="150">
                  <c:v>3372.0769999999993</c:v>
                </c:pt>
                <c:pt idx="151">
                  <c:v>3254.8080000000009</c:v>
                </c:pt>
                <c:pt idx="152">
                  <c:v>3506.7930000000001</c:v>
                </c:pt>
                <c:pt idx="153">
                  <c:v>3576.469000000001</c:v>
                </c:pt>
                <c:pt idx="154">
                  <c:v>3642.7199999999993</c:v>
                </c:pt>
                <c:pt idx="155">
                  <c:v>3614.6019999999994</c:v>
                </c:pt>
                <c:pt idx="156">
                  <c:v>3864.7879999999996</c:v>
                </c:pt>
                <c:pt idx="157">
                  <c:v>3942.1829999999991</c:v>
                </c:pt>
                <c:pt idx="158">
                  <c:v>3969.4029999999993</c:v>
                </c:pt>
                <c:pt idx="159">
                  <c:v>4027.1049999999996</c:v>
                </c:pt>
                <c:pt idx="160">
                  <c:v>4224.4020000000028</c:v>
                </c:pt>
                <c:pt idx="161">
                  <c:v>4203.9759999999997</c:v>
                </c:pt>
              </c:numCache>
            </c:numRef>
          </c:val>
          <c:extLst>
            <c:ext xmlns:c16="http://schemas.microsoft.com/office/drawing/2014/chart" uri="{C3380CC4-5D6E-409C-BE32-E72D297353CC}">
              <c16:uniqueId val="{00000003-12E8-4C36-A3DF-CCB1523479CE}"/>
            </c:ext>
          </c:extLst>
        </c:ser>
        <c:dLbls>
          <c:showLegendKey val="0"/>
          <c:showVal val="0"/>
          <c:showCatName val="0"/>
          <c:showSerName val="0"/>
          <c:showPercent val="0"/>
          <c:showBubbleSize val="0"/>
        </c:dLbls>
        <c:axId val="44930560"/>
        <c:axId val="44959232"/>
      </c:areaChart>
      <c:lineChart>
        <c:grouping val="standard"/>
        <c:varyColors val="0"/>
        <c:ser>
          <c:idx val="4"/>
          <c:order val="4"/>
          <c:tx>
            <c:strRef>
              <c:f>'Quarterly All'!$K$11</c:f>
              <c:strCache>
                <c:ptCount val="1"/>
                <c:pt idx="0">
                  <c:v>GDP</c:v>
                </c:pt>
              </c:strCache>
            </c:strRef>
          </c:tx>
          <c:marker>
            <c:symbol val="none"/>
          </c:marker>
          <c:cat>
            <c:numRef>
              <c:f>'Quarterly All'!$A$12:$A$290</c:f>
              <c:numCache>
                <c:formatCode>yyyy\-mm\-dd</c:formatCode>
                <c:ptCount val="162"/>
                <c:pt idx="0">
                  <c:v>29587</c:v>
                </c:pt>
                <c:pt idx="1">
                  <c:v>29677</c:v>
                </c:pt>
                <c:pt idx="2">
                  <c:v>29768</c:v>
                </c:pt>
                <c:pt idx="3">
                  <c:v>29860</c:v>
                </c:pt>
                <c:pt idx="4">
                  <c:v>29952</c:v>
                </c:pt>
                <c:pt idx="5">
                  <c:v>30042</c:v>
                </c:pt>
                <c:pt idx="6">
                  <c:v>30133</c:v>
                </c:pt>
                <c:pt idx="7">
                  <c:v>30225</c:v>
                </c:pt>
                <c:pt idx="8">
                  <c:v>30317</c:v>
                </c:pt>
                <c:pt idx="9">
                  <c:v>30407</c:v>
                </c:pt>
                <c:pt idx="10">
                  <c:v>30498</c:v>
                </c:pt>
                <c:pt idx="11">
                  <c:v>30590</c:v>
                </c:pt>
                <c:pt idx="12">
                  <c:v>30682</c:v>
                </c:pt>
                <c:pt idx="13">
                  <c:v>30773</c:v>
                </c:pt>
                <c:pt idx="14">
                  <c:v>30864</c:v>
                </c:pt>
                <c:pt idx="15">
                  <c:v>30956</c:v>
                </c:pt>
                <c:pt idx="16">
                  <c:v>31048</c:v>
                </c:pt>
                <c:pt idx="17">
                  <c:v>31138</c:v>
                </c:pt>
                <c:pt idx="18">
                  <c:v>31229</c:v>
                </c:pt>
                <c:pt idx="19">
                  <c:v>31321</c:v>
                </c:pt>
                <c:pt idx="20">
                  <c:v>31413</c:v>
                </c:pt>
                <c:pt idx="21">
                  <c:v>31503</c:v>
                </c:pt>
                <c:pt idx="22">
                  <c:v>31594</c:v>
                </c:pt>
                <c:pt idx="23">
                  <c:v>31686</c:v>
                </c:pt>
                <c:pt idx="24">
                  <c:v>31778</c:v>
                </c:pt>
                <c:pt idx="25">
                  <c:v>31868</c:v>
                </c:pt>
                <c:pt idx="26">
                  <c:v>31959</c:v>
                </c:pt>
                <c:pt idx="27">
                  <c:v>32051</c:v>
                </c:pt>
                <c:pt idx="28">
                  <c:v>32143</c:v>
                </c:pt>
                <c:pt idx="29">
                  <c:v>32234</c:v>
                </c:pt>
                <c:pt idx="30">
                  <c:v>32325</c:v>
                </c:pt>
                <c:pt idx="31">
                  <c:v>32417</c:v>
                </c:pt>
                <c:pt idx="32">
                  <c:v>32509</c:v>
                </c:pt>
                <c:pt idx="33">
                  <c:v>32599</c:v>
                </c:pt>
                <c:pt idx="34">
                  <c:v>32690</c:v>
                </c:pt>
                <c:pt idx="35">
                  <c:v>32782</c:v>
                </c:pt>
                <c:pt idx="36">
                  <c:v>32874</c:v>
                </c:pt>
                <c:pt idx="37">
                  <c:v>32964</c:v>
                </c:pt>
                <c:pt idx="38">
                  <c:v>33055</c:v>
                </c:pt>
                <c:pt idx="39">
                  <c:v>33147</c:v>
                </c:pt>
                <c:pt idx="40">
                  <c:v>33239</c:v>
                </c:pt>
                <c:pt idx="41">
                  <c:v>33329</c:v>
                </c:pt>
                <c:pt idx="42">
                  <c:v>33420</c:v>
                </c:pt>
                <c:pt idx="43">
                  <c:v>33512</c:v>
                </c:pt>
                <c:pt idx="44">
                  <c:v>33604</c:v>
                </c:pt>
                <c:pt idx="45">
                  <c:v>33695</c:v>
                </c:pt>
                <c:pt idx="46">
                  <c:v>33786</c:v>
                </c:pt>
                <c:pt idx="47">
                  <c:v>33878</c:v>
                </c:pt>
                <c:pt idx="48">
                  <c:v>33970</c:v>
                </c:pt>
                <c:pt idx="49">
                  <c:v>34060</c:v>
                </c:pt>
                <c:pt idx="50">
                  <c:v>34151</c:v>
                </c:pt>
                <c:pt idx="51">
                  <c:v>34243</c:v>
                </c:pt>
                <c:pt idx="52">
                  <c:v>34335</c:v>
                </c:pt>
                <c:pt idx="53">
                  <c:v>34425</c:v>
                </c:pt>
                <c:pt idx="54">
                  <c:v>34516</c:v>
                </c:pt>
                <c:pt idx="55">
                  <c:v>34608</c:v>
                </c:pt>
                <c:pt idx="56">
                  <c:v>34700</c:v>
                </c:pt>
                <c:pt idx="57">
                  <c:v>34790</c:v>
                </c:pt>
                <c:pt idx="58">
                  <c:v>34881</c:v>
                </c:pt>
                <c:pt idx="59">
                  <c:v>34973</c:v>
                </c:pt>
                <c:pt idx="60">
                  <c:v>35065</c:v>
                </c:pt>
                <c:pt idx="61">
                  <c:v>35156</c:v>
                </c:pt>
                <c:pt idx="62">
                  <c:v>35247</c:v>
                </c:pt>
                <c:pt idx="63">
                  <c:v>35339</c:v>
                </c:pt>
                <c:pt idx="64">
                  <c:v>35431</c:v>
                </c:pt>
                <c:pt idx="65">
                  <c:v>35521</c:v>
                </c:pt>
                <c:pt idx="66">
                  <c:v>35612</c:v>
                </c:pt>
                <c:pt idx="67">
                  <c:v>35704</c:v>
                </c:pt>
                <c:pt idx="68">
                  <c:v>35796</c:v>
                </c:pt>
                <c:pt idx="69">
                  <c:v>35886</c:v>
                </c:pt>
                <c:pt idx="70">
                  <c:v>35977</c:v>
                </c:pt>
                <c:pt idx="71">
                  <c:v>36069</c:v>
                </c:pt>
                <c:pt idx="72">
                  <c:v>36161</c:v>
                </c:pt>
                <c:pt idx="73">
                  <c:v>36251</c:v>
                </c:pt>
                <c:pt idx="74">
                  <c:v>36342</c:v>
                </c:pt>
                <c:pt idx="75">
                  <c:v>36434</c:v>
                </c:pt>
                <c:pt idx="76">
                  <c:v>36526</c:v>
                </c:pt>
                <c:pt idx="77">
                  <c:v>36617</c:v>
                </c:pt>
                <c:pt idx="78">
                  <c:v>36708</c:v>
                </c:pt>
                <c:pt idx="79">
                  <c:v>36800</c:v>
                </c:pt>
                <c:pt idx="80">
                  <c:v>36892</c:v>
                </c:pt>
                <c:pt idx="81">
                  <c:v>36982</c:v>
                </c:pt>
                <c:pt idx="82">
                  <c:v>37073</c:v>
                </c:pt>
                <c:pt idx="83">
                  <c:v>37165</c:v>
                </c:pt>
                <c:pt idx="84">
                  <c:v>37257</c:v>
                </c:pt>
                <c:pt idx="85">
                  <c:v>37347</c:v>
                </c:pt>
                <c:pt idx="86">
                  <c:v>37438</c:v>
                </c:pt>
                <c:pt idx="87">
                  <c:v>37530</c:v>
                </c:pt>
                <c:pt idx="88">
                  <c:v>37622</c:v>
                </c:pt>
                <c:pt idx="89">
                  <c:v>37712</c:v>
                </c:pt>
                <c:pt idx="90">
                  <c:v>37803</c:v>
                </c:pt>
                <c:pt idx="91">
                  <c:v>37895</c:v>
                </c:pt>
                <c:pt idx="92">
                  <c:v>37987</c:v>
                </c:pt>
                <c:pt idx="93">
                  <c:v>38078</c:v>
                </c:pt>
                <c:pt idx="94">
                  <c:v>38169</c:v>
                </c:pt>
                <c:pt idx="95">
                  <c:v>38261</c:v>
                </c:pt>
                <c:pt idx="96">
                  <c:v>38353</c:v>
                </c:pt>
                <c:pt idx="97">
                  <c:v>38443</c:v>
                </c:pt>
                <c:pt idx="98">
                  <c:v>38534</c:v>
                </c:pt>
                <c:pt idx="99">
                  <c:v>38626</c:v>
                </c:pt>
                <c:pt idx="100">
                  <c:v>38718</c:v>
                </c:pt>
                <c:pt idx="101">
                  <c:v>38808</c:v>
                </c:pt>
                <c:pt idx="102">
                  <c:v>38899</c:v>
                </c:pt>
                <c:pt idx="103">
                  <c:v>38991</c:v>
                </c:pt>
                <c:pt idx="104">
                  <c:v>39083</c:v>
                </c:pt>
                <c:pt idx="105">
                  <c:v>39173</c:v>
                </c:pt>
                <c:pt idx="106">
                  <c:v>39264</c:v>
                </c:pt>
                <c:pt idx="107">
                  <c:v>39356</c:v>
                </c:pt>
                <c:pt idx="108">
                  <c:v>39448</c:v>
                </c:pt>
                <c:pt idx="109">
                  <c:v>39539</c:v>
                </c:pt>
                <c:pt idx="110">
                  <c:v>39630</c:v>
                </c:pt>
                <c:pt idx="111">
                  <c:v>39722</c:v>
                </c:pt>
                <c:pt idx="112">
                  <c:v>39814</c:v>
                </c:pt>
                <c:pt idx="113">
                  <c:v>39904</c:v>
                </c:pt>
                <c:pt idx="114">
                  <c:v>39995</c:v>
                </c:pt>
                <c:pt idx="115">
                  <c:v>40087</c:v>
                </c:pt>
                <c:pt idx="116">
                  <c:v>40179</c:v>
                </c:pt>
                <c:pt idx="117">
                  <c:v>40269</c:v>
                </c:pt>
                <c:pt idx="118">
                  <c:v>40360</c:v>
                </c:pt>
                <c:pt idx="119">
                  <c:v>40452</c:v>
                </c:pt>
                <c:pt idx="120">
                  <c:v>40544</c:v>
                </c:pt>
                <c:pt idx="121">
                  <c:v>40634</c:v>
                </c:pt>
                <c:pt idx="122">
                  <c:v>40725</c:v>
                </c:pt>
                <c:pt idx="123">
                  <c:v>40817</c:v>
                </c:pt>
                <c:pt idx="124">
                  <c:v>40909</c:v>
                </c:pt>
                <c:pt idx="125">
                  <c:v>41000</c:v>
                </c:pt>
                <c:pt idx="126">
                  <c:v>41091</c:v>
                </c:pt>
                <c:pt idx="127">
                  <c:v>41183</c:v>
                </c:pt>
                <c:pt idx="128">
                  <c:v>41275</c:v>
                </c:pt>
                <c:pt idx="129">
                  <c:v>41365</c:v>
                </c:pt>
                <c:pt idx="130">
                  <c:v>41456</c:v>
                </c:pt>
                <c:pt idx="131">
                  <c:v>41548</c:v>
                </c:pt>
                <c:pt idx="132">
                  <c:v>41640</c:v>
                </c:pt>
                <c:pt idx="133">
                  <c:v>41730</c:v>
                </c:pt>
                <c:pt idx="134">
                  <c:v>41821</c:v>
                </c:pt>
                <c:pt idx="135">
                  <c:v>41913</c:v>
                </c:pt>
                <c:pt idx="136">
                  <c:v>42005</c:v>
                </c:pt>
                <c:pt idx="137">
                  <c:v>42095</c:v>
                </c:pt>
                <c:pt idx="138">
                  <c:v>42186</c:v>
                </c:pt>
                <c:pt idx="139">
                  <c:v>42278</c:v>
                </c:pt>
                <c:pt idx="140">
                  <c:v>42370</c:v>
                </c:pt>
                <c:pt idx="141">
                  <c:v>42461</c:v>
                </c:pt>
                <c:pt idx="142">
                  <c:v>42552</c:v>
                </c:pt>
                <c:pt idx="143">
                  <c:v>42644</c:v>
                </c:pt>
                <c:pt idx="144">
                  <c:v>42736</c:v>
                </c:pt>
                <c:pt idx="145">
                  <c:v>42826</c:v>
                </c:pt>
                <c:pt idx="146">
                  <c:v>42917</c:v>
                </c:pt>
                <c:pt idx="147">
                  <c:v>43009</c:v>
                </c:pt>
                <c:pt idx="148">
                  <c:v>43101</c:v>
                </c:pt>
                <c:pt idx="149">
                  <c:v>43191</c:v>
                </c:pt>
                <c:pt idx="150">
                  <c:v>43282</c:v>
                </c:pt>
                <c:pt idx="151">
                  <c:v>43374</c:v>
                </c:pt>
                <c:pt idx="152">
                  <c:v>43466</c:v>
                </c:pt>
                <c:pt idx="153">
                  <c:v>43556</c:v>
                </c:pt>
                <c:pt idx="154">
                  <c:v>43647</c:v>
                </c:pt>
                <c:pt idx="155">
                  <c:v>43739</c:v>
                </c:pt>
                <c:pt idx="156">
                  <c:v>43831</c:v>
                </c:pt>
                <c:pt idx="157">
                  <c:v>43922</c:v>
                </c:pt>
                <c:pt idx="158">
                  <c:v>44013</c:v>
                </c:pt>
                <c:pt idx="159">
                  <c:v>44105</c:v>
                </c:pt>
                <c:pt idx="160">
                  <c:v>44197</c:v>
                </c:pt>
                <c:pt idx="161">
                  <c:v>44287</c:v>
                </c:pt>
              </c:numCache>
            </c:numRef>
          </c:cat>
          <c:val>
            <c:numRef>
              <c:f>'Quarterly All'!$K$12:$K$290</c:f>
              <c:numCache>
                <c:formatCode>General</c:formatCode>
                <c:ptCount val="162"/>
                <c:pt idx="0">
                  <c:v>3124.2060000000001</c:v>
                </c:pt>
                <c:pt idx="1">
                  <c:v>3162.5320000000002</c:v>
                </c:pt>
                <c:pt idx="2">
                  <c:v>3260.6089999999999</c:v>
                </c:pt>
                <c:pt idx="3">
                  <c:v>3280.8180000000002</c:v>
                </c:pt>
                <c:pt idx="4">
                  <c:v>3274.3020000000001</c:v>
                </c:pt>
                <c:pt idx="5">
                  <c:v>3331.9720000000002</c:v>
                </c:pt>
                <c:pt idx="6">
                  <c:v>3366.3220000000001</c:v>
                </c:pt>
                <c:pt idx="7">
                  <c:v>3402.5610000000001</c:v>
                </c:pt>
                <c:pt idx="8">
                  <c:v>3473.413</c:v>
                </c:pt>
                <c:pt idx="9">
                  <c:v>3578.848</c:v>
                </c:pt>
                <c:pt idx="10">
                  <c:v>3689.1790000000001</c:v>
                </c:pt>
                <c:pt idx="11">
                  <c:v>3794.7060000000001</c:v>
                </c:pt>
                <c:pt idx="12">
                  <c:v>3908.0540000000001</c:v>
                </c:pt>
                <c:pt idx="13">
                  <c:v>4009.6010000000001</c:v>
                </c:pt>
                <c:pt idx="14">
                  <c:v>4084.25</c:v>
                </c:pt>
                <c:pt idx="15">
                  <c:v>4148.5510000000004</c:v>
                </c:pt>
                <c:pt idx="16">
                  <c:v>4230.1679999999997</c:v>
                </c:pt>
                <c:pt idx="17">
                  <c:v>4294.8869999999997</c:v>
                </c:pt>
                <c:pt idx="18">
                  <c:v>4386.7730000000001</c:v>
                </c:pt>
                <c:pt idx="19">
                  <c:v>4444.0940000000001</c:v>
                </c:pt>
                <c:pt idx="20">
                  <c:v>4507.8940000000002</c:v>
                </c:pt>
                <c:pt idx="21">
                  <c:v>4545.34</c:v>
                </c:pt>
                <c:pt idx="22">
                  <c:v>4607.6689999999999</c:v>
                </c:pt>
                <c:pt idx="23">
                  <c:v>4657.6270000000004</c:v>
                </c:pt>
                <c:pt idx="24">
                  <c:v>4722.1559999999999</c:v>
                </c:pt>
                <c:pt idx="25">
                  <c:v>4806.16</c:v>
                </c:pt>
                <c:pt idx="26">
                  <c:v>4884.5550000000003</c:v>
                </c:pt>
                <c:pt idx="27">
                  <c:v>5007.9939999999997</c:v>
                </c:pt>
                <c:pt idx="28">
                  <c:v>5073.3720000000003</c:v>
                </c:pt>
                <c:pt idx="29">
                  <c:v>5190.0360000000001</c:v>
                </c:pt>
                <c:pt idx="30">
                  <c:v>5282.835</c:v>
                </c:pt>
                <c:pt idx="31">
                  <c:v>5399.509</c:v>
                </c:pt>
                <c:pt idx="32">
                  <c:v>5511.2529999999997</c:v>
                </c:pt>
                <c:pt idx="33">
                  <c:v>5612.4629999999997</c:v>
                </c:pt>
                <c:pt idx="34">
                  <c:v>5695.3649999999998</c:v>
                </c:pt>
                <c:pt idx="35">
                  <c:v>5747.2370000000001</c:v>
                </c:pt>
                <c:pt idx="36">
                  <c:v>5872.701</c:v>
                </c:pt>
                <c:pt idx="37">
                  <c:v>5960.0280000000002</c:v>
                </c:pt>
                <c:pt idx="38">
                  <c:v>6015.116</c:v>
                </c:pt>
                <c:pt idx="39">
                  <c:v>6004.7330000000002</c:v>
                </c:pt>
                <c:pt idx="40">
                  <c:v>6035.1779999999999</c:v>
                </c:pt>
                <c:pt idx="41">
                  <c:v>6126.8620000000001</c:v>
                </c:pt>
                <c:pt idx="42">
                  <c:v>6205.9369999999999</c:v>
                </c:pt>
                <c:pt idx="43">
                  <c:v>6264.54</c:v>
                </c:pt>
                <c:pt idx="44">
                  <c:v>6363.1019999999999</c:v>
                </c:pt>
                <c:pt idx="45">
                  <c:v>6470.7629999999999</c:v>
                </c:pt>
                <c:pt idx="46">
                  <c:v>6566.6409999999996</c:v>
                </c:pt>
                <c:pt idx="47">
                  <c:v>6680.8029999999999</c:v>
                </c:pt>
                <c:pt idx="48">
                  <c:v>6729.4589999999998</c:v>
                </c:pt>
                <c:pt idx="49">
                  <c:v>6808.9390000000003</c:v>
                </c:pt>
                <c:pt idx="50">
                  <c:v>6882.098</c:v>
                </c:pt>
                <c:pt idx="51">
                  <c:v>7013.7380000000003</c:v>
                </c:pt>
                <c:pt idx="52">
                  <c:v>7115.652</c:v>
                </c:pt>
                <c:pt idx="53">
                  <c:v>7246.9309999999996</c:v>
                </c:pt>
                <c:pt idx="54">
                  <c:v>7331.0749999999998</c:v>
                </c:pt>
                <c:pt idx="55">
                  <c:v>7455.2879999999996</c:v>
                </c:pt>
                <c:pt idx="56">
                  <c:v>7522.2889999999998</c:v>
                </c:pt>
                <c:pt idx="57">
                  <c:v>7580.9970000000003</c:v>
                </c:pt>
                <c:pt idx="58">
                  <c:v>7683.125</c:v>
                </c:pt>
                <c:pt idx="59">
                  <c:v>7772.5860000000002</c:v>
                </c:pt>
                <c:pt idx="60">
                  <c:v>7868.4679999999998</c:v>
                </c:pt>
                <c:pt idx="61">
                  <c:v>8032.84</c:v>
                </c:pt>
                <c:pt idx="62">
                  <c:v>8131.4080000000004</c:v>
                </c:pt>
                <c:pt idx="63">
                  <c:v>8259.7710000000006</c:v>
                </c:pt>
                <c:pt idx="64">
                  <c:v>8362.6550000000007</c:v>
                </c:pt>
                <c:pt idx="65">
                  <c:v>8518.8250000000007</c:v>
                </c:pt>
                <c:pt idx="66">
                  <c:v>8662.8230000000003</c:v>
                </c:pt>
                <c:pt idx="67">
                  <c:v>8765.9069999999992</c:v>
                </c:pt>
                <c:pt idx="68">
                  <c:v>8866.48</c:v>
                </c:pt>
                <c:pt idx="69">
                  <c:v>8969.6990000000005</c:v>
                </c:pt>
                <c:pt idx="70">
                  <c:v>9121.0969999999998</c:v>
                </c:pt>
                <c:pt idx="71">
                  <c:v>9293.991</c:v>
                </c:pt>
                <c:pt idx="72">
                  <c:v>9411.6820000000007</c:v>
                </c:pt>
                <c:pt idx="73">
                  <c:v>9526.2099999999991</c:v>
                </c:pt>
                <c:pt idx="74">
                  <c:v>9686.6260000000002</c:v>
                </c:pt>
                <c:pt idx="75">
                  <c:v>9900.1689999999999</c:v>
                </c:pt>
                <c:pt idx="76">
                  <c:v>10002.179</c:v>
                </c:pt>
                <c:pt idx="77">
                  <c:v>10247.719999999999</c:v>
                </c:pt>
                <c:pt idx="78">
                  <c:v>10318.165000000001</c:v>
                </c:pt>
                <c:pt idx="79">
                  <c:v>10435.744000000001</c:v>
                </c:pt>
                <c:pt idx="80">
                  <c:v>10470.231</c:v>
                </c:pt>
                <c:pt idx="81">
                  <c:v>10599</c:v>
                </c:pt>
                <c:pt idx="82">
                  <c:v>10598.02</c:v>
                </c:pt>
                <c:pt idx="83">
                  <c:v>10660.465</c:v>
                </c:pt>
                <c:pt idx="84">
                  <c:v>10783.5</c:v>
                </c:pt>
                <c:pt idx="85">
                  <c:v>10887.46</c:v>
                </c:pt>
                <c:pt idx="86">
                  <c:v>10984.04</c:v>
                </c:pt>
                <c:pt idx="87">
                  <c:v>11061.433000000001</c:v>
                </c:pt>
                <c:pt idx="88">
                  <c:v>11174.129000000001</c:v>
                </c:pt>
                <c:pt idx="89">
                  <c:v>11312.766</c:v>
                </c:pt>
                <c:pt idx="90">
                  <c:v>11566.669</c:v>
                </c:pt>
                <c:pt idx="91">
                  <c:v>11772.234</c:v>
                </c:pt>
                <c:pt idx="92">
                  <c:v>11923.447</c:v>
                </c:pt>
                <c:pt idx="93">
                  <c:v>12112.815000000001</c:v>
                </c:pt>
                <c:pt idx="94">
                  <c:v>12305.307000000001</c:v>
                </c:pt>
                <c:pt idx="95">
                  <c:v>12527.214</c:v>
                </c:pt>
                <c:pt idx="96">
                  <c:v>12767.286</c:v>
                </c:pt>
                <c:pt idx="97">
                  <c:v>12922.656000000001</c:v>
                </c:pt>
                <c:pt idx="98">
                  <c:v>13142.642</c:v>
                </c:pt>
                <c:pt idx="99">
                  <c:v>13324.204</c:v>
                </c:pt>
                <c:pt idx="100">
                  <c:v>13599.16</c:v>
                </c:pt>
                <c:pt idx="101">
                  <c:v>13753.424000000001</c:v>
                </c:pt>
                <c:pt idx="102">
                  <c:v>13870.188</c:v>
                </c:pt>
                <c:pt idx="103">
                  <c:v>14039.56</c:v>
                </c:pt>
                <c:pt idx="104">
                  <c:v>14215.651</c:v>
                </c:pt>
                <c:pt idx="105">
                  <c:v>14402.082</c:v>
                </c:pt>
                <c:pt idx="106">
                  <c:v>14564.117</c:v>
                </c:pt>
                <c:pt idx="107">
                  <c:v>14715.058000000001</c:v>
                </c:pt>
                <c:pt idx="108">
                  <c:v>14706.538</c:v>
                </c:pt>
                <c:pt idx="109">
                  <c:v>14865.700999999999</c:v>
                </c:pt>
                <c:pt idx="110">
                  <c:v>14898.999</c:v>
                </c:pt>
                <c:pt idx="111">
                  <c:v>14608.208000000001</c:v>
                </c:pt>
                <c:pt idx="112">
                  <c:v>14430.901</c:v>
                </c:pt>
                <c:pt idx="113">
                  <c:v>14381.236000000001</c:v>
                </c:pt>
                <c:pt idx="114">
                  <c:v>14448.882</c:v>
                </c:pt>
                <c:pt idx="115">
                  <c:v>14651.248</c:v>
                </c:pt>
                <c:pt idx="116">
                  <c:v>14764.611000000001</c:v>
                </c:pt>
                <c:pt idx="117">
                  <c:v>14980.192999999999</c:v>
                </c:pt>
                <c:pt idx="118">
                  <c:v>15141.605</c:v>
                </c:pt>
                <c:pt idx="119">
                  <c:v>15309.471</c:v>
                </c:pt>
                <c:pt idx="120">
                  <c:v>15351.444</c:v>
                </c:pt>
                <c:pt idx="121">
                  <c:v>15557.535</c:v>
                </c:pt>
                <c:pt idx="122">
                  <c:v>15647.681</c:v>
                </c:pt>
                <c:pt idx="123">
                  <c:v>15842.267</c:v>
                </c:pt>
                <c:pt idx="124">
                  <c:v>16068.824000000001</c:v>
                </c:pt>
                <c:pt idx="125">
                  <c:v>16207.13</c:v>
                </c:pt>
                <c:pt idx="126">
                  <c:v>16319.54</c:v>
                </c:pt>
                <c:pt idx="127">
                  <c:v>16420.385999999999</c:v>
                </c:pt>
                <c:pt idx="128">
                  <c:v>16629.05</c:v>
                </c:pt>
                <c:pt idx="129">
                  <c:v>16699.550999999999</c:v>
                </c:pt>
                <c:pt idx="130">
                  <c:v>16911.067999999999</c:v>
                </c:pt>
                <c:pt idx="131">
                  <c:v>17133.114000000001</c:v>
                </c:pt>
                <c:pt idx="132">
                  <c:v>17144.280999999999</c:v>
                </c:pt>
                <c:pt idx="133">
                  <c:v>17462.703000000001</c:v>
                </c:pt>
                <c:pt idx="134">
                  <c:v>17743.226999999999</c:v>
                </c:pt>
                <c:pt idx="135">
                  <c:v>17852.54</c:v>
                </c:pt>
                <c:pt idx="136">
                  <c:v>17991.348000000002</c:v>
                </c:pt>
                <c:pt idx="137">
                  <c:v>18193.706999999999</c:v>
                </c:pt>
                <c:pt idx="138">
                  <c:v>18306.96</c:v>
                </c:pt>
                <c:pt idx="139">
                  <c:v>18332.079000000002</c:v>
                </c:pt>
                <c:pt idx="140">
                  <c:v>18425.306</c:v>
                </c:pt>
                <c:pt idx="141">
                  <c:v>18611.616999999998</c:v>
                </c:pt>
                <c:pt idx="142">
                  <c:v>18775.458999999999</c:v>
                </c:pt>
                <c:pt idx="143">
                  <c:v>18968.041000000001</c:v>
                </c:pt>
                <c:pt idx="144">
                  <c:v>19153.912</c:v>
                </c:pt>
                <c:pt idx="145">
                  <c:v>19322.919999999998</c:v>
                </c:pt>
                <c:pt idx="146">
                  <c:v>19558.692999999999</c:v>
                </c:pt>
                <c:pt idx="147">
                  <c:v>19882.965</c:v>
                </c:pt>
                <c:pt idx="148">
                  <c:v>20143.716</c:v>
                </c:pt>
                <c:pt idx="149">
                  <c:v>20492.491999999998</c:v>
                </c:pt>
                <c:pt idx="150">
                  <c:v>20659.101999999999</c:v>
                </c:pt>
                <c:pt idx="151">
                  <c:v>20813.325000000001</c:v>
                </c:pt>
                <c:pt idx="152">
                  <c:v>21001.591</c:v>
                </c:pt>
                <c:pt idx="153">
                  <c:v>21289.268</c:v>
                </c:pt>
                <c:pt idx="154">
                  <c:v>21505.011999999999</c:v>
                </c:pt>
                <c:pt idx="155">
                  <c:v>21694.457999999999</c:v>
                </c:pt>
                <c:pt idx="156">
                  <c:v>21481.366999999998</c:v>
                </c:pt>
                <c:pt idx="157">
                  <c:v>19477.444</c:v>
                </c:pt>
                <c:pt idx="158">
                  <c:v>21138.574000000001</c:v>
                </c:pt>
                <c:pt idx="159">
                  <c:v>21477.597000000002</c:v>
                </c:pt>
                <c:pt idx="160">
                  <c:v>22038.225999999999</c:v>
                </c:pt>
                <c:pt idx="161">
                  <c:v>22740.958999999999</c:v>
                </c:pt>
              </c:numCache>
            </c:numRef>
          </c:val>
          <c:smooth val="0"/>
          <c:extLst>
            <c:ext xmlns:c16="http://schemas.microsoft.com/office/drawing/2014/chart" uri="{C3380CC4-5D6E-409C-BE32-E72D297353CC}">
              <c16:uniqueId val="{00000005-12E8-4C36-A3DF-CCB1523479CE}"/>
            </c:ext>
          </c:extLst>
        </c:ser>
        <c:dLbls>
          <c:showLegendKey val="0"/>
          <c:showVal val="0"/>
          <c:showCatName val="0"/>
          <c:showSerName val="0"/>
          <c:showPercent val="0"/>
          <c:showBubbleSize val="0"/>
        </c:dLbls>
        <c:marker val="1"/>
        <c:smooth val="0"/>
        <c:axId val="44962560"/>
        <c:axId val="44960768"/>
      </c:lineChart>
      <c:dateAx>
        <c:axId val="44930560"/>
        <c:scaling>
          <c:orientation val="minMax"/>
        </c:scaling>
        <c:delete val="0"/>
        <c:axPos val="b"/>
        <c:numFmt formatCode="yyyy/mm" sourceLinked="0"/>
        <c:majorTickMark val="out"/>
        <c:minorTickMark val="none"/>
        <c:tickLblPos val="nextTo"/>
        <c:crossAx val="44959232"/>
        <c:crosses val="autoZero"/>
        <c:auto val="1"/>
        <c:lblOffset val="100"/>
        <c:baseTimeUnit val="months"/>
        <c:majorUnit val="12"/>
        <c:majorTimeUnit val="months"/>
      </c:dateAx>
      <c:valAx>
        <c:axId val="44959232"/>
        <c:scaling>
          <c:orientation val="minMax"/>
          <c:max val="25000"/>
          <c:min val="0"/>
        </c:scaling>
        <c:delete val="0"/>
        <c:axPos val="l"/>
        <c:majorGridlines/>
        <c:numFmt formatCode="General" sourceLinked="1"/>
        <c:majorTickMark val="out"/>
        <c:minorTickMark val="none"/>
        <c:tickLblPos val="nextTo"/>
        <c:crossAx val="44930560"/>
        <c:crosses val="autoZero"/>
        <c:crossBetween val="between"/>
      </c:valAx>
      <c:valAx>
        <c:axId val="44960768"/>
        <c:scaling>
          <c:orientation val="minMax"/>
        </c:scaling>
        <c:delete val="0"/>
        <c:axPos val="r"/>
        <c:numFmt formatCode="General" sourceLinked="1"/>
        <c:majorTickMark val="out"/>
        <c:minorTickMark val="none"/>
        <c:tickLblPos val="nextTo"/>
        <c:crossAx val="44962560"/>
        <c:crosses val="max"/>
        <c:crossBetween val="between"/>
      </c:valAx>
      <c:dateAx>
        <c:axId val="44962560"/>
        <c:scaling>
          <c:orientation val="minMax"/>
        </c:scaling>
        <c:delete val="1"/>
        <c:axPos val="b"/>
        <c:numFmt formatCode="yyyy\-mm\-dd" sourceLinked="1"/>
        <c:majorTickMark val="out"/>
        <c:minorTickMark val="none"/>
        <c:tickLblPos val="nextTo"/>
        <c:crossAx val="44960768"/>
        <c:crosses val="autoZero"/>
        <c:auto val="1"/>
        <c:lblOffset val="100"/>
        <c:baseTimeUnit val="months"/>
        <c:majorUnit val="1"/>
        <c:minorUnit val="1"/>
      </c:dateAx>
    </c:plotArea>
    <c:legend>
      <c:legendPos val="r"/>
      <c:layout>
        <c:manualLayout>
          <c:xMode val="edge"/>
          <c:yMode val="edge"/>
          <c:x val="0.16958213209533363"/>
          <c:y val="6.66442285309298E-2"/>
          <c:w val="0.33865926837763749"/>
          <c:h val="0.38125901198964979"/>
        </c:manualLayout>
      </c:layout>
      <c:overlay val="0"/>
      <c:spPr>
        <a:solidFill>
          <a:schemeClr val="lt1"/>
        </a:solidFill>
        <a:ln w="25400" cap="flat" cmpd="sng" algn="ctr">
          <a:solidFill>
            <a:schemeClr val="accent5"/>
          </a:solidFill>
          <a:prstDash val="solid"/>
        </a:ln>
        <a:effectLst/>
      </c:spPr>
    </c:legend>
    <c:plotVisOnly val="1"/>
    <c:dispBlanksAs val="gap"/>
    <c:showDLblsOverMax val="0"/>
  </c:chart>
  <c:txPr>
    <a:bodyPr/>
    <a:lstStyle/>
    <a:p>
      <a:pPr>
        <a:defRPr sz="28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3187098110242"/>
          <c:y val="3.5397007460681591E-2"/>
          <c:w val="0.8908224207004789"/>
          <c:h val="0.83031155062310125"/>
        </c:manualLayout>
      </c:layout>
      <c:lineChart>
        <c:grouping val="standard"/>
        <c:varyColors val="0"/>
        <c:ser>
          <c:idx val="0"/>
          <c:order val="0"/>
          <c:tx>
            <c:strRef>
              <c:f>[Overtake.xlsx]Sheet2!$B$5</c:f>
              <c:strCache>
                <c:ptCount val="1"/>
                <c:pt idx="0">
                  <c:v>Accounts Payable</c:v>
                </c:pt>
              </c:strCache>
            </c:strRef>
          </c:tx>
          <c:spPr>
            <a:ln w="79375"/>
          </c:spPr>
          <c:cat>
            <c:numRef>
              <c:f>[Overtake.xlsx]Sheet2!$A$6:$A$31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[Overtake.xlsx]Sheet2!$B$6:$B$31</c:f>
              <c:numCache>
                <c:formatCode>General</c:formatCode>
                <c:ptCount val="26"/>
                <c:pt idx="0">
                  <c:v>483</c:v>
                </c:pt>
                <c:pt idx="1">
                  <c:v>941</c:v>
                </c:pt>
                <c:pt idx="2">
                  <c:v>1288</c:v>
                </c:pt>
                <c:pt idx="3">
                  <c:v>2297</c:v>
                </c:pt>
                <c:pt idx="4">
                  <c:v>2901</c:v>
                </c:pt>
                <c:pt idx="5">
                  <c:v>3515</c:v>
                </c:pt>
                <c:pt idx="6">
                  <c:v>4231</c:v>
                </c:pt>
                <c:pt idx="7">
                  <c:v>4832</c:v>
                </c:pt>
                <c:pt idx="8">
                  <c:v>5283</c:v>
                </c:pt>
                <c:pt idx="9">
                  <c:v>5944</c:v>
                </c:pt>
                <c:pt idx="10">
                  <c:v>6389</c:v>
                </c:pt>
                <c:pt idx="11">
                  <c:v>7697</c:v>
                </c:pt>
                <c:pt idx="12">
                  <c:v>10653</c:v>
                </c:pt>
                <c:pt idx="13">
                  <c:v>13353</c:v>
                </c:pt>
                <c:pt idx="14">
                  <c:v>14882</c:v>
                </c:pt>
                <c:pt idx="15">
                  <c:v>17683</c:v>
                </c:pt>
                <c:pt idx="16">
                  <c:v>20954</c:v>
                </c:pt>
                <c:pt idx="17">
                  <c:v>23632</c:v>
                </c:pt>
                <c:pt idx="18">
                  <c:v>27532</c:v>
                </c:pt>
                <c:pt idx="19">
                  <c:v>33174</c:v>
                </c:pt>
                <c:pt idx="20">
                  <c:v>38925</c:v>
                </c:pt>
                <c:pt idx="21">
                  <c:v>42280</c:v>
                </c:pt>
                <c:pt idx="22">
                  <c:v>44481</c:v>
                </c:pt>
                <c:pt idx="23">
                  <c:v>49229</c:v>
                </c:pt>
                <c:pt idx="24">
                  <c:v>52615</c:v>
                </c:pt>
                <c:pt idx="25" formatCode="0">
                  <c:v>63983.870967741939</c:v>
                </c:pt>
              </c:numCache>
            </c:numRef>
          </c:val>
          <c:smooth val="0"/>
          <c:extLst>
            <c:ext xmlns:c16="http://schemas.microsoft.com/office/drawing/2014/chart" uri="{C3380CC4-5D6E-409C-BE32-E72D297353CC}">
              <c16:uniqueId val="{00000000-180D-44F4-80D8-92057AD44202}"/>
            </c:ext>
          </c:extLst>
        </c:ser>
        <c:ser>
          <c:idx val="1"/>
          <c:order val="1"/>
          <c:tx>
            <c:strRef>
              <c:f>[Overtake.xlsx]Sheet2!$N$5</c:f>
              <c:strCache>
                <c:ptCount val="1"/>
                <c:pt idx="0">
                  <c:v>M2</c:v>
                </c:pt>
              </c:strCache>
            </c:strRef>
          </c:tx>
          <c:spPr>
            <a:ln w="85725"/>
          </c:spPr>
          <c:cat>
            <c:numRef>
              <c:f>[Overtake.xlsx]Sheet2!$A$6:$A$31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[Overtake.xlsx]Sheet2!$N$6:$N$31</c:f>
              <c:numCache>
                <c:formatCode>General</c:formatCode>
                <c:ptCount val="26"/>
                <c:pt idx="10">
                  <c:v>4353.8999999999996</c:v>
                </c:pt>
                <c:pt idx="11">
                  <c:v>6032.1</c:v>
                </c:pt>
                <c:pt idx="12">
                  <c:v>8970.7000000000007</c:v>
                </c:pt>
                <c:pt idx="13">
                  <c:v>12869</c:v>
                </c:pt>
                <c:pt idx="14">
                  <c:v>12975.9</c:v>
                </c:pt>
                <c:pt idx="15">
                  <c:v>15267.6</c:v>
                </c:pt>
                <c:pt idx="16">
                  <c:v>20011.900000000001</c:v>
                </c:pt>
                <c:pt idx="17">
                  <c:v>24204.799999999999</c:v>
                </c:pt>
                <c:pt idx="18">
                  <c:v>27164.6</c:v>
                </c:pt>
                <c:pt idx="19">
                  <c:v>31155.599999999999</c:v>
                </c:pt>
                <c:pt idx="20">
                  <c:v>31615.7</c:v>
                </c:pt>
                <c:pt idx="21">
                  <c:v>35179.699999999997</c:v>
                </c:pt>
                <c:pt idx="22">
                  <c:v>38418</c:v>
                </c:pt>
                <c:pt idx="23">
                  <c:v>42442.2</c:v>
                </c:pt>
                <c:pt idx="24">
                  <c:v>47109.3</c:v>
                </c:pt>
                <c:pt idx="25">
                  <c:v>58652.1</c:v>
                </c:pt>
              </c:numCache>
            </c:numRef>
          </c:val>
          <c:smooth val="0"/>
          <c:extLst>
            <c:ext xmlns:c16="http://schemas.microsoft.com/office/drawing/2014/chart" uri="{C3380CC4-5D6E-409C-BE32-E72D297353CC}">
              <c16:uniqueId val="{00000001-180D-44F4-80D8-92057AD44202}"/>
            </c:ext>
          </c:extLst>
        </c:ser>
        <c:dLbls>
          <c:showLegendKey val="0"/>
          <c:showVal val="0"/>
          <c:showCatName val="0"/>
          <c:showSerName val="0"/>
          <c:showPercent val="0"/>
          <c:showBubbleSize val="0"/>
        </c:dLbls>
        <c:marker val="1"/>
        <c:smooth val="0"/>
        <c:axId val="46469888"/>
        <c:axId val="46471424"/>
      </c:lineChart>
      <c:catAx>
        <c:axId val="46469888"/>
        <c:scaling>
          <c:orientation val="minMax"/>
        </c:scaling>
        <c:delete val="0"/>
        <c:axPos val="b"/>
        <c:numFmt formatCode="General" sourceLinked="1"/>
        <c:majorTickMark val="out"/>
        <c:minorTickMark val="none"/>
        <c:tickLblPos val="nextTo"/>
        <c:txPr>
          <a:bodyPr rot="-5400000" vert="horz"/>
          <a:lstStyle/>
          <a:p>
            <a:pPr>
              <a:defRPr/>
            </a:pPr>
            <a:endParaRPr lang="de-DE"/>
          </a:p>
        </c:txPr>
        <c:crossAx val="46471424"/>
        <c:crosses val="autoZero"/>
        <c:auto val="1"/>
        <c:lblAlgn val="ctr"/>
        <c:lblOffset val="100"/>
        <c:tickLblSkip val="1"/>
        <c:noMultiLvlLbl val="0"/>
      </c:catAx>
      <c:valAx>
        <c:axId val="46471424"/>
        <c:scaling>
          <c:orientation val="minMax"/>
        </c:scaling>
        <c:delete val="0"/>
        <c:axPos val="l"/>
        <c:majorGridlines/>
        <c:numFmt formatCode="General" sourceLinked="1"/>
        <c:majorTickMark val="out"/>
        <c:minorTickMark val="none"/>
        <c:tickLblPos val="nextTo"/>
        <c:crossAx val="46469888"/>
        <c:crosses val="autoZero"/>
        <c:crossBetween val="between"/>
      </c:valAx>
    </c:plotArea>
    <c:legend>
      <c:legendPos val="r"/>
      <c:layout>
        <c:manualLayout>
          <c:xMode val="edge"/>
          <c:yMode val="edge"/>
          <c:x val="0.4869450975725601"/>
          <c:y val="0.33004526009052015"/>
          <c:w val="0.21904953919717746"/>
          <c:h val="0.12993572653811974"/>
        </c:manualLayout>
      </c:layout>
      <c:overlay val="0"/>
    </c:legend>
    <c:plotVisOnly val="1"/>
    <c:dispBlanksAs val="gap"/>
    <c:showDLblsOverMax val="0"/>
  </c:chart>
  <c:txPr>
    <a:bodyPr/>
    <a:lstStyle/>
    <a:p>
      <a:pPr>
        <a:defRPr sz="36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Accounts payable to GDP, to M2 - Russia</a:t>
            </a:r>
          </a:p>
        </c:rich>
      </c:tx>
      <c:overlay val="0"/>
    </c:title>
    <c:autoTitleDeleted val="0"/>
    <c:plotArea>
      <c:layout>
        <c:manualLayout>
          <c:layoutTarget val="inner"/>
          <c:xMode val="edge"/>
          <c:yMode val="edge"/>
          <c:x val="6.8737575835807405E-2"/>
          <c:y val="0.1161140579184924"/>
          <c:w val="0.84731304591024481"/>
          <c:h val="0.72125654795242644"/>
        </c:manualLayout>
      </c:layout>
      <c:lineChart>
        <c:grouping val="standard"/>
        <c:varyColors val="0"/>
        <c:ser>
          <c:idx val="0"/>
          <c:order val="0"/>
          <c:tx>
            <c:strRef>
              <c:f>Sheet2!$K$5</c:f>
              <c:strCache>
                <c:ptCount val="1"/>
                <c:pt idx="0">
                  <c:v>AccPayab to GDP</c:v>
                </c:pt>
              </c:strCache>
            </c:strRef>
          </c:tx>
          <c:spPr>
            <a:ln w="63500"/>
          </c:spPr>
          <c:marker>
            <c:symbol val="none"/>
          </c:marker>
          <c:cat>
            <c:numRef>
              <c:f>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Sheet2!$K$6:$K$31</c:f>
              <c:numCache>
                <c:formatCode>General</c:formatCode>
                <c:ptCount val="26"/>
                <c:pt idx="0">
                  <c:v>0.33811167499613765</c:v>
                </c:pt>
                <c:pt idx="1">
                  <c:v>0.46866631959128313</c:v>
                </c:pt>
                <c:pt idx="2">
                  <c:v>0.54983662851107828</c:v>
                </c:pt>
                <c:pt idx="3">
                  <c:v>0.87350924448105294</c:v>
                </c:pt>
                <c:pt idx="4">
                  <c:v>0.60146372760099631</c:v>
                </c:pt>
                <c:pt idx="5">
                  <c:v>0.48113470809557257</c:v>
                </c:pt>
                <c:pt idx="6">
                  <c:v>0.47307664991156118</c:v>
                </c:pt>
                <c:pt idx="7">
                  <c:v>0.44614745394949451</c:v>
                </c:pt>
                <c:pt idx="8">
                  <c:v>0.39997777812373042</c:v>
                </c:pt>
                <c:pt idx="9">
                  <c:v>0.34908870457647895</c:v>
                </c:pt>
                <c:pt idx="10">
                  <c:v>0.29565337037810596</c:v>
                </c:pt>
                <c:pt idx="11">
                  <c:v>0.28595097583659868</c:v>
                </c:pt>
                <c:pt idx="12">
                  <c:v>0.32041494131251197</c:v>
                </c:pt>
                <c:pt idx="13">
                  <c:v>0.32349852915119498</c:v>
                </c:pt>
                <c:pt idx="14">
                  <c:v>0.38348535521380134</c:v>
                </c:pt>
                <c:pt idx="15">
                  <c:v>0.38185180413002889</c:v>
                </c:pt>
              </c:numCache>
            </c:numRef>
          </c:val>
          <c:smooth val="0"/>
          <c:extLst>
            <c:ext xmlns:c16="http://schemas.microsoft.com/office/drawing/2014/chart" uri="{C3380CC4-5D6E-409C-BE32-E72D297353CC}">
              <c16:uniqueId val="{00000000-9409-4056-9741-708F8C7EC5B6}"/>
            </c:ext>
          </c:extLst>
        </c:ser>
        <c:ser>
          <c:idx val="2"/>
          <c:order val="2"/>
          <c:tx>
            <c:strRef>
              <c:f>Sheet2!$L$5</c:f>
              <c:strCache>
                <c:ptCount val="1"/>
                <c:pt idx="0">
                  <c:v>AccPayab to GDP 2011-</c:v>
                </c:pt>
              </c:strCache>
            </c:strRef>
          </c:tx>
          <c:spPr>
            <a:ln w="60325">
              <a:solidFill>
                <a:srgbClr val="00A2FF"/>
              </a:solidFill>
            </a:ln>
          </c:spPr>
          <c:marker>
            <c:symbol val="none"/>
          </c:marker>
          <c:cat>
            <c:numRef>
              <c:f>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Sheet2!$L$6:$L$31</c:f>
              <c:numCache>
                <c:formatCode>General</c:formatCode>
                <c:ptCount val="26"/>
                <c:pt idx="16">
                  <c:v>0.34857104348886098</c:v>
                </c:pt>
                <c:pt idx="17">
                  <c:v>0.34700151209952751</c:v>
                </c:pt>
                <c:pt idx="18">
                  <c:v>0.37722457376854157</c:v>
                </c:pt>
                <c:pt idx="19">
                  <c:v>0.41976443347790571</c:v>
                </c:pt>
                <c:pt idx="20">
                  <c:v>0.4684828110322074</c:v>
                </c:pt>
                <c:pt idx="21">
                  <c:v>0.49383244498181089</c:v>
                </c:pt>
                <c:pt idx="22">
                  <c:v>0.48431481221898626</c:v>
                </c:pt>
                <c:pt idx="23">
                  <c:v>0.473986298759977</c:v>
                </c:pt>
                <c:pt idx="24">
                  <c:v>0.48185255067099197</c:v>
                </c:pt>
                <c:pt idx="25">
                  <c:v>0.60018704767671049</c:v>
                </c:pt>
              </c:numCache>
            </c:numRef>
          </c:val>
          <c:smooth val="0"/>
          <c:extLst>
            <c:ext xmlns:c16="http://schemas.microsoft.com/office/drawing/2014/chart" uri="{C3380CC4-5D6E-409C-BE32-E72D297353CC}">
              <c16:uniqueId val="{00000001-9409-4056-9741-708F8C7EC5B6}"/>
            </c:ext>
          </c:extLst>
        </c:ser>
        <c:dLbls>
          <c:showLegendKey val="0"/>
          <c:showVal val="0"/>
          <c:showCatName val="0"/>
          <c:showSerName val="0"/>
          <c:showPercent val="0"/>
          <c:showBubbleSize val="0"/>
        </c:dLbls>
        <c:marker val="1"/>
        <c:smooth val="0"/>
        <c:axId val="45860352"/>
        <c:axId val="45861888"/>
      </c:lineChart>
      <c:lineChart>
        <c:grouping val="standard"/>
        <c:varyColors val="0"/>
        <c:ser>
          <c:idx val="1"/>
          <c:order val="1"/>
          <c:tx>
            <c:strRef>
              <c:f>Sheet2!$O$5</c:f>
              <c:strCache>
                <c:ptCount val="1"/>
                <c:pt idx="0">
                  <c:v>AccPayab to M2 (right)</c:v>
                </c:pt>
              </c:strCache>
            </c:strRef>
          </c:tx>
          <c:spPr>
            <a:ln w="60325"/>
          </c:spPr>
          <c:marker>
            <c:symbol val="none"/>
          </c:marker>
          <c:cat>
            <c:numRef>
              <c:f>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Sheet2!$O$6:$O$31</c:f>
              <c:numCache>
                <c:formatCode>General</c:formatCode>
                <c:ptCount val="26"/>
                <c:pt idx="10">
                  <c:v>1.4674200142401066</c:v>
                </c:pt>
                <c:pt idx="11">
                  <c:v>1.2760066975016993</c:v>
                </c:pt>
                <c:pt idx="12">
                  <c:v>1.1875327454936626</c:v>
                </c:pt>
                <c:pt idx="13">
                  <c:v>1.0376097598881031</c:v>
                </c:pt>
                <c:pt idx="14">
                  <c:v>1.1468953983924044</c:v>
                </c:pt>
                <c:pt idx="15">
                  <c:v>1.1582043019204067</c:v>
                </c:pt>
                <c:pt idx="16">
                  <c:v>1.0470769891914311</c:v>
                </c:pt>
                <c:pt idx="17">
                  <c:v>0.97633527234267581</c:v>
                </c:pt>
                <c:pt idx="18">
                  <c:v>1.0135249552726711</c:v>
                </c:pt>
                <c:pt idx="19">
                  <c:v>1.0647845010206833</c:v>
                </c:pt>
                <c:pt idx="20">
                  <c:v>1.2311920975970798</c:v>
                </c:pt>
                <c:pt idx="21">
                  <c:v>1.2018294641512008</c:v>
                </c:pt>
                <c:pt idx="22">
                  <c:v>1.1578166484460408</c:v>
                </c:pt>
                <c:pt idx="23">
                  <c:v>1.1599068851284806</c:v>
                </c:pt>
                <c:pt idx="24">
                  <c:v>1.1168707664940891</c:v>
                </c:pt>
                <c:pt idx="25">
                  <c:v>1.1000956115364118</c:v>
                </c:pt>
              </c:numCache>
            </c:numRef>
          </c:val>
          <c:smooth val="0"/>
          <c:extLst>
            <c:ext xmlns:c16="http://schemas.microsoft.com/office/drawing/2014/chart" uri="{C3380CC4-5D6E-409C-BE32-E72D297353CC}">
              <c16:uniqueId val="{00000002-9409-4056-9741-708F8C7EC5B6}"/>
            </c:ext>
          </c:extLst>
        </c:ser>
        <c:dLbls>
          <c:showLegendKey val="0"/>
          <c:showVal val="0"/>
          <c:showCatName val="0"/>
          <c:showSerName val="0"/>
          <c:showPercent val="0"/>
          <c:showBubbleSize val="0"/>
        </c:dLbls>
        <c:marker val="1"/>
        <c:smooth val="0"/>
        <c:axId val="48472448"/>
        <c:axId val="46609152"/>
      </c:lineChart>
      <c:catAx>
        <c:axId val="45860352"/>
        <c:scaling>
          <c:orientation val="minMax"/>
        </c:scaling>
        <c:delete val="0"/>
        <c:axPos val="b"/>
        <c:numFmt formatCode="General" sourceLinked="1"/>
        <c:majorTickMark val="out"/>
        <c:minorTickMark val="none"/>
        <c:tickLblPos val="nextTo"/>
        <c:txPr>
          <a:bodyPr rot="-5400000" vert="horz"/>
          <a:lstStyle/>
          <a:p>
            <a:pPr>
              <a:defRPr/>
            </a:pPr>
            <a:endParaRPr lang="de-DE"/>
          </a:p>
        </c:txPr>
        <c:crossAx val="45861888"/>
        <c:crosses val="autoZero"/>
        <c:auto val="1"/>
        <c:lblAlgn val="ctr"/>
        <c:lblOffset val="100"/>
        <c:tickLblSkip val="1"/>
        <c:noMultiLvlLbl val="0"/>
      </c:catAx>
      <c:valAx>
        <c:axId val="45861888"/>
        <c:scaling>
          <c:orientation val="minMax"/>
        </c:scaling>
        <c:delete val="0"/>
        <c:axPos val="l"/>
        <c:majorGridlines/>
        <c:title>
          <c:tx>
            <c:rich>
              <a:bodyPr rot="0" vert="horz"/>
              <a:lstStyle/>
              <a:p>
                <a:pPr>
                  <a:defRPr/>
                </a:pPr>
                <a:r>
                  <a:rPr lang="en-US" dirty="0"/>
                  <a:t>AP/GDP</a:t>
                </a:r>
              </a:p>
            </c:rich>
          </c:tx>
          <c:layout>
            <c:manualLayout>
              <c:xMode val="edge"/>
              <c:yMode val="edge"/>
              <c:x val="2.2675738311028876E-3"/>
              <c:y val="1.0348168062477474E-2"/>
            </c:manualLayout>
          </c:layout>
          <c:overlay val="0"/>
        </c:title>
        <c:numFmt formatCode="General" sourceLinked="1"/>
        <c:majorTickMark val="out"/>
        <c:minorTickMark val="none"/>
        <c:tickLblPos val="nextTo"/>
        <c:crossAx val="45860352"/>
        <c:crosses val="autoZero"/>
        <c:crossBetween val="between"/>
      </c:valAx>
      <c:valAx>
        <c:axId val="46609152"/>
        <c:scaling>
          <c:orientation val="minMax"/>
          <c:min val="0.8"/>
        </c:scaling>
        <c:delete val="0"/>
        <c:axPos val="r"/>
        <c:title>
          <c:tx>
            <c:rich>
              <a:bodyPr rot="0" vert="horz"/>
              <a:lstStyle/>
              <a:p>
                <a:pPr>
                  <a:defRPr/>
                </a:pPr>
                <a:r>
                  <a:rPr lang="en-US" dirty="0"/>
                  <a:t>AP/M2</a:t>
                </a:r>
              </a:p>
            </c:rich>
          </c:tx>
          <c:layout>
            <c:manualLayout>
              <c:xMode val="edge"/>
              <c:yMode val="edge"/>
              <c:x val="0.90302723487107173"/>
              <c:y val="2.568534749882204E-2"/>
            </c:manualLayout>
          </c:layout>
          <c:overlay val="0"/>
        </c:title>
        <c:numFmt formatCode="General" sourceLinked="1"/>
        <c:majorTickMark val="out"/>
        <c:minorTickMark val="none"/>
        <c:tickLblPos val="nextTo"/>
        <c:crossAx val="48472448"/>
        <c:crosses val="max"/>
        <c:crossBetween val="between"/>
      </c:valAx>
      <c:catAx>
        <c:axId val="48472448"/>
        <c:scaling>
          <c:orientation val="minMax"/>
        </c:scaling>
        <c:delete val="1"/>
        <c:axPos val="b"/>
        <c:numFmt formatCode="General" sourceLinked="1"/>
        <c:majorTickMark val="out"/>
        <c:minorTickMark val="none"/>
        <c:tickLblPos val="nextTo"/>
        <c:crossAx val="46609152"/>
        <c:crosses val="autoZero"/>
        <c:auto val="1"/>
        <c:lblAlgn val="ctr"/>
        <c:lblOffset val="100"/>
        <c:noMultiLvlLbl val="0"/>
      </c:catAx>
    </c:plotArea>
    <c:legend>
      <c:legendPos val="r"/>
      <c:layout>
        <c:manualLayout>
          <c:xMode val="edge"/>
          <c:yMode val="edge"/>
          <c:x val="0.46997336463735873"/>
          <c:y val="0.14386666798166545"/>
          <c:w val="0.42712365877620412"/>
          <c:h val="0.19574689145362847"/>
        </c:manualLayout>
      </c:layout>
      <c:overlay val="0"/>
      <c:spPr>
        <a:solidFill>
          <a:srgbClr val="FFFFFF"/>
        </a:solidFill>
        <a:ln w="25400" cap="flat" cmpd="sng" algn="ctr">
          <a:solidFill>
            <a:srgbClr val="00A2FF"/>
          </a:solidFill>
          <a:prstDash val="solid"/>
        </a:ln>
        <a:effectLst/>
      </c:spPr>
      <c:txPr>
        <a:bodyPr/>
        <a:lstStyle/>
        <a:p>
          <a:pPr>
            <a:defRPr>
              <a:solidFill>
                <a:srgbClr val="000000"/>
              </a:solidFill>
              <a:latin typeface="+mn-lt"/>
              <a:ea typeface="+mn-ea"/>
              <a:cs typeface="+mn-cs"/>
            </a:defRPr>
          </a:pPr>
          <a:endParaRPr lang="de-DE"/>
        </a:p>
      </c:txPr>
    </c:legend>
    <c:plotVisOnly val="1"/>
    <c:dispBlanksAs val="gap"/>
    <c:showDLblsOverMax val="0"/>
  </c:chart>
  <c:txPr>
    <a:bodyPr/>
    <a:lstStyle/>
    <a:p>
      <a:pPr>
        <a:defRPr sz="40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058031762295633E-2"/>
          <c:y val="2.3229236528428312E-2"/>
          <c:w val="0.9503892121635461"/>
          <c:h val="0.95354152694314342"/>
        </c:manualLayout>
      </c:layout>
      <c:barChart>
        <c:barDir val="col"/>
        <c:grouping val="clustered"/>
        <c:varyColors val="0"/>
        <c:ser>
          <c:idx val="0"/>
          <c:order val="0"/>
          <c:tx>
            <c:strRef>
              <c:f>[Overtake.xlsx]Sheet2!$M$5</c:f>
              <c:strCache>
                <c:ptCount val="1"/>
                <c:pt idx="0">
                  <c:v>B2B Debt overtake</c:v>
                </c:pt>
              </c:strCache>
            </c:strRef>
          </c:tx>
          <c:invertIfNegative val="0"/>
          <c:cat>
            <c:numRef>
              <c:f>[Overtake.xlsx]Sheet2!$A$6:$A$31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[Overtake.xlsx]Sheet2!$M$6:$M$31</c:f>
              <c:numCache>
                <c:formatCode>General</c:formatCode>
                <c:ptCount val="26"/>
                <c:pt idx="1">
                  <c:v>0.13055464459514549</c:v>
                </c:pt>
                <c:pt idx="2">
                  <c:v>8.1170308919795153E-2</c:v>
                </c:pt>
                <c:pt idx="3">
                  <c:v>0.32367261596997465</c:v>
                </c:pt>
                <c:pt idx="4">
                  <c:v>-0.27204551688005663</c:v>
                </c:pt>
                <c:pt idx="5">
                  <c:v>-0.12032901950542374</c:v>
                </c:pt>
                <c:pt idx="6">
                  <c:v>-8.0580581840113963E-3</c:v>
                </c:pt>
                <c:pt idx="7">
                  <c:v>-2.6929195962066665E-2</c:v>
                </c:pt>
                <c:pt idx="8">
                  <c:v>-4.6169675825764089E-2</c:v>
                </c:pt>
                <c:pt idx="9">
                  <c:v>-5.0889073547251473E-2</c:v>
                </c:pt>
                <c:pt idx="10">
                  <c:v>-5.3435334198372986E-2</c:v>
                </c:pt>
                <c:pt idx="11">
                  <c:v>-9.7023945415072865E-3</c:v>
                </c:pt>
                <c:pt idx="12">
                  <c:v>3.4463965475913294E-2</c:v>
                </c:pt>
                <c:pt idx="13">
                  <c:v>3.0835878386830107E-3</c:v>
                </c:pt>
                <c:pt idx="14">
                  <c:v>5.9986826062606358E-2</c:v>
                </c:pt>
                <c:pt idx="15">
                  <c:v>-1.6335510837724443E-3</c:v>
                </c:pt>
                <c:pt idx="17">
                  <c:v>-1.5695313893334673E-3</c:v>
                </c:pt>
                <c:pt idx="18">
                  <c:v>3.0223061669014062E-2</c:v>
                </c:pt>
                <c:pt idx="19">
                  <c:v>4.2539859709364136E-2</c:v>
                </c:pt>
                <c:pt idx="20">
                  <c:v>4.8718377554301695E-2</c:v>
                </c:pt>
                <c:pt idx="21">
                  <c:v>2.5349633949603489E-2</c:v>
                </c:pt>
                <c:pt idx="22">
                  <c:v>-9.5176327628246349E-3</c:v>
                </c:pt>
                <c:pt idx="23">
                  <c:v>-1.0328513459009259E-2</c:v>
                </c:pt>
                <c:pt idx="24">
                  <c:v>7.8662519110149765E-3</c:v>
                </c:pt>
                <c:pt idx="25">
                  <c:v>0.11833449700571852</c:v>
                </c:pt>
              </c:numCache>
            </c:numRef>
          </c:val>
          <c:extLst>
            <c:ext xmlns:c16="http://schemas.microsoft.com/office/drawing/2014/chart" uri="{C3380CC4-5D6E-409C-BE32-E72D297353CC}">
              <c16:uniqueId val="{00000000-4B13-48CF-A461-A721E8B78EB0}"/>
            </c:ext>
          </c:extLst>
        </c:ser>
        <c:ser>
          <c:idx val="1"/>
          <c:order val="1"/>
          <c:tx>
            <c:strRef>
              <c:f>[Overtake.xlsx]Sheet2!$Q$5</c:f>
              <c:strCache>
                <c:ptCount val="1"/>
                <c:pt idx="0">
                  <c:v>M2 Overtake</c:v>
                </c:pt>
              </c:strCache>
            </c:strRef>
          </c:tx>
          <c:invertIfNegative val="0"/>
          <c:cat>
            <c:numRef>
              <c:f>[Overtake.xlsx]Sheet2!$A$6:$A$31</c:f>
              <c:numCache>
                <c:formatCode>General</c:formatCode>
                <c:ptCount val="2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numCache>
            </c:numRef>
          </c:cat>
          <c:val>
            <c:numRef>
              <c:f>[Overtake.xlsx]Sheet2!$Q$6:$Q$31</c:f>
              <c:numCache>
                <c:formatCode>General</c:formatCode>
                <c:ptCount val="26"/>
                <c:pt idx="11">
                  <c:v>2.2619979716730299E-2</c:v>
                </c:pt>
                <c:pt idx="12">
                  <c:v>4.5717333674866467E-2</c:v>
                </c:pt>
                <c:pt idx="13">
                  <c:v>4.1957159686795698E-2</c:v>
                </c:pt>
                <c:pt idx="14">
                  <c:v>2.2595376638422759E-2</c:v>
                </c:pt>
                <c:pt idx="15">
                  <c:v>-4.6752449834122634E-3</c:v>
                </c:pt>
                <c:pt idx="16">
                  <c:v>3.2061940242281706E-3</c:v>
                </c:pt>
                <c:pt idx="17">
                  <c:v>2.2513092478279928E-2</c:v>
                </c:pt>
                <c:pt idx="18">
                  <c:v>1.6778464938910609E-2</c:v>
                </c:pt>
                <c:pt idx="19">
                  <c:v>2.2034066899816851E-2</c:v>
                </c:pt>
                <c:pt idx="20">
                  <c:v>-1.3713229875278676E-2</c:v>
                </c:pt>
                <c:pt idx="21">
                  <c:v>3.0389049484151442E-2</c:v>
                </c:pt>
                <c:pt idx="22">
                  <c:v>7.399495871913353E-3</c:v>
                </c:pt>
                <c:pt idx="23">
                  <c:v>-9.6584129314158385E-3</c:v>
                </c:pt>
                <c:pt idx="24">
                  <c:v>2.2789211174159663E-2</c:v>
                </c:pt>
                <c:pt idx="25">
                  <c:v>5.3353576339079778E-2</c:v>
                </c:pt>
              </c:numCache>
            </c:numRef>
          </c:val>
          <c:extLst>
            <c:ext xmlns:c16="http://schemas.microsoft.com/office/drawing/2014/chart" uri="{C3380CC4-5D6E-409C-BE32-E72D297353CC}">
              <c16:uniqueId val="{00000001-4B13-48CF-A461-A721E8B78EB0}"/>
            </c:ext>
          </c:extLst>
        </c:ser>
        <c:dLbls>
          <c:showLegendKey val="0"/>
          <c:showVal val="0"/>
          <c:showCatName val="0"/>
          <c:showSerName val="0"/>
          <c:showPercent val="0"/>
          <c:showBubbleSize val="0"/>
        </c:dLbls>
        <c:gapWidth val="150"/>
        <c:axId val="44667264"/>
        <c:axId val="44669184"/>
      </c:barChart>
      <c:catAx>
        <c:axId val="44667264"/>
        <c:scaling>
          <c:orientation val="minMax"/>
        </c:scaling>
        <c:delete val="0"/>
        <c:axPos val="b"/>
        <c:numFmt formatCode="General" sourceLinked="1"/>
        <c:majorTickMark val="out"/>
        <c:minorTickMark val="none"/>
        <c:tickLblPos val="nextTo"/>
        <c:crossAx val="44669184"/>
        <c:crosses val="autoZero"/>
        <c:auto val="1"/>
        <c:lblAlgn val="ctr"/>
        <c:lblOffset val="100"/>
        <c:noMultiLvlLbl val="0"/>
      </c:catAx>
      <c:valAx>
        <c:axId val="44669184"/>
        <c:scaling>
          <c:orientation val="minMax"/>
        </c:scaling>
        <c:delete val="0"/>
        <c:axPos val="l"/>
        <c:majorGridlines/>
        <c:numFmt formatCode="General" sourceLinked="1"/>
        <c:majorTickMark val="out"/>
        <c:minorTickMark val="none"/>
        <c:tickLblPos val="nextTo"/>
        <c:crossAx val="44667264"/>
        <c:crosses val="autoZero"/>
        <c:crossBetween val="between"/>
      </c:valAx>
    </c:plotArea>
    <c:legend>
      <c:legendPos val="r"/>
      <c:layout>
        <c:manualLayout>
          <c:xMode val="edge"/>
          <c:yMode val="edge"/>
          <c:x val="0.41621092204940052"/>
          <c:y val="0.14414409961873292"/>
          <c:w val="0.24631067767851425"/>
          <c:h val="0.23124654738954464"/>
        </c:manualLayout>
      </c:layout>
      <c:overlay val="0"/>
    </c:legend>
    <c:plotVisOnly val="1"/>
    <c:dispBlanksAs val="gap"/>
    <c:showDLblsOverMax val="0"/>
  </c:chart>
  <c:txPr>
    <a:bodyPr/>
    <a:lstStyle/>
    <a:p>
      <a:pPr>
        <a:defRPr sz="36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23134265751029E-2"/>
          <c:y val="3.4653854978466216E-2"/>
          <c:w val="0.90835748271192129"/>
          <c:h val="0.93069229004306753"/>
        </c:manualLayout>
      </c:layout>
      <c:barChart>
        <c:barDir val="col"/>
        <c:grouping val="clustered"/>
        <c:varyColors val="0"/>
        <c:ser>
          <c:idx val="0"/>
          <c:order val="0"/>
          <c:tx>
            <c:strRef>
              <c:f>'[All Americas.xlsx]Sheet2'!$C$163</c:f>
              <c:strCache>
                <c:ptCount val="1"/>
                <c:pt idx="0">
                  <c:v>B2B Overtake over GDP</c:v>
                </c:pt>
              </c:strCache>
            </c:strRef>
          </c:tx>
          <c:invertIfNegative val="0"/>
          <c:cat>
            <c:numRef>
              <c:f>'[All Americas.xlsx]Sheet2'!$B$164:$B$203</c:f>
              <c:numCache>
                <c:formatCode>General</c:formatCode>
                <c:ptCount val="4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numCache>
            </c:numRef>
          </c:cat>
          <c:val>
            <c:numRef>
              <c:f>'[All Americas.xlsx]Sheet2'!$C$164:$C$203</c:f>
              <c:numCache>
                <c:formatCode>General</c:formatCode>
                <c:ptCount val="40"/>
                <c:pt idx="0">
                  <c:v>-7.4979915081002657E-4</c:v>
                </c:pt>
                <c:pt idx="1">
                  <c:v>1.3610255710260977E-2</c:v>
                </c:pt>
                <c:pt idx="2">
                  <c:v>-3.414098437830132E-2</c:v>
                </c:pt>
                <c:pt idx="3">
                  <c:v>4.9598780277049226E-3</c:v>
                </c:pt>
                <c:pt idx="4">
                  <c:v>2.9957757761186199E-2</c:v>
                </c:pt>
                <c:pt idx="5">
                  <c:v>-4.9565100236914628E-3</c:v>
                </c:pt>
                <c:pt idx="6">
                  <c:v>-4.5277300822716693E-2</c:v>
                </c:pt>
                <c:pt idx="7">
                  <c:v>2.0601204678885765E-2</c:v>
                </c:pt>
                <c:pt idx="8">
                  <c:v>-1.8086718574326865E-2</c:v>
                </c:pt>
                <c:pt idx="9">
                  <c:v>6.4487626679643473E-3</c:v>
                </c:pt>
                <c:pt idx="10">
                  <c:v>3.0632673939016919E-2</c:v>
                </c:pt>
                <c:pt idx="11">
                  <c:v>7.2639023430259853E-4</c:v>
                </c:pt>
                <c:pt idx="12">
                  <c:v>-2.4389398437210441E-2</c:v>
                </c:pt>
                <c:pt idx="13">
                  <c:v>8.9871474724337874E-3</c:v>
                </c:pt>
                <c:pt idx="14">
                  <c:v>2.9109864680087305E-2</c:v>
                </c:pt>
                <c:pt idx="15">
                  <c:v>1.9340913205935228E-3</c:v>
                </c:pt>
                <c:pt idx="16">
                  <c:v>1.0627867905946664E-2</c:v>
                </c:pt>
                <c:pt idx="17">
                  <c:v>2.7519411716657005E-2</c:v>
                </c:pt>
                <c:pt idx="18">
                  <c:v>5.982923793500633E-2</c:v>
                </c:pt>
                <c:pt idx="19">
                  <c:v>1.5259954669570197E-2</c:v>
                </c:pt>
                <c:pt idx="20">
                  <c:v>-2.1167903445777236E-2</c:v>
                </c:pt>
                <c:pt idx="21">
                  <c:v>-2.2777601044335016E-2</c:v>
                </c:pt>
                <c:pt idx="22">
                  <c:v>5.5076564349826329E-3</c:v>
                </c:pt>
                <c:pt idx="23">
                  <c:v>6.6995535752311097E-3</c:v>
                </c:pt>
                <c:pt idx="24">
                  <c:v>1.6524949023450697E-2</c:v>
                </c:pt>
                <c:pt idx="25">
                  <c:v>1.1769584997118554E-2</c:v>
                </c:pt>
                <c:pt idx="26">
                  <c:v>-7.0301202768980886E-3</c:v>
                </c:pt>
                <c:pt idx="27">
                  <c:v>-3.4402790412039419E-2</c:v>
                </c:pt>
                <c:pt idx="28">
                  <c:v>3.2075704586210896E-2</c:v>
                </c:pt>
                <c:pt idx="29">
                  <c:v>1.4079825270652102E-2</c:v>
                </c:pt>
                <c:pt idx="30">
                  <c:v>3.2978129630708564E-3</c:v>
                </c:pt>
                <c:pt idx="31">
                  <c:v>8.0940738834716086E-3</c:v>
                </c:pt>
                <c:pt idx="32">
                  <c:v>-7.3906136370203157E-3</c:v>
                </c:pt>
                <c:pt idx="33">
                  <c:v>1.9465942902982647E-2</c:v>
                </c:pt>
                <c:pt idx="34">
                  <c:v>1.8070178375114931E-2</c:v>
                </c:pt>
                <c:pt idx="35">
                  <c:v>2.7527354745939703E-2</c:v>
                </c:pt>
                <c:pt idx="36">
                  <c:v>-6.8786323856749876E-3</c:v>
                </c:pt>
                <c:pt idx="37">
                  <c:v>4.4897169414132687E-2</c:v>
                </c:pt>
                <c:pt idx="38">
                  <c:v>3.4509529325311261E-2</c:v>
                </c:pt>
                <c:pt idx="39">
                  <c:v>5.8122052509711586E-2</c:v>
                </c:pt>
              </c:numCache>
            </c:numRef>
          </c:val>
          <c:extLst>
            <c:ext xmlns:c16="http://schemas.microsoft.com/office/drawing/2014/chart" uri="{C3380CC4-5D6E-409C-BE32-E72D297353CC}">
              <c16:uniqueId val="{00000000-CB60-4B3F-9BA7-06C147E49AA3}"/>
            </c:ext>
          </c:extLst>
        </c:ser>
        <c:ser>
          <c:idx val="1"/>
          <c:order val="1"/>
          <c:tx>
            <c:strRef>
              <c:f>'[All Americas.xlsx]Sheet2'!$D$163</c:f>
              <c:strCache>
                <c:ptCount val="1"/>
                <c:pt idx="0">
                  <c:v>M2 Overtake over GDP</c:v>
                </c:pt>
              </c:strCache>
            </c:strRef>
          </c:tx>
          <c:invertIfNegative val="0"/>
          <c:cat>
            <c:numRef>
              <c:f>'[All Americas.xlsx]Sheet2'!$B$164:$B$203</c:f>
              <c:numCache>
                <c:formatCode>General</c:formatCode>
                <c:ptCount val="4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numCache>
            </c:numRef>
          </c:cat>
          <c:val>
            <c:numRef>
              <c:f>'[All Americas.xlsx]Sheet2'!$D$164:$D$203</c:f>
              <c:numCache>
                <c:formatCode>General</c:formatCode>
                <c:ptCount val="40"/>
                <c:pt idx="0">
                  <c:v>2.4263137589914163E-2</c:v>
                </c:pt>
                <c:pt idx="1">
                  <c:v>1.6204086471206969E-2</c:v>
                </c:pt>
                <c:pt idx="2">
                  <c:v>-8.5801987230896826E-3</c:v>
                </c:pt>
                <c:pt idx="3">
                  <c:v>6.7323273633748126E-3</c:v>
                </c:pt>
                <c:pt idx="4">
                  <c:v>4.4327884709758347E-3</c:v>
                </c:pt>
                <c:pt idx="5">
                  <c:v>2.6920349866955462E-2</c:v>
                </c:pt>
                <c:pt idx="6">
                  <c:v>-2.3799970350743882E-2</c:v>
                </c:pt>
                <c:pt idx="7">
                  <c:v>-1.6043974582313991E-2</c:v>
                </c:pt>
                <c:pt idx="8">
                  <c:v>-1.0227930958518483E-3</c:v>
                </c:pt>
                <c:pt idx="9">
                  <c:v>3.5902848591852221E-3</c:v>
                </c:pt>
                <c:pt idx="10">
                  <c:v>-1.4843468780478708E-2</c:v>
                </c:pt>
                <c:pt idx="11">
                  <c:v>-2.078531781368842E-2</c:v>
                </c:pt>
                <c:pt idx="12">
                  <c:v>-1.9881658755567411E-2</c:v>
                </c:pt>
                <c:pt idx="13">
                  <c:v>-2.4820657203200369E-2</c:v>
                </c:pt>
                <c:pt idx="14">
                  <c:v>2.6715693138235075E-4</c:v>
                </c:pt>
                <c:pt idx="15">
                  <c:v>-6.5964898035218988E-3</c:v>
                </c:pt>
                <c:pt idx="16">
                  <c:v>-1.3563018337177102E-3</c:v>
                </c:pt>
                <c:pt idx="17">
                  <c:v>9.8741620253883222E-3</c:v>
                </c:pt>
                <c:pt idx="18">
                  <c:v>-5.5142678438480086E-4</c:v>
                </c:pt>
                <c:pt idx="19">
                  <c:v>9.3556908891755386E-3</c:v>
                </c:pt>
                <c:pt idx="20">
                  <c:v>3.1507757991696139E-2</c:v>
                </c:pt>
                <c:pt idx="21">
                  <c:v>1.1072697804199172E-2</c:v>
                </c:pt>
                <c:pt idx="22">
                  <c:v>-8.3809340280234235E-3</c:v>
                </c:pt>
                <c:pt idx="23">
                  <c:v>-5.0269302224598134E-3</c:v>
                </c:pt>
                <c:pt idx="24">
                  <c:v>-1.1948765976750819E-2</c:v>
                </c:pt>
                <c:pt idx="25">
                  <c:v>7.9554920219644942E-3</c:v>
                </c:pt>
                <c:pt idx="26">
                  <c:v>9.5635134481582007E-3</c:v>
                </c:pt>
                <c:pt idx="27">
                  <c:v>6.167995062471221E-2</c:v>
                </c:pt>
                <c:pt idx="28">
                  <c:v>4.8667342275170444E-3</c:v>
                </c:pt>
                <c:pt idx="29">
                  <c:v>5.9212065363090094E-4</c:v>
                </c:pt>
                <c:pt idx="30">
                  <c:v>2.6442094501447522E-2</c:v>
                </c:pt>
                <c:pt idx="31">
                  <c:v>3.3832737390545486E-2</c:v>
                </c:pt>
                <c:pt idx="32">
                  <c:v>1.071896991923782E-2</c:v>
                </c:pt>
                <c:pt idx="33">
                  <c:v>6.2032495218673489E-3</c:v>
                </c:pt>
                <c:pt idx="34">
                  <c:v>2.0558442370443575E-2</c:v>
                </c:pt>
                <c:pt idx="35">
                  <c:v>1.8517371585938469E-2</c:v>
                </c:pt>
                <c:pt idx="36">
                  <c:v>-1.024649334241734E-3</c:v>
                </c:pt>
                <c:pt idx="37">
                  <c:v>-5.0823159313817534E-4</c:v>
                </c:pt>
                <c:pt idx="38">
                  <c:v>2.7561843055468271E-2</c:v>
                </c:pt>
                <c:pt idx="39">
                  <c:v>0.15688756981466712</c:v>
                </c:pt>
              </c:numCache>
            </c:numRef>
          </c:val>
          <c:extLst>
            <c:ext xmlns:c16="http://schemas.microsoft.com/office/drawing/2014/chart" uri="{C3380CC4-5D6E-409C-BE32-E72D297353CC}">
              <c16:uniqueId val="{00000001-CB60-4B3F-9BA7-06C147E49AA3}"/>
            </c:ext>
          </c:extLst>
        </c:ser>
        <c:dLbls>
          <c:showLegendKey val="0"/>
          <c:showVal val="0"/>
          <c:showCatName val="0"/>
          <c:showSerName val="0"/>
          <c:showPercent val="0"/>
          <c:showBubbleSize val="0"/>
        </c:dLbls>
        <c:gapWidth val="0"/>
        <c:axId val="45321216"/>
        <c:axId val="46064000"/>
      </c:barChart>
      <c:catAx>
        <c:axId val="45321216"/>
        <c:scaling>
          <c:orientation val="minMax"/>
        </c:scaling>
        <c:delete val="0"/>
        <c:axPos val="b"/>
        <c:numFmt formatCode="General" sourceLinked="1"/>
        <c:majorTickMark val="out"/>
        <c:minorTickMark val="none"/>
        <c:tickLblPos val="nextTo"/>
        <c:crossAx val="46064000"/>
        <c:crosses val="autoZero"/>
        <c:auto val="1"/>
        <c:lblAlgn val="ctr"/>
        <c:lblOffset val="100"/>
        <c:tickLblSkip val="1"/>
        <c:noMultiLvlLbl val="0"/>
      </c:catAx>
      <c:valAx>
        <c:axId val="46064000"/>
        <c:scaling>
          <c:orientation val="minMax"/>
        </c:scaling>
        <c:delete val="0"/>
        <c:axPos val="l"/>
        <c:majorGridlines/>
        <c:numFmt formatCode="General" sourceLinked="1"/>
        <c:majorTickMark val="out"/>
        <c:minorTickMark val="none"/>
        <c:tickLblPos val="nextTo"/>
        <c:crossAx val="45321216"/>
        <c:crosses val="autoZero"/>
        <c:crossBetween val="between"/>
      </c:valAx>
    </c:plotArea>
    <c:legend>
      <c:legendPos val="r"/>
      <c:layout>
        <c:manualLayout>
          <c:xMode val="edge"/>
          <c:yMode val="edge"/>
          <c:x val="0.31151014513596753"/>
          <c:y val="0.13961107673780657"/>
          <c:w val="0.29731786095231244"/>
          <c:h val="0.12720775418586591"/>
        </c:manualLayout>
      </c:layout>
      <c:overlay val="0"/>
    </c:legend>
    <c:plotVisOnly val="1"/>
    <c:dispBlanksAs val="gap"/>
    <c:showDLblsOverMax val="0"/>
  </c:chart>
  <c:txPr>
    <a:bodyPr/>
    <a:lstStyle/>
    <a:p>
      <a:pPr>
        <a:defRPr sz="3600"/>
      </a:pPr>
      <a:endParaRPr lang="de-D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0.79351</cdr:x>
      <cdr:y>0.4481</cdr:y>
    </cdr:from>
    <cdr:to>
      <cdr:x>0.96285</cdr:x>
      <cdr:y>0.49958</cdr:y>
    </cdr:to>
    <cdr:sp macro="" textlink="">
      <cdr:nvSpPr>
        <cdr:cNvPr id="2" name="TextBox 1"/>
        <cdr:cNvSpPr txBox="1"/>
      </cdr:nvSpPr>
      <cdr:spPr>
        <a:xfrm xmlns:a="http://schemas.openxmlformats.org/drawingml/2006/main">
          <a:off x="10985279" y="4107455"/>
          <a:ext cx="2344224"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2013Q4</a:t>
          </a:r>
          <a:endParaRPr kumimoji="0" lang="ru-RU"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cdr:txBody>
    </cdr:sp>
  </cdr:relSizeAnchor>
  <cdr:relSizeAnchor xmlns:cdr="http://schemas.openxmlformats.org/drawingml/2006/chartDrawing">
    <cdr:from>
      <cdr:x>0.81376</cdr:x>
      <cdr:y>0.42726</cdr:y>
    </cdr:from>
    <cdr:to>
      <cdr:x>0.84863</cdr:x>
      <cdr:y>0.45239</cdr:y>
    </cdr:to>
    <cdr:cxnSp macro="">
      <cdr:nvCxnSpPr>
        <cdr:cNvPr id="3" name="Straight Arrow Connector 2">
          <a:extLst xmlns:a="http://schemas.openxmlformats.org/drawingml/2006/main">
            <a:ext uri="{FF2B5EF4-FFF2-40B4-BE49-F238E27FC236}">
              <a16:creationId xmlns:a16="http://schemas.microsoft.com/office/drawing/2014/main" id="{F3C06439-D9DA-41AA-B22E-5072366F9D96}"/>
            </a:ext>
          </a:extLst>
        </cdr:cNvPr>
        <cdr:cNvCxnSpPr/>
      </cdr:nvCxnSpPr>
      <cdr:spPr>
        <a:xfrm xmlns:a="http://schemas.openxmlformats.org/drawingml/2006/main" flipH="1" flipV="1">
          <a:off x="11265514" y="3916456"/>
          <a:ext cx="482837" cy="230347"/>
        </a:xfrm>
        <a:prstGeom xmlns:a="http://schemas.openxmlformats.org/drawingml/2006/main" prst="straightConnector1">
          <a:avLst/>
        </a:prstGeom>
        <a:noFill xmlns:a="http://schemas.openxmlformats.org/drawingml/2006/main"/>
        <a:ln xmlns:a="http://schemas.openxmlformats.org/drawingml/2006/main" w="25400" cap="flat">
          <a:solidFill>
            <a:srgbClr val="000000"/>
          </a:solidFill>
          <a:prstDash val="solid"/>
          <a:miter lim="400000"/>
          <a:tailEnd type="arrow"/>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0.67112</cdr:x>
      <cdr:y>0.39591</cdr:y>
    </cdr:from>
    <cdr:to>
      <cdr:x>0.69314</cdr:x>
      <cdr:y>0.43284</cdr:y>
    </cdr:to>
    <cdr:cxnSp macro="">
      <cdr:nvCxnSpPr>
        <cdr:cNvPr id="5" name="Straight Arrow Connector 4">
          <a:extLst xmlns:a="http://schemas.openxmlformats.org/drawingml/2006/main">
            <a:ext uri="{FF2B5EF4-FFF2-40B4-BE49-F238E27FC236}">
              <a16:creationId xmlns:a16="http://schemas.microsoft.com/office/drawing/2014/main" id="{9D867CC3-3701-4DA3-9559-F22E2A6D2C11}"/>
            </a:ext>
          </a:extLst>
        </cdr:cNvPr>
        <cdr:cNvCxnSpPr/>
      </cdr:nvCxnSpPr>
      <cdr:spPr>
        <a:xfrm xmlns:a="http://schemas.openxmlformats.org/drawingml/2006/main" flipH="1">
          <a:off x="9290902" y="3629023"/>
          <a:ext cx="304800" cy="338535"/>
        </a:xfrm>
        <a:prstGeom xmlns:a="http://schemas.openxmlformats.org/drawingml/2006/main" prst="straightConnector1">
          <a:avLst/>
        </a:prstGeom>
        <a:noFill xmlns:a="http://schemas.openxmlformats.org/drawingml/2006/main"/>
        <a:ln xmlns:a="http://schemas.openxmlformats.org/drawingml/2006/main" w="25400" cap="flat">
          <a:solidFill>
            <a:srgbClr val="000000"/>
          </a:solidFill>
          <a:prstDash val="solid"/>
          <a:miter lim="400000"/>
          <a:tailEnd type="arrow"/>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0.69176</cdr:x>
      <cdr:y>0.36249</cdr:y>
    </cdr:from>
    <cdr:to>
      <cdr:x>0.79084</cdr:x>
      <cdr:y>0.41397</cdr:y>
    </cdr:to>
    <cdr:sp macro="" textlink="">
      <cdr:nvSpPr>
        <cdr:cNvPr id="6" name="TextBox 5"/>
        <cdr:cNvSpPr txBox="1"/>
      </cdr:nvSpPr>
      <cdr:spPr>
        <a:xfrm xmlns:a="http://schemas.openxmlformats.org/drawingml/2006/main">
          <a:off x="9576652" y="3322725"/>
          <a:ext cx="1371600" cy="471924"/>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2007Q3</a:t>
          </a:r>
          <a:endParaRPr kumimoji="0" lang="ru-RU"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cdr:txBody>
    </cdr:sp>
  </cdr:relSizeAnchor>
  <cdr:relSizeAnchor xmlns:cdr="http://schemas.openxmlformats.org/drawingml/2006/chartDrawing">
    <cdr:from>
      <cdr:x>0.52663</cdr:x>
      <cdr:y>0.51125</cdr:y>
    </cdr:from>
    <cdr:to>
      <cdr:x>0.53764</cdr:x>
      <cdr:y>0.54658</cdr:y>
    </cdr:to>
    <cdr:cxnSp macro="">
      <cdr:nvCxnSpPr>
        <cdr:cNvPr id="8" name="Straight Arrow Connector 7">
          <a:extLst xmlns:a="http://schemas.openxmlformats.org/drawingml/2006/main">
            <a:ext uri="{FF2B5EF4-FFF2-40B4-BE49-F238E27FC236}">
              <a16:creationId xmlns:a16="http://schemas.microsoft.com/office/drawing/2014/main" id="{852681E6-A706-499C-9284-345AAD76AB63}"/>
            </a:ext>
          </a:extLst>
        </cdr:cNvPr>
        <cdr:cNvCxnSpPr/>
      </cdr:nvCxnSpPr>
      <cdr:spPr>
        <a:xfrm xmlns:a="http://schemas.openxmlformats.org/drawingml/2006/main" flipH="1">
          <a:off x="7290652" y="4686299"/>
          <a:ext cx="152400" cy="323850"/>
        </a:xfrm>
        <a:prstGeom xmlns:a="http://schemas.openxmlformats.org/drawingml/2006/main" prst="straightConnector1">
          <a:avLst/>
        </a:prstGeom>
        <a:noFill xmlns:a="http://schemas.openxmlformats.org/drawingml/2006/main"/>
        <a:ln xmlns:a="http://schemas.openxmlformats.org/drawingml/2006/main" w="25400" cap="flat">
          <a:solidFill>
            <a:srgbClr val="000000"/>
          </a:solidFill>
          <a:prstDash val="solid"/>
          <a:miter lim="400000"/>
          <a:tailEnd type="arrow"/>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0.52939</cdr:x>
      <cdr:y>0.47252</cdr:y>
    </cdr:from>
    <cdr:to>
      <cdr:x>0.60645</cdr:x>
      <cdr:y>0.51393</cdr:y>
    </cdr:to>
    <cdr:sp macro="" textlink="">
      <cdr:nvSpPr>
        <cdr:cNvPr id="9" name="TextBox 8"/>
        <cdr:cNvSpPr txBox="1"/>
      </cdr:nvSpPr>
      <cdr:spPr>
        <a:xfrm xmlns:a="http://schemas.openxmlformats.org/drawingml/2006/main">
          <a:off x="7328752" y="4331294"/>
          <a:ext cx="1066800" cy="37959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Helvetica Neue"/>
              <a:ea typeface="Helvetica Neue"/>
              <a:cs typeface="Helvetica Neue"/>
              <a:sym typeface="Helvetica Neue"/>
            </a:rPr>
            <a:t>2000Q4</a:t>
          </a:r>
          <a:endParaRPr kumimoji="0" lang="ru-RU"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712328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ru-RU"/>
          </a:p>
        </p:txBody>
      </p:sp>
    </p:spTree>
    <p:extLst>
      <p:ext uri="{BB962C8B-B14F-4D97-AF65-F5344CB8AC3E}">
        <p14:creationId xmlns:p14="http://schemas.microsoft.com/office/powerpoint/2010/main" val="1461357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Титул 2">
    <p:spTree>
      <p:nvGrpSpPr>
        <p:cNvPr id="1" name=""/>
        <p:cNvGrpSpPr/>
        <p:nvPr/>
      </p:nvGrpSpPr>
      <p:grpSpPr>
        <a:xfrm>
          <a:off x="0" y="0"/>
          <a:ext cx="0" cy="0"/>
          <a:chOff x="0" y="0"/>
          <a:chExt cx="0" cy="0"/>
        </a:xfrm>
      </p:grpSpPr>
      <p:sp>
        <p:nvSpPr>
          <p:cNvPr id="24" name="Информация о мероприятии" title="Информация о мероприятии"/>
          <p:cNvSpPr txBox="1">
            <a:spLocks noGrp="1"/>
          </p:cNvSpPr>
          <p:nvPr>
            <p:ph type="body" sz="quarter" idx="13"/>
          </p:nvPr>
        </p:nvSpPr>
        <p:spPr>
          <a:xfrm>
            <a:off x="1294680" y="6822771"/>
            <a:ext cx="12700001" cy="461665"/>
          </a:xfrm>
          <a:prstGeom prst="rect">
            <a:avLst/>
          </a:prstGeom>
        </p:spPr>
        <p:txBody>
          <a:bodyPr lIns="0" tIns="0" rIns="0" bIns="0" anchor="t">
            <a:spAutoFit/>
          </a:bodyPr>
          <a:lstStyle>
            <a:lvl1pPr marL="0" indent="0" algn="l">
              <a:buSzTx/>
              <a:buNone/>
              <a:defRPr b="0">
                <a:latin typeface="+mn-lt"/>
                <a:ea typeface="+mn-ea"/>
                <a:cs typeface="+mn-cs"/>
                <a:sym typeface="Arial"/>
              </a:defRPr>
            </a:lvl1pPr>
          </a:lstStyle>
          <a:p>
            <a:r>
              <a:rPr dirty="0" err="1"/>
              <a:t>Информация</a:t>
            </a:r>
            <a:r>
              <a:rPr dirty="0"/>
              <a:t> о </a:t>
            </a:r>
            <a:r>
              <a:rPr dirty="0" err="1"/>
              <a:t>мероприятии</a:t>
            </a:r>
            <a:endParaRPr dirty="0"/>
          </a:p>
        </p:txBody>
      </p:sp>
      <p:sp>
        <p:nvSpPr>
          <p:cNvPr id="25" name="Имя автора" title="Имя автора"/>
          <p:cNvSpPr txBox="1">
            <a:spLocks noGrp="1"/>
          </p:cNvSpPr>
          <p:nvPr>
            <p:ph type="body" sz="quarter" idx="14"/>
          </p:nvPr>
        </p:nvSpPr>
        <p:spPr>
          <a:xfrm>
            <a:off x="1280256" y="5876710"/>
            <a:ext cx="12700001" cy="461665"/>
          </a:xfrm>
          <a:prstGeom prst="rect">
            <a:avLst/>
          </a:prstGeom>
        </p:spPr>
        <p:txBody>
          <a:bodyPr lIns="0" tIns="0" rIns="0" bIns="0" anchor="t">
            <a:spAutoFit/>
          </a:bodyPr>
          <a:lstStyle>
            <a:lvl1pPr marL="0" indent="0" algn="l">
              <a:buSzTx/>
              <a:buNone/>
              <a:defRPr b="1">
                <a:latin typeface="+mn-lt"/>
                <a:ea typeface="+mn-ea"/>
                <a:cs typeface="+mn-cs"/>
                <a:sym typeface="Arial"/>
              </a:defRPr>
            </a:lvl1pPr>
          </a:lstStyle>
          <a:p>
            <a:r>
              <a:rPr dirty="0" err="1"/>
              <a:t>Имя</a:t>
            </a:r>
            <a:r>
              <a:rPr dirty="0"/>
              <a:t> </a:t>
            </a:r>
            <a:r>
              <a:rPr dirty="0" err="1"/>
              <a:t>автора</a:t>
            </a:r>
            <a:endParaRPr dirty="0"/>
          </a:p>
        </p:txBody>
      </p:sp>
      <p:sp>
        <p:nvSpPr>
          <p:cNvPr id="26" name="Текст заголовка"/>
          <p:cNvSpPr txBox="1">
            <a:spLocks noGrp="1"/>
          </p:cNvSpPr>
          <p:nvPr>
            <p:ph type="title"/>
          </p:nvPr>
        </p:nvSpPr>
        <p:spPr>
          <a:xfrm>
            <a:off x="1295400" y="1054100"/>
            <a:ext cx="15240000" cy="4184750"/>
          </a:xfrm>
          <a:prstGeom prst="rect">
            <a:avLst/>
          </a:prstGeom>
        </p:spPr>
        <p:txBody>
          <a:bodyPr lIns="0" tIns="0" rIns="0" bIns="0" anchor="t"/>
          <a:lstStyle/>
          <a:p>
            <a:r>
              <a:t>Текст заголовка</a:t>
            </a:r>
          </a:p>
        </p:txBody>
      </p:sp>
      <p:pic>
        <p:nvPicPr>
          <p:cNvPr id="8" name="Изображение" descr="Изображение"/>
          <p:cNvPicPr>
            <a:picLocks noChangeAspect="1"/>
          </p:cNvPicPr>
          <p:nvPr userDrawn="1"/>
        </p:nvPicPr>
        <p:blipFill>
          <a:blip r:embed="rId2"/>
          <a:stretch>
            <a:fillRect/>
          </a:stretch>
        </p:blipFill>
        <p:spPr>
          <a:xfrm>
            <a:off x="1280256" y="10766952"/>
            <a:ext cx="8003800" cy="2110600"/>
          </a:xfrm>
          <a:prstGeom prst="rect">
            <a:avLst/>
          </a:prstGeom>
          <a:ln w="12700">
            <a:miter lim="400000"/>
          </a:ln>
        </p:spPr>
      </p:pic>
      <p:pic>
        <p:nvPicPr>
          <p:cNvPr id="9" name="Изображение" descr="Изображение"/>
          <p:cNvPicPr>
            <a:picLocks noChangeAspect="1"/>
          </p:cNvPicPr>
          <p:nvPr userDrawn="1"/>
        </p:nvPicPr>
        <p:blipFill>
          <a:blip r:embed="rId3"/>
          <a:stretch>
            <a:fillRect/>
          </a:stretch>
        </p:blipFill>
        <p:spPr>
          <a:xfrm>
            <a:off x="13646804" y="2956305"/>
            <a:ext cx="10751988" cy="10779236"/>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3" name="Macroeconomic stability…"/>
          <p:cNvSpPr txBox="1">
            <a:spLocks noGrp="1"/>
          </p:cNvSpPr>
          <p:nvPr>
            <p:ph type="body" sz="half" idx="13" hasCustomPrompt="1"/>
          </p:nvPr>
        </p:nvSpPr>
        <p:spPr>
          <a:xfrm>
            <a:off x="1292521" y="3160322"/>
            <a:ext cx="21798957" cy="8413712"/>
          </a:xfrm>
          <a:prstGeom prst="rect">
            <a:avLst/>
          </a:prstGeom>
        </p:spPr>
        <p:txBody>
          <a:bodyPr lIns="0" tIns="0" rIns="0" bIns="0" anchor="t">
            <a:noAutofit/>
          </a:bodyPr>
          <a:lstStyle>
            <a:lvl1pPr marL="396874" indent="-396874" algn="l">
              <a:lnSpc>
                <a:spcPts val="2000"/>
              </a:lnSpc>
              <a:buSzPct val="100000"/>
              <a:buFont typeface="Arial" panose="020B0604020202020204" pitchFamily="34" charset="0"/>
              <a:buChar char="•"/>
              <a:defRPr lang="en-US" sz="2600" b="1" baseline="0" smtClean="0">
                <a:solidFill>
                  <a:srgbClr val="262626"/>
                </a:solidFill>
                <a:sym typeface="Arial"/>
              </a:defRPr>
            </a:lvl1pPr>
          </a:lstStyle>
          <a:p>
            <a:pPr marL="0" indent="0" algn="l">
              <a:buSzTx/>
              <a:buNone/>
              <a:defRPr>
                <a:latin typeface="+mn-lt"/>
                <a:ea typeface="+mn-ea"/>
                <a:cs typeface="+mn-cs"/>
                <a:sym typeface="Arial"/>
              </a:defRPr>
            </a:pPr>
            <a:r>
              <a:rPr lang="ru-RU" dirty="0"/>
              <a:t>Подзаголовок </a:t>
            </a:r>
            <a:br>
              <a:rPr dirty="0"/>
            </a:br>
            <a:endParaRPr dirty="0"/>
          </a:p>
          <a:p>
            <a:pPr marL="0" indent="0" algn="l" defTabSz="457200">
              <a:lnSpc>
                <a:spcPts val="5500"/>
              </a:lnSpc>
              <a:buSzTx/>
              <a:buNone/>
              <a:defRPr b="0">
                <a:solidFill>
                  <a:srgbClr val="262626"/>
                </a:solidFill>
                <a:latin typeface="+mn-lt"/>
                <a:ea typeface="+mn-ea"/>
                <a:cs typeface="+mn-cs"/>
                <a:sym typeface="Arial"/>
              </a:defRPr>
            </a:pPr>
            <a:r>
              <a:rPr lang="ru-RU" dirty="0"/>
              <a:t>Текст слайда</a:t>
            </a:r>
            <a:endParaRPr dirty="0"/>
          </a:p>
        </p:txBody>
      </p:sp>
      <p:sp>
        <p:nvSpPr>
          <p:cNvPr id="44" name="Прямоугольник"/>
          <p:cNvSpPr/>
          <p:nvPr/>
        </p:nvSpPr>
        <p:spPr>
          <a:xfrm>
            <a:off x="0" y="12464682"/>
            <a:ext cx="24384000" cy="1248847"/>
          </a:xfrm>
          <a:prstGeom prst="rect">
            <a:avLst/>
          </a:prstGeom>
          <a:solidFill>
            <a:srgbClr val="F2F2F2"/>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5" name="Source:"/>
          <p:cNvSpPr txBox="1">
            <a:spLocks noGrp="1"/>
          </p:cNvSpPr>
          <p:nvPr>
            <p:ph type="body" sz="quarter" idx="14" hasCustomPrompt="1"/>
          </p:nvPr>
        </p:nvSpPr>
        <p:spPr>
          <a:xfrm>
            <a:off x="3926149" y="12898660"/>
            <a:ext cx="19193608" cy="369332"/>
          </a:xfrm>
          <a:prstGeom prst="rect">
            <a:avLst/>
          </a:prstGeom>
        </p:spPr>
        <p:txBody>
          <a:bodyPr lIns="0" tIns="0" rIns="0" bIns="0">
            <a:spAutoFit/>
          </a:bodyPr>
          <a:lstStyle>
            <a:lvl1pPr marL="0" indent="0" algn="r">
              <a:buSzTx/>
              <a:buNone/>
              <a:defRPr sz="2400" b="0">
                <a:solidFill>
                  <a:srgbClr val="5E5E5E"/>
                </a:solidFill>
                <a:latin typeface="+mn-lt"/>
                <a:ea typeface="+mn-ea"/>
                <a:cs typeface="+mn-cs"/>
                <a:sym typeface="Arial"/>
              </a:defRPr>
            </a:lvl1pPr>
          </a:lstStyle>
          <a:p>
            <a:r>
              <a:rPr lang="ru-RU" dirty="0"/>
              <a:t>Источник</a:t>
            </a:r>
            <a:r>
              <a:rPr dirty="0"/>
              <a:t>: </a:t>
            </a:r>
          </a:p>
        </p:txBody>
      </p:sp>
      <p:sp>
        <p:nvSpPr>
          <p:cNvPr id="46" name="Линия"/>
          <p:cNvSpPr/>
          <p:nvPr/>
        </p:nvSpPr>
        <p:spPr>
          <a:xfrm>
            <a:off x="1292521" y="2267528"/>
            <a:ext cx="21798958" cy="1"/>
          </a:xfrm>
          <a:prstGeom prst="line">
            <a:avLst/>
          </a:prstGeom>
          <a:ln w="38100">
            <a:solidFill>
              <a:srgbClr val="D5D5D5"/>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8" name="Номер слайда"/>
          <p:cNvSpPr txBox="1">
            <a:spLocks noGrp="1"/>
          </p:cNvSpPr>
          <p:nvPr>
            <p:ph type="sldNum" sz="quarter" idx="2"/>
          </p:nvPr>
        </p:nvSpPr>
        <p:spPr>
          <a:xfrm>
            <a:off x="1292521" y="12889780"/>
            <a:ext cx="469680" cy="461665"/>
          </a:xfrm>
          <a:prstGeom prst="rect">
            <a:avLst/>
          </a:prstGeom>
        </p:spPr>
        <p:txBody>
          <a:bodyPr lIns="0" tIns="0" rIns="0" bIns="0" anchor="ctr"/>
          <a:lstStyle>
            <a:lvl1pPr algn="l">
              <a:defRPr sz="3000">
                <a:solidFill>
                  <a:srgbClr val="5E5E5E"/>
                </a:solidFill>
                <a:latin typeface="+mn-lt"/>
                <a:ea typeface="+mn-ea"/>
                <a:cs typeface="+mn-cs"/>
                <a:sym typeface="Arial"/>
              </a:defRPr>
            </a:lvl1pPr>
          </a:lstStyle>
          <a:p>
            <a:fld id="{86CB4B4D-7CA3-9044-876B-883B54F8677D}" type="slidenum">
              <a:rPr lang="ru-RU" smtClean="0"/>
              <a:pPr/>
              <a:t>‹Nr.›</a:t>
            </a:fld>
            <a:endParaRPr lang="ru-RU" dirty="0"/>
          </a:p>
        </p:txBody>
      </p:sp>
      <p:sp>
        <p:nvSpPr>
          <p:cNvPr id="49" name="Текст заголовка"/>
          <p:cNvSpPr txBox="1">
            <a:spLocks noGrp="1"/>
          </p:cNvSpPr>
          <p:nvPr>
            <p:ph type="title"/>
          </p:nvPr>
        </p:nvSpPr>
        <p:spPr>
          <a:xfrm>
            <a:off x="1308100" y="578"/>
            <a:ext cx="18415001" cy="2286001"/>
          </a:xfrm>
          <a:prstGeom prst="rect">
            <a:avLst/>
          </a:prstGeom>
        </p:spPr>
        <p:txBody>
          <a:bodyPr lIns="0" tIns="0" rIns="0" bIns="0"/>
          <a:lstStyle>
            <a:lvl1pPr>
              <a:defRPr sz="4000" b="1"/>
            </a:lvl1pPr>
          </a:lstStyle>
          <a:p>
            <a:r>
              <a:rPr dirty="0" err="1"/>
              <a:t>Текст</a:t>
            </a:r>
            <a:r>
              <a:rPr dirty="0"/>
              <a:t> </a:t>
            </a:r>
            <a:r>
              <a:rPr dirty="0" err="1"/>
              <a:t>заголовка</a:t>
            </a:r>
            <a:endParaRPr dirty="0"/>
          </a:p>
        </p:txBody>
      </p:sp>
      <p:pic>
        <p:nvPicPr>
          <p:cNvPr id="9" name="Изображение" descr="Изображение"/>
          <p:cNvPicPr>
            <a:picLocks noChangeAspect="1"/>
          </p:cNvPicPr>
          <p:nvPr userDrawn="1"/>
        </p:nvPicPr>
        <p:blipFill>
          <a:blip r:embed="rId2"/>
          <a:stretch>
            <a:fillRect/>
          </a:stretch>
        </p:blipFill>
        <p:spPr>
          <a:xfrm>
            <a:off x="20428770" y="442586"/>
            <a:ext cx="2662710" cy="1401985"/>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56" name="Номер слайда"/>
          <p:cNvSpPr txBox="1">
            <a:spLocks noGrp="1"/>
          </p:cNvSpPr>
          <p:nvPr>
            <p:ph type="sldNum" sz="quarter" idx="2"/>
          </p:nvPr>
        </p:nvSpPr>
        <p:spPr>
          <a:prstGeom prst="rect">
            <a:avLst/>
          </a:prstGeom>
        </p:spPr>
        <p:txBody>
          <a:bodyPr/>
          <a:lstStyle/>
          <a:p>
            <a:fld id="{86CB4B4D-7CA3-9044-876B-883B54F8677D}" type="slidenum">
              <a:t>‹Nr.›</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ransition spd="med"/>
  <p:hf hdr="0" ftr="0" dt="0"/>
  <p:txStyles>
    <p:titleStyle>
      <a:lvl1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1pPr>
      <a:lvl2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2pPr>
      <a:lvl3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3pPr>
      <a:lvl4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4pPr>
      <a:lvl5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5pPr>
      <a:lvl6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6pPr>
      <a:lvl7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7pPr>
      <a:lvl8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8pPr>
      <a:lvl9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9pPr>
    </p:titleStyle>
    <p:bodyStyle>
      <a:lvl1pPr marL="0" marR="0" indent="0" algn="l" defTabSz="825500" rtl="0" latinLnBrk="0">
        <a:lnSpc>
          <a:spcPct val="100000"/>
        </a:lnSpc>
        <a:spcBef>
          <a:spcPts val="0"/>
        </a:spcBef>
        <a:spcAft>
          <a:spcPts val="0"/>
        </a:spcAft>
        <a:buClrTx/>
        <a:buSzPct val="125000"/>
        <a:buFontTx/>
        <a:buNone/>
        <a:tabLst/>
        <a:defRPr sz="3000" b="0" i="0" u="none" strike="noStrike" cap="none" spc="0" baseline="0">
          <a:ln>
            <a:noFill/>
          </a:ln>
          <a:solidFill>
            <a:srgbClr val="000000"/>
          </a:solidFill>
          <a:uFillTx/>
          <a:latin typeface="+mn-lt"/>
          <a:ea typeface="Helvetica Neue"/>
          <a:cs typeface="Helvetica Neue"/>
          <a:sym typeface="Helvetica Neue"/>
        </a:defRPr>
      </a:lvl1pPr>
      <a:lvl2pPr marL="635000" marR="0" indent="0" algn="l" defTabSz="825500" rtl="0" latinLnBrk="0">
        <a:lnSpc>
          <a:spcPct val="100000"/>
        </a:lnSpc>
        <a:spcBef>
          <a:spcPts val="0"/>
        </a:spcBef>
        <a:spcAft>
          <a:spcPts val="0"/>
        </a:spcAft>
        <a:buClrTx/>
        <a:buSzPct val="125000"/>
        <a:buFontTx/>
        <a:buNone/>
        <a:tabLst/>
        <a:defRPr sz="3000" b="0" i="0" u="none" strike="noStrike" cap="none" spc="0" baseline="0">
          <a:ln>
            <a:noFill/>
          </a:ln>
          <a:solidFill>
            <a:srgbClr val="000000"/>
          </a:solidFill>
          <a:uFillTx/>
          <a:latin typeface="+mn-lt"/>
          <a:ea typeface="Helvetica Neue"/>
          <a:cs typeface="Helvetica Neue"/>
          <a:sym typeface="Helvetica Neue"/>
        </a:defRPr>
      </a:lvl2pPr>
      <a:lvl3pPr marL="1270000" marR="0" indent="0" algn="l" defTabSz="825500" rtl="0" latinLnBrk="0">
        <a:lnSpc>
          <a:spcPct val="100000"/>
        </a:lnSpc>
        <a:spcBef>
          <a:spcPts val="0"/>
        </a:spcBef>
        <a:spcAft>
          <a:spcPts val="0"/>
        </a:spcAft>
        <a:buClrTx/>
        <a:buSzPct val="125000"/>
        <a:buFontTx/>
        <a:buNone/>
        <a:tabLst/>
        <a:defRPr sz="3000" b="0" i="0" u="none" strike="noStrike" cap="none" spc="0" baseline="0">
          <a:ln>
            <a:noFill/>
          </a:ln>
          <a:solidFill>
            <a:srgbClr val="000000"/>
          </a:solidFill>
          <a:uFillTx/>
          <a:latin typeface="+mn-lt"/>
          <a:ea typeface="Helvetica Neue"/>
          <a:cs typeface="Helvetica Neue"/>
          <a:sym typeface="Helvetica Neue"/>
        </a:defRPr>
      </a:lvl3pPr>
      <a:lvl4pPr marL="1905000" marR="0" indent="0" algn="l" defTabSz="825500" rtl="0" latinLnBrk="0">
        <a:lnSpc>
          <a:spcPct val="100000"/>
        </a:lnSpc>
        <a:spcBef>
          <a:spcPts val="0"/>
        </a:spcBef>
        <a:spcAft>
          <a:spcPts val="0"/>
        </a:spcAft>
        <a:buClrTx/>
        <a:buSzPct val="125000"/>
        <a:buFontTx/>
        <a:buNone/>
        <a:tabLst/>
        <a:defRPr sz="3000" b="0" i="0" u="none" strike="noStrike" cap="none" spc="0" baseline="0">
          <a:ln>
            <a:noFill/>
          </a:ln>
          <a:solidFill>
            <a:srgbClr val="000000"/>
          </a:solidFill>
          <a:uFillTx/>
          <a:latin typeface="+mn-lt"/>
          <a:ea typeface="Helvetica Neue"/>
          <a:cs typeface="Helvetica Neue"/>
          <a:sym typeface="Helvetica Neue"/>
        </a:defRPr>
      </a:lvl4pPr>
      <a:lvl5pPr marL="2540000" marR="0" indent="0" algn="l" defTabSz="825500" rtl="0" latinLnBrk="0">
        <a:lnSpc>
          <a:spcPct val="100000"/>
        </a:lnSpc>
        <a:spcBef>
          <a:spcPts val="0"/>
        </a:spcBef>
        <a:spcAft>
          <a:spcPts val="0"/>
        </a:spcAft>
        <a:buClrTx/>
        <a:buSzPct val="125000"/>
        <a:buFontTx/>
        <a:buNone/>
        <a:tabLst/>
        <a:defRPr sz="3000" b="0" i="0" u="none" strike="noStrike" cap="none" spc="0" baseline="0">
          <a:ln>
            <a:noFill/>
          </a:ln>
          <a:solidFill>
            <a:srgbClr val="000000"/>
          </a:solidFill>
          <a:uFillTx/>
          <a:latin typeface="+mn-lt"/>
          <a:ea typeface="Helvetica Neue"/>
          <a:cs typeface="Helvetica Neue"/>
          <a:sym typeface="Helvetica Neue"/>
        </a:defRPr>
      </a:lvl5pPr>
      <a:lvl6pPr marL="3571875" marR="0" indent="-396875" algn="ctr" defTabSz="825500" rtl="0" latinLnBrk="0">
        <a:lnSpc>
          <a:spcPct val="100000"/>
        </a:lnSpc>
        <a:spcBef>
          <a:spcPts val="0"/>
        </a:spcBef>
        <a:spcAft>
          <a:spcPts val="0"/>
        </a:spcAft>
        <a:buClrTx/>
        <a:buSzPct val="125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6pPr>
      <a:lvl7pPr marL="4206875" marR="0" indent="-396875" algn="ctr" defTabSz="825500" rtl="0" latinLnBrk="0">
        <a:lnSpc>
          <a:spcPct val="100000"/>
        </a:lnSpc>
        <a:spcBef>
          <a:spcPts val="0"/>
        </a:spcBef>
        <a:spcAft>
          <a:spcPts val="0"/>
        </a:spcAft>
        <a:buClrTx/>
        <a:buSzPct val="125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7pPr>
      <a:lvl8pPr marL="4841875" marR="0" indent="-396875" algn="ctr" defTabSz="825500" rtl="0" latinLnBrk="0">
        <a:lnSpc>
          <a:spcPct val="100000"/>
        </a:lnSpc>
        <a:spcBef>
          <a:spcPts val="0"/>
        </a:spcBef>
        <a:spcAft>
          <a:spcPts val="0"/>
        </a:spcAft>
        <a:buClrTx/>
        <a:buSzPct val="125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8pPr>
      <a:lvl9pPr marL="5476875" marR="0" indent="-396875" algn="ctr" defTabSz="825500" rtl="0" latinLnBrk="0">
        <a:lnSpc>
          <a:spcPct val="100000"/>
        </a:lnSpc>
        <a:spcBef>
          <a:spcPts val="0"/>
        </a:spcBef>
        <a:spcAft>
          <a:spcPts val="0"/>
        </a:spcAft>
        <a:buClrTx/>
        <a:buSzPct val="125000"/>
        <a:buFontTx/>
        <a:buChar char="•"/>
        <a:tabLst/>
        <a:defRPr sz="3000" b="1"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LV session of French-Russian Seminar, Paris 2018"/>
          <p:cNvSpPr txBox="1">
            <a:spLocks noGrp="1"/>
          </p:cNvSpPr>
          <p:nvPr>
            <p:ph type="body" idx="13"/>
          </p:nvPr>
        </p:nvSpPr>
        <p:spPr>
          <a:xfrm>
            <a:off x="1045537" y="9225455"/>
            <a:ext cx="12715433" cy="492443"/>
          </a:xfrm>
          <a:prstGeom prst="rect">
            <a:avLst/>
          </a:prstGeom>
        </p:spPr>
        <p:txBody>
          <a:bodyPr/>
          <a:lstStyle/>
          <a:p>
            <a:r>
              <a:rPr lang="en-US" sz="3200" dirty="0">
                <a:solidFill>
                  <a:schemeClr val="tx1">
                    <a:lumMod val="85000"/>
                    <a:lumOff val="15000"/>
                  </a:schemeClr>
                </a:solidFill>
                <a:latin typeface="Calibri"/>
                <a:cs typeface="Calibri"/>
              </a:rPr>
              <a:t>Deputy director, ECFOR</a:t>
            </a:r>
          </a:p>
        </p:txBody>
      </p:sp>
      <p:sp>
        <p:nvSpPr>
          <p:cNvPr id="66" name="Andrey Kolpakov"/>
          <p:cNvSpPr txBox="1">
            <a:spLocks noGrp="1"/>
          </p:cNvSpPr>
          <p:nvPr>
            <p:ph type="body" idx="14"/>
          </p:nvPr>
        </p:nvSpPr>
        <p:spPr>
          <a:xfrm>
            <a:off x="1011698" y="8482594"/>
            <a:ext cx="12700001" cy="461665"/>
          </a:xfrm>
          <a:prstGeom prst="rect">
            <a:avLst/>
          </a:prstGeom>
        </p:spPr>
        <p:txBody>
          <a:bodyPr/>
          <a:lstStyle/>
          <a:p>
            <a:r>
              <a:rPr lang="en-US" dirty="0"/>
              <a:t>Anton </a:t>
            </a:r>
            <a:r>
              <a:rPr lang="en-US" dirty="0" err="1"/>
              <a:t>Moiseev</a:t>
            </a:r>
            <a:endParaRPr lang="ru-RU" dirty="0"/>
          </a:p>
        </p:txBody>
      </p:sp>
      <p:sp>
        <p:nvSpPr>
          <p:cNvPr id="67" name="Energy sector impacts on the economic to growth in Russia: Oil case"/>
          <p:cNvSpPr txBox="1">
            <a:spLocks noGrp="1"/>
          </p:cNvSpPr>
          <p:nvPr>
            <p:ph type="title"/>
          </p:nvPr>
        </p:nvSpPr>
        <p:spPr>
          <a:xfrm>
            <a:off x="1162050" y="1257300"/>
            <a:ext cx="14890751" cy="6126337"/>
          </a:xfrm>
          <a:prstGeom prst="rect">
            <a:avLst/>
          </a:prstGeom>
        </p:spPr>
        <p:txBody>
          <a:bodyPr anchor="ctr">
            <a:normAutofit/>
          </a:bodyPr>
          <a:lstStyle/>
          <a:p>
            <a:pPr algn="ctr"/>
            <a:r>
              <a:rPr lang="en-US" dirty="0"/>
              <a:t>Optimistic markets vs Real economy: Who Will Bear the Brunt of Bringing Them Together?</a:t>
            </a:r>
            <a:endParaRP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0612" y="-704852"/>
            <a:ext cx="4243388" cy="565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926149" y="12898660"/>
            <a:ext cx="19193608" cy="369332"/>
          </a:xfrm>
        </p:spPr>
        <p:txBody>
          <a:bodyPr/>
          <a:lstStyle/>
          <a:p>
            <a:r>
              <a:rPr lang="en-US" dirty="0"/>
              <a:t>https://www.pgpf.org/blog/2021/03/what-to-know-about-all-three-rounds-of-coronavirus-stimulus-checks</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10</a:t>
            </a:fld>
            <a:endParaRPr lang="ru-RU" dirty="0"/>
          </a:p>
        </p:txBody>
      </p:sp>
      <p:sp>
        <p:nvSpPr>
          <p:cNvPr id="5" name="Title 4"/>
          <p:cNvSpPr>
            <a:spLocks noGrp="1"/>
          </p:cNvSpPr>
          <p:nvPr>
            <p:ph type="title"/>
          </p:nvPr>
        </p:nvSpPr>
        <p:spPr/>
        <p:txBody>
          <a:bodyPr/>
          <a:lstStyle/>
          <a:p>
            <a:r>
              <a:rPr lang="en-US" dirty="0"/>
              <a:t>COVID stimulus packages, USA</a:t>
            </a:r>
            <a:endParaRPr lang="ru-R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761" y="2539802"/>
            <a:ext cx="10641939" cy="985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28170" y="5194600"/>
            <a:ext cx="9409045" cy="6221479"/>
          </a:xfrm>
          <a:prstGeom prst="rect">
            <a:avLst/>
          </a:prstGeom>
          <a:noFill/>
        </p:spPr>
        <p:txBody>
          <a:bodyPr wrap="square" lIns="217709" tIns="108855" rIns="217709" bIns="108855" rtlCol="0">
            <a:spAutoFit/>
          </a:bodyPr>
          <a:lstStyle/>
          <a:p>
            <a:endParaRPr lang="en-US" dirty="0"/>
          </a:p>
          <a:p>
            <a:r>
              <a:rPr lang="en-US" dirty="0"/>
              <a:t>$271 </a:t>
            </a:r>
            <a:r>
              <a:rPr lang="en-US" dirty="0" err="1"/>
              <a:t>bln</a:t>
            </a:r>
            <a:r>
              <a:rPr lang="en-US" dirty="0"/>
              <a:t> issued in 2020, 162 </a:t>
            </a:r>
            <a:r>
              <a:rPr lang="en-US" dirty="0" err="1"/>
              <a:t>mln</a:t>
            </a:r>
            <a:r>
              <a:rPr lang="en-US" dirty="0"/>
              <a:t> payments.</a:t>
            </a:r>
          </a:p>
          <a:p>
            <a:endParaRPr lang="en-US" dirty="0"/>
          </a:p>
          <a:p>
            <a:endParaRPr lang="en-US" dirty="0"/>
          </a:p>
          <a:p>
            <a:endParaRPr lang="ru-RU" dirty="0"/>
          </a:p>
          <a:p>
            <a:endParaRPr lang="ru-RU" dirty="0"/>
          </a:p>
          <a:p>
            <a:endParaRPr lang="ru-RU" dirty="0"/>
          </a:p>
          <a:p>
            <a:r>
              <a:rPr lang="en-US" dirty="0"/>
              <a:t>$135 </a:t>
            </a:r>
            <a:r>
              <a:rPr lang="en-US" dirty="0" err="1"/>
              <a:t>bln</a:t>
            </a:r>
            <a:r>
              <a:rPr lang="en-US" dirty="0"/>
              <a:t> issued in Jan-Feb 2021, </a:t>
            </a:r>
          </a:p>
          <a:p>
            <a:endParaRPr lang="en-US" dirty="0"/>
          </a:p>
          <a:p>
            <a:endParaRPr lang="en-US" dirty="0"/>
          </a:p>
          <a:p>
            <a:endParaRPr lang="en-US" dirty="0"/>
          </a:p>
          <a:p>
            <a:endParaRPr lang="en-US" dirty="0"/>
          </a:p>
          <a:p>
            <a:r>
              <a:rPr lang="en-US" dirty="0"/>
              <a:t>Issuing since Mar 2021.</a:t>
            </a:r>
            <a:endParaRPr lang="ru-RU" dirty="0"/>
          </a:p>
        </p:txBody>
      </p:sp>
      <p:cxnSp>
        <p:nvCxnSpPr>
          <p:cNvPr id="10" name="Straight Connector 9"/>
          <p:cNvCxnSpPr/>
          <p:nvPr/>
        </p:nvCxnSpPr>
        <p:spPr>
          <a:xfrm>
            <a:off x="13944600" y="7466666"/>
            <a:ext cx="89154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3944600" y="10020300"/>
            <a:ext cx="89154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78769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926149" y="12898660"/>
            <a:ext cx="19193608" cy="738664"/>
          </a:xfrm>
        </p:spPr>
        <p:txBody>
          <a:bodyPr/>
          <a:lstStyle/>
          <a:p>
            <a:r>
              <a:rPr lang="en-US" dirty="0"/>
              <a:t>Sources: Yahoo finance; Wolf Richter blog - https://wolfstreet.com/2021/10/02/my-wealth-effect-monitor-for-our-money-printer-economy-is-out-in-the-pandemic-the-fed-totally-blew-out-the-already-gigantic-wealth-disparity</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11</a:t>
            </a:fld>
            <a:endParaRPr lang="ru-RU" dirty="0"/>
          </a:p>
        </p:txBody>
      </p:sp>
      <p:sp>
        <p:nvSpPr>
          <p:cNvPr id="5" name="Title 4"/>
          <p:cNvSpPr>
            <a:spLocks noGrp="1"/>
          </p:cNvSpPr>
          <p:nvPr>
            <p:ph type="title"/>
          </p:nvPr>
        </p:nvSpPr>
        <p:spPr/>
        <p:txBody>
          <a:bodyPr/>
          <a:lstStyle/>
          <a:p>
            <a:pPr algn="ctr"/>
            <a:r>
              <a:rPr lang="en-US" dirty="0"/>
              <a:t>Market too big to fail</a:t>
            </a:r>
            <a:endParaRPr lang="ru-RU"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466974"/>
            <a:ext cx="14992350" cy="980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6554450" y="2466974"/>
            <a:ext cx="716280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Three stimulus</a:t>
            </a: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 packages came to the stock market the next week after they were issued.</a:t>
            </a:r>
          </a:p>
          <a:p>
            <a:pPr marL="0" marR="0" indent="0" algn="ctr" defTabSz="825500" rtl="0" fontAlgn="auto" latinLnBrk="0" hangingPunct="0">
              <a:lnSpc>
                <a:spcPct val="100000"/>
              </a:lnSpc>
              <a:spcBef>
                <a:spcPts val="0"/>
              </a:spcBef>
              <a:spcAft>
                <a:spcPts val="0"/>
              </a:spcAft>
              <a:buClrTx/>
              <a:buSzTx/>
              <a:buFontTx/>
              <a:buNone/>
              <a:tabLst/>
            </a:pPr>
            <a:endParaRPr lang="en-US" dirty="0"/>
          </a:p>
          <a:p>
            <a:pPr marL="0" marR="0" indent="0" algn="ctr" defTabSz="825500" rtl="0" fontAlgn="auto" latinLnBrk="0" hangingPunct="0">
              <a:lnSpc>
                <a:spcPct val="100000"/>
              </a:lnSpc>
              <a:spcBef>
                <a:spcPts val="0"/>
              </a:spcBef>
              <a:spcAft>
                <a:spcPts val="0"/>
              </a:spcAft>
              <a:buClrTx/>
              <a:buSzTx/>
              <a:buFontTx/>
              <a:buNone/>
              <a:tabLst/>
            </a:pPr>
            <a:r>
              <a:rPr lang="en-US" dirty="0"/>
              <a:t>This created wealth effect for those who invested. Those who saved in traditional fixed-rate instruments, lost in real terms. </a:t>
            </a:r>
            <a:endPar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9403" y="6262885"/>
            <a:ext cx="8052983" cy="600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9633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3"/>
          </p:nvPr>
        </p:nvSpPr>
        <p:spPr>
          <a:xfrm>
            <a:off x="1218672" y="1435180"/>
            <a:ext cx="21798957" cy="10969297"/>
          </a:xfrm>
        </p:spPr>
        <p:txBody>
          <a:bodyPr/>
          <a:lstStyle/>
          <a:p>
            <a:pPr marL="0" indent="0">
              <a:buNone/>
            </a:pPr>
            <a:r>
              <a:rPr lang="en-US" b="0" i="0" dirty="0">
                <a:solidFill>
                  <a:srgbClr val="000000"/>
                </a:solidFill>
                <a:effectLst/>
                <a:latin typeface="Roboto" panose="02000000000000000000" pitchFamily="2" charset="0"/>
              </a:rPr>
              <a:t>Budget deficits to GDP %. </a:t>
            </a:r>
            <a:endParaRPr lang="ru-RU" dirty="0"/>
          </a:p>
        </p:txBody>
      </p:sp>
      <p:sp>
        <p:nvSpPr>
          <p:cNvPr id="6" name="Текст 5">
            <a:extLst>
              <a:ext uri="{FF2B5EF4-FFF2-40B4-BE49-F238E27FC236}">
                <a16:creationId xmlns:a16="http://schemas.microsoft.com/office/drawing/2014/main" id="{04F1F7F5-2DE5-48FE-B658-731E78A78009}"/>
              </a:ext>
            </a:extLst>
          </p:cNvPr>
          <p:cNvSpPr>
            <a:spLocks noGrp="1"/>
          </p:cNvSpPr>
          <p:nvPr>
            <p:ph type="body" sz="quarter" idx="14"/>
          </p:nvPr>
        </p:nvSpPr>
        <p:spPr>
          <a:xfrm>
            <a:off x="3926149" y="12898660"/>
            <a:ext cx="19193608" cy="369332"/>
          </a:xfrm>
        </p:spPr>
        <p:txBody>
          <a:bodyPr/>
          <a:lstStyle/>
          <a:p>
            <a:r>
              <a:rPr lang="en-US" dirty="0"/>
              <a:t>IMF, ECFOR calculations by P. </a:t>
            </a:r>
            <a:r>
              <a:rPr lang="en-US" dirty="0" err="1"/>
              <a:t>Ryabov</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12</a:t>
            </a:fld>
            <a:endParaRPr lang="ru-RU" dirty="0"/>
          </a:p>
        </p:txBody>
      </p:sp>
      <p:sp>
        <p:nvSpPr>
          <p:cNvPr id="7" name="Content Placeholder 2"/>
          <p:cNvSpPr txBox="1">
            <a:spLocks/>
          </p:cNvSpPr>
          <p:nvPr/>
        </p:nvSpPr>
        <p:spPr>
          <a:xfrm>
            <a:off x="1366371" y="2465639"/>
            <a:ext cx="21005800" cy="9296400"/>
          </a:xfrm>
          <a:prstGeom prst="rect">
            <a:avLst/>
          </a:prstGeom>
        </p:spPr>
        <p:txBody>
          <a:bodyPr>
            <a:normAutofit/>
          </a:bodyPr>
          <a:lstStyle/>
          <a:p>
            <a:pPr marL="0" marR="0" lvl="0" indent="0" algn="l" defTabSz="825500" rtl="0" eaLnBrk="1" fontAlgn="auto" latinLnBrk="0" hangingPunct="1">
              <a:lnSpc>
                <a:spcPct val="100000"/>
              </a:lnSpc>
              <a:spcBef>
                <a:spcPts val="0"/>
              </a:spcBef>
              <a:spcAft>
                <a:spcPts val="0"/>
              </a:spcAft>
              <a:buClrTx/>
              <a:buSzPct val="125000"/>
              <a:buFontTx/>
              <a:buNone/>
              <a:tabLst/>
              <a:defRPr/>
            </a:pPr>
            <a:endParaRPr kumimoji="0" lang="en-US" sz="4800" b="0" i="0" u="none" strike="noStrike" kern="0" cap="none" spc="0" normalizeH="0" baseline="0" noProof="0" dirty="0">
              <a:ln>
                <a:noFill/>
              </a:ln>
              <a:solidFill>
                <a:srgbClr val="000000"/>
              </a:solidFill>
              <a:effectLst/>
              <a:uLnTx/>
              <a:uFillTx/>
              <a:latin typeface="+mn-lt"/>
              <a:ea typeface="Helvetica Neue"/>
              <a:cs typeface="Helvetica Neue"/>
              <a:sym typeface="Helvetica Neue"/>
            </a:endParaRPr>
          </a:p>
          <a:p>
            <a:pPr marL="0" marR="0" lvl="0" indent="0" algn="l" defTabSz="825500" rtl="0" eaLnBrk="1" fontAlgn="auto" latinLnBrk="0" hangingPunct="1">
              <a:lnSpc>
                <a:spcPct val="100000"/>
              </a:lnSpc>
              <a:spcBef>
                <a:spcPts val="0"/>
              </a:spcBef>
              <a:spcAft>
                <a:spcPts val="0"/>
              </a:spcAft>
              <a:buClrTx/>
              <a:buSzPct val="125000"/>
              <a:buFontTx/>
              <a:buNone/>
              <a:tabLst/>
              <a:defRPr/>
            </a:pPr>
            <a:endParaRPr kumimoji="0" lang="en-US" sz="4800" b="0" i="0" u="none" strike="noStrike" kern="0" cap="none" spc="0" normalizeH="0" baseline="0" noProof="0" dirty="0">
              <a:ln>
                <a:noFill/>
              </a:ln>
              <a:solidFill>
                <a:srgbClr val="000000"/>
              </a:solidFill>
              <a:effectLst/>
              <a:uLnTx/>
              <a:uFillTx/>
              <a:latin typeface="+mn-lt"/>
              <a:ea typeface="Helvetica Neue"/>
              <a:cs typeface="Helvetica Neue"/>
              <a:sym typeface="Helvetica Neue"/>
            </a:endParaRPr>
          </a:p>
        </p:txBody>
      </p:sp>
      <p:pic>
        <p:nvPicPr>
          <p:cNvPr id="10" name="Объект 5">
            <a:extLst>
              <a:ext uri="{FF2B5EF4-FFF2-40B4-BE49-F238E27FC236}">
                <a16:creationId xmlns:a16="http://schemas.microsoft.com/office/drawing/2014/main" id="{D1A8AB87-DE9E-4B8C-BFF5-C71F9D1DC278}"/>
              </a:ext>
            </a:extLst>
          </p:cNvPr>
          <p:cNvPicPr>
            <a:picLocks noChangeAspect="1"/>
          </p:cNvPicPr>
          <p:nvPr/>
        </p:nvPicPr>
        <p:blipFill>
          <a:blip r:embed="rId3"/>
          <a:stretch>
            <a:fillRect/>
          </a:stretch>
        </p:blipFill>
        <p:spPr>
          <a:xfrm>
            <a:off x="2552699" y="2273347"/>
            <a:ext cx="18098665" cy="10105205"/>
          </a:xfrm>
          <a:prstGeom prst="rect">
            <a:avLst/>
          </a:prstGeom>
        </p:spPr>
      </p:pic>
      <p:sp>
        <p:nvSpPr>
          <p:cNvPr id="11" name="Title 4"/>
          <p:cNvSpPr txBox="1">
            <a:spLocks/>
          </p:cNvSpPr>
          <p:nvPr/>
        </p:nvSpPr>
        <p:spPr>
          <a:xfrm>
            <a:off x="1308101" y="579"/>
            <a:ext cx="16675100" cy="1752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marL="0" marR="0" indent="0" algn="l" defTabSz="825500" rtl="0" latinLnBrk="0">
              <a:lnSpc>
                <a:spcPct val="100000"/>
              </a:lnSpc>
              <a:spcBef>
                <a:spcPts val="0"/>
              </a:spcBef>
              <a:spcAft>
                <a:spcPts val="0"/>
              </a:spcAft>
              <a:buClrTx/>
              <a:buSzTx/>
              <a:buFontTx/>
              <a:buNone/>
              <a:tabLst/>
              <a:defRPr sz="4000" b="1" i="0" u="none" strike="noStrike" cap="none" spc="0" baseline="0">
                <a:ln>
                  <a:noFill/>
                </a:ln>
                <a:solidFill>
                  <a:srgbClr val="000000"/>
                </a:solidFill>
                <a:uFillTx/>
                <a:latin typeface="+mn-lt"/>
                <a:ea typeface="+mn-ea"/>
                <a:cs typeface="+mn-cs"/>
                <a:sym typeface="Arial"/>
              </a:defRPr>
            </a:lvl1pPr>
            <a:lvl2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2pPr>
            <a:lvl3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3pPr>
            <a:lvl4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4pPr>
            <a:lvl5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5pPr>
            <a:lvl6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6pPr>
            <a:lvl7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7pPr>
            <a:lvl8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8pPr>
            <a:lvl9pPr marL="0" marR="0" indent="0" algn="l" defTabSz="825500" rtl="0" latinLnBrk="0">
              <a:lnSpc>
                <a:spcPct val="100000"/>
              </a:lnSpc>
              <a:spcBef>
                <a:spcPts val="0"/>
              </a:spcBef>
              <a:spcAft>
                <a:spcPts val="0"/>
              </a:spcAft>
              <a:buClrTx/>
              <a:buSzTx/>
              <a:buFontTx/>
              <a:buNone/>
              <a:tabLst/>
              <a:defRPr sz="9000" b="0" i="0" u="none" strike="noStrike" cap="none" spc="0" baseline="0">
                <a:ln>
                  <a:noFill/>
                </a:ln>
                <a:solidFill>
                  <a:srgbClr val="000000"/>
                </a:solidFill>
                <a:uFillTx/>
                <a:latin typeface="+mn-lt"/>
                <a:ea typeface="+mn-ea"/>
                <a:cs typeface="+mn-cs"/>
                <a:sym typeface="Arial"/>
              </a:defRPr>
            </a:lvl9pPr>
          </a:lstStyle>
          <a:p>
            <a:pPr hangingPunct="1"/>
            <a:r>
              <a:rPr lang="en-US" dirty="0"/>
              <a:t>Fiscal responses to COVID in developed countries – budget deficits</a:t>
            </a:r>
            <a:endParaRPr lang="ru-RU" dirty="0"/>
          </a:p>
        </p:txBody>
      </p:sp>
    </p:spTree>
    <p:extLst>
      <p:ext uri="{BB962C8B-B14F-4D97-AF65-F5344CB8AC3E}">
        <p14:creationId xmlns:p14="http://schemas.microsoft.com/office/powerpoint/2010/main" val="24738652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a:xfrm>
            <a:off x="13787438" y="2443186"/>
            <a:ext cx="9284990" cy="8413712"/>
          </a:xfrm>
        </p:spPr>
        <p:txBody>
          <a:bodyPr/>
          <a:lstStyle/>
          <a:p>
            <a:pPr>
              <a:lnSpc>
                <a:spcPct val="100000"/>
              </a:lnSpc>
            </a:pPr>
            <a:r>
              <a:rPr lang="en-US" sz="3200" dirty="0"/>
              <a:t>Sharp monetary responses to COVID – did they create “new normal”? </a:t>
            </a:r>
          </a:p>
          <a:p>
            <a:pPr marL="0" indent="0">
              <a:lnSpc>
                <a:spcPct val="100000"/>
              </a:lnSpc>
              <a:buNone/>
            </a:pPr>
            <a:endParaRPr lang="en-US" sz="3200" dirty="0"/>
          </a:p>
          <a:p>
            <a:pPr>
              <a:lnSpc>
                <a:spcPct val="100000"/>
              </a:lnSpc>
            </a:pPr>
            <a:r>
              <a:rPr lang="en-US" sz="3200" dirty="0"/>
              <a:t>What would be the speed of money generation for the next years?</a:t>
            </a:r>
          </a:p>
          <a:p>
            <a:pPr>
              <a:lnSpc>
                <a:spcPct val="100000"/>
              </a:lnSpc>
            </a:pPr>
            <a:endParaRPr lang="en-US" sz="3200" dirty="0"/>
          </a:p>
          <a:p>
            <a:pPr>
              <a:lnSpc>
                <a:spcPct val="100000"/>
              </a:lnSpc>
            </a:pPr>
            <a:r>
              <a:rPr lang="en-US" sz="3200" dirty="0"/>
              <a:t>Will the debt overhang be compensated by new profits? What would be the necessary price movement to create such profits?</a:t>
            </a:r>
          </a:p>
          <a:p>
            <a:pPr>
              <a:lnSpc>
                <a:spcPct val="100000"/>
              </a:lnSpc>
            </a:pPr>
            <a:endParaRPr lang="en-US" sz="3200" dirty="0"/>
          </a:p>
          <a:p>
            <a:pPr>
              <a:lnSpc>
                <a:spcPct val="100000"/>
              </a:lnSpc>
            </a:pPr>
            <a:endParaRPr lang="ru-RU" sz="3200" dirty="0"/>
          </a:p>
        </p:txBody>
      </p:sp>
      <p:sp>
        <p:nvSpPr>
          <p:cNvPr id="3" name="Text Placeholder 2"/>
          <p:cNvSpPr>
            <a:spLocks noGrp="1"/>
          </p:cNvSpPr>
          <p:nvPr>
            <p:ph type="body" sz="quarter" idx="14"/>
          </p:nvPr>
        </p:nvSpPr>
        <p:spPr>
          <a:xfrm>
            <a:off x="3926149" y="12898660"/>
            <a:ext cx="19193608" cy="369332"/>
          </a:xfrm>
        </p:spPr>
        <p:txBody>
          <a:bodyPr/>
          <a:lstStyle/>
          <a:p>
            <a:r>
              <a:rPr lang="en-US" dirty="0"/>
              <a:t>Sources: Bloomberg, </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13</a:t>
            </a:fld>
            <a:endParaRPr lang="ru-RU" dirty="0"/>
          </a:p>
        </p:txBody>
      </p:sp>
      <p:sp>
        <p:nvSpPr>
          <p:cNvPr id="5" name="Title 4"/>
          <p:cNvSpPr>
            <a:spLocks noGrp="1"/>
          </p:cNvSpPr>
          <p:nvPr>
            <p:ph type="title"/>
          </p:nvPr>
        </p:nvSpPr>
        <p:spPr>
          <a:xfrm>
            <a:off x="1308101" y="578"/>
            <a:ext cx="16675100" cy="2286001"/>
          </a:xfrm>
        </p:spPr>
        <p:txBody>
          <a:bodyPr/>
          <a:lstStyle/>
          <a:p>
            <a:r>
              <a:rPr lang="en-US" dirty="0"/>
              <a:t>Monetary responses to COVID by Central banks – Total Assets</a:t>
            </a:r>
            <a:endParaRPr lang="ru-RU" dirty="0"/>
          </a:p>
        </p:txBody>
      </p:sp>
      <p:grpSp>
        <p:nvGrpSpPr>
          <p:cNvPr id="17" name="Group 16"/>
          <p:cNvGrpSpPr/>
          <p:nvPr/>
        </p:nvGrpSpPr>
        <p:grpSpPr>
          <a:xfrm>
            <a:off x="1223960" y="2393066"/>
            <a:ext cx="12372975" cy="10067925"/>
            <a:chOff x="1223962" y="3064960"/>
            <a:chExt cx="12372975" cy="10067925"/>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3064960"/>
              <a:ext cx="12372975" cy="1006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171700" y="3516063"/>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USA</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18" name="TextBox 17"/>
            <p:cNvSpPr txBox="1"/>
            <p:nvPr/>
          </p:nvSpPr>
          <p:spPr>
            <a:xfrm>
              <a:off x="5905500" y="3516062"/>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EUROPE</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19" name="TextBox 18"/>
            <p:cNvSpPr txBox="1"/>
            <p:nvPr/>
          </p:nvSpPr>
          <p:spPr>
            <a:xfrm>
              <a:off x="10048875" y="3516063"/>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1"/>
                  </a:solidFill>
                </a:rPr>
                <a:t>JAPAN</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20" name="TextBox 19"/>
            <p:cNvSpPr txBox="1"/>
            <p:nvPr/>
          </p:nvSpPr>
          <p:spPr>
            <a:xfrm>
              <a:off x="2171700" y="6765646"/>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GB</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21" name="TextBox 20"/>
            <p:cNvSpPr txBox="1"/>
            <p:nvPr/>
          </p:nvSpPr>
          <p:spPr>
            <a:xfrm>
              <a:off x="5905500" y="6757679"/>
              <a:ext cx="1924050" cy="1025922"/>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SWITZERLAND</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22" name="TextBox 21"/>
            <p:cNvSpPr txBox="1"/>
            <p:nvPr/>
          </p:nvSpPr>
          <p:spPr>
            <a:xfrm>
              <a:off x="10048875" y="6757679"/>
              <a:ext cx="264795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AUSTRALIA</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23" name="TextBox 22"/>
            <p:cNvSpPr txBox="1"/>
            <p:nvPr/>
          </p:nvSpPr>
          <p:spPr>
            <a:xfrm>
              <a:off x="2000250" y="9976677"/>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1"/>
                  </a:solidFill>
                </a:rPr>
                <a:t>CANAD</a:t>
              </a: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A</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24" name="TextBox 23"/>
            <p:cNvSpPr txBox="1"/>
            <p:nvPr/>
          </p:nvSpPr>
          <p:spPr>
            <a:xfrm>
              <a:off x="5905500" y="9934959"/>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solidFill>
                    <a:schemeClr val="bg1"/>
                  </a:solidFill>
                </a:rPr>
                <a:t>SWEDEN</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sp>
          <p:nvSpPr>
            <p:cNvPr id="25" name="TextBox 24"/>
            <p:cNvSpPr txBox="1"/>
            <p:nvPr/>
          </p:nvSpPr>
          <p:spPr>
            <a:xfrm>
              <a:off x="10048875" y="9934958"/>
              <a:ext cx="2324100" cy="564257"/>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bg1"/>
                  </a:solidFill>
                  <a:effectLst/>
                  <a:uFillTx/>
                  <a:latin typeface="Helvetica Neue"/>
                  <a:ea typeface="Helvetica Neue"/>
                  <a:cs typeface="Helvetica Neue"/>
                  <a:sym typeface="Helvetica Neue"/>
                </a:rPr>
                <a:t>NZ</a:t>
              </a:r>
              <a:endParaRPr kumimoji="0" lang="ru-RU" sz="30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grpSp>
    </p:spTree>
    <p:extLst>
      <p:ext uri="{BB962C8B-B14F-4D97-AF65-F5344CB8AC3E}">
        <p14:creationId xmlns:p14="http://schemas.microsoft.com/office/powerpoint/2010/main" val="12337397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ru-RU"/>
          </a:p>
        </p:txBody>
      </p:sp>
      <p:sp>
        <p:nvSpPr>
          <p:cNvPr id="4" name="Slide Number Placeholder 3"/>
          <p:cNvSpPr>
            <a:spLocks noGrp="1"/>
          </p:cNvSpPr>
          <p:nvPr>
            <p:ph type="sldNum" sz="quarter" idx="2"/>
          </p:nvPr>
        </p:nvSpPr>
        <p:spPr/>
        <p:txBody>
          <a:bodyPr/>
          <a:lstStyle/>
          <a:p>
            <a:fld id="{86CB4B4D-7CA3-9044-876B-883B54F8677D}" type="slidenum">
              <a:rPr lang="ru-RU" smtClean="0"/>
              <a:pPr/>
              <a:t>14</a:t>
            </a:fld>
            <a:endParaRPr lang="ru-RU" dirty="0"/>
          </a:p>
        </p:txBody>
      </p:sp>
      <p:sp>
        <p:nvSpPr>
          <p:cNvPr id="5" name="Title 4"/>
          <p:cNvSpPr>
            <a:spLocks noGrp="1"/>
          </p:cNvSpPr>
          <p:nvPr>
            <p:ph type="title"/>
          </p:nvPr>
        </p:nvSpPr>
        <p:spPr/>
        <p:txBody>
          <a:bodyPr/>
          <a:lstStyle/>
          <a:p>
            <a:r>
              <a:rPr lang="en-US" dirty="0"/>
              <a:t>Russia: Monetary aggregate vs B2B debt</a:t>
            </a:r>
            <a:endParaRPr lang="ru-RU" dirty="0"/>
          </a:p>
        </p:txBody>
      </p:sp>
      <p:graphicFrame>
        <p:nvGraphicFramePr>
          <p:cNvPr id="7" name="Chart 6"/>
          <p:cNvGraphicFramePr>
            <a:graphicFrameLocks noGrp="1"/>
          </p:cNvGraphicFramePr>
          <p:nvPr>
            <p:extLst>
              <p:ext uri="{D42A27DB-BD31-4B8C-83A1-F6EECF244321}">
                <p14:modId xmlns:p14="http://schemas.microsoft.com/office/powerpoint/2010/main" val="2946371008"/>
              </p:ext>
            </p:extLst>
          </p:nvPr>
        </p:nvGraphicFramePr>
        <p:xfrm>
          <a:off x="1428750" y="2609850"/>
          <a:ext cx="16630649" cy="9677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33720" y="2766853"/>
            <a:ext cx="5654040" cy="79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1">
                    <a:lumMod val="50000"/>
                  </a:schemeClr>
                </a:solidFill>
                <a:effectLst/>
                <a:uFillTx/>
                <a:sym typeface="Helvetica Neue"/>
              </a:rPr>
              <a:t>Accounts</a:t>
            </a:r>
            <a:r>
              <a:rPr kumimoji="0" lang="en-US" sz="3200" b="1" i="0" u="none" strike="noStrike" cap="none" spc="0" normalizeH="0" dirty="0">
                <a:ln>
                  <a:noFill/>
                </a:ln>
                <a:solidFill>
                  <a:schemeClr val="accent1">
                    <a:lumMod val="50000"/>
                  </a:schemeClr>
                </a:solidFill>
                <a:effectLst/>
                <a:uFillTx/>
                <a:sym typeface="Helvetica Neue"/>
              </a:rPr>
              <a:t> payable (</a:t>
            </a:r>
            <a:r>
              <a:rPr lang="ru-RU" sz="3200" dirty="0">
                <a:solidFill>
                  <a:schemeClr val="accent1">
                    <a:lumMod val="50000"/>
                  </a:schemeClr>
                </a:solidFill>
              </a:rPr>
              <a:t>кредиторская задолженность</a:t>
            </a:r>
            <a:r>
              <a:rPr lang="en-US" sz="3200" dirty="0">
                <a:solidFill>
                  <a:schemeClr val="accent1">
                    <a:lumMod val="50000"/>
                  </a:schemeClr>
                </a:solidFill>
              </a:rPr>
              <a:t> </a:t>
            </a:r>
            <a:r>
              <a:rPr lang="ru-RU" sz="3200" dirty="0">
                <a:solidFill>
                  <a:schemeClr val="accent1">
                    <a:lumMod val="50000"/>
                  </a:schemeClr>
                </a:solidFill>
              </a:rPr>
              <a:t>нефинансовых предприятий) </a:t>
            </a:r>
            <a:r>
              <a:rPr lang="en-US" sz="3200" dirty="0">
                <a:solidFill>
                  <a:schemeClr val="accent1">
                    <a:lumMod val="50000"/>
                  </a:schemeClr>
                </a:solidFill>
              </a:rPr>
              <a:t>reflect amount of cross-enterprise debt, incurred by deals, i.e. the outlook for demand. </a:t>
            </a:r>
          </a:p>
          <a:p>
            <a:pPr marL="0" marR="0" indent="0" algn="l" defTabSz="825500" rtl="0" fontAlgn="auto" latinLnBrk="0" hangingPunct="0">
              <a:lnSpc>
                <a:spcPct val="100000"/>
              </a:lnSpc>
              <a:spcBef>
                <a:spcPts val="0"/>
              </a:spcBef>
              <a:spcAft>
                <a:spcPts val="0"/>
              </a:spcAft>
              <a:buClrTx/>
              <a:buSzTx/>
              <a:buFontTx/>
              <a:buNone/>
              <a:tabLst/>
            </a:pPr>
            <a:endParaRPr lang="en-US" sz="32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3200" dirty="0">
                <a:solidFill>
                  <a:schemeClr val="accent1">
                    <a:lumMod val="50000"/>
                  </a:schemeClr>
                </a:solidFill>
              </a:rPr>
              <a:t>M2, as money generated by credit, should approach AP, being the </a:t>
            </a:r>
            <a:r>
              <a:rPr lang="en-US" sz="4000" i="1" dirty="0">
                <a:solidFill>
                  <a:schemeClr val="accent1">
                    <a:lumMod val="50000"/>
                  </a:schemeClr>
                </a:solidFill>
              </a:rPr>
              <a:t>financial intermediaries’ estimate of the current deals sustainability</a:t>
            </a:r>
            <a:r>
              <a:rPr lang="en-US" sz="3200" dirty="0">
                <a:solidFill>
                  <a:schemeClr val="accent1">
                    <a:lumMod val="50000"/>
                  </a:schemeClr>
                </a:solidFill>
              </a:rPr>
              <a:t>.</a:t>
            </a:r>
            <a:endParaRPr kumimoji="0" lang="en-US" sz="3200" b="1" i="0" u="none" strike="noStrike" cap="none" spc="0" normalizeH="0" baseline="0" dirty="0">
              <a:ln>
                <a:noFill/>
              </a:ln>
              <a:solidFill>
                <a:schemeClr val="accent1">
                  <a:lumMod val="50000"/>
                </a:schemeClr>
              </a:solidFill>
              <a:effectLst/>
              <a:uFillTx/>
              <a:sym typeface="Helvetica Neue"/>
            </a:endParaRPr>
          </a:p>
        </p:txBody>
      </p:sp>
    </p:spTree>
    <p:extLst>
      <p:ext uri="{BB962C8B-B14F-4D97-AF65-F5344CB8AC3E}">
        <p14:creationId xmlns:p14="http://schemas.microsoft.com/office/powerpoint/2010/main" val="32911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err="1"/>
              <a:t>Rosstat</a:t>
            </a:r>
            <a:r>
              <a:rPr lang="en-US" dirty="0"/>
              <a:t>, ECFOR</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15</a:t>
            </a:fld>
            <a:endParaRPr lang="ru-RU" dirty="0"/>
          </a:p>
        </p:txBody>
      </p:sp>
      <p:sp>
        <p:nvSpPr>
          <p:cNvPr id="5" name="Title 4"/>
          <p:cNvSpPr>
            <a:spLocks noGrp="1"/>
          </p:cNvSpPr>
          <p:nvPr>
            <p:ph type="title"/>
          </p:nvPr>
        </p:nvSpPr>
        <p:spPr/>
        <p:txBody>
          <a:bodyPr/>
          <a:lstStyle/>
          <a:p>
            <a:r>
              <a:rPr lang="en-US" dirty="0"/>
              <a:t>Accounts payable in Russia</a:t>
            </a:r>
            <a:endParaRPr lang="ru-RU" dirty="0"/>
          </a:p>
        </p:txBody>
      </p:sp>
      <p:graphicFrame>
        <p:nvGraphicFramePr>
          <p:cNvPr id="8" name="Chart 7"/>
          <p:cNvGraphicFramePr>
            <a:graphicFrameLocks noGrp="1"/>
          </p:cNvGraphicFramePr>
          <p:nvPr>
            <p:extLst>
              <p:ext uri="{D42A27DB-BD31-4B8C-83A1-F6EECF244321}">
                <p14:modId xmlns:p14="http://schemas.microsoft.com/office/powerpoint/2010/main" val="133646031"/>
              </p:ext>
            </p:extLst>
          </p:nvPr>
        </p:nvGraphicFramePr>
        <p:xfrm>
          <a:off x="1047750" y="2274412"/>
          <a:ext cx="16802099" cy="9936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00099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ECFOR, </a:t>
            </a:r>
            <a:r>
              <a:rPr lang="en-US" dirty="0" err="1"/>
              <a:t>Rosstat</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16</a:t>
            </a:fld>
            <a:endParaRPr lang="ru-RU" dirty="0"/>
          </a:p>
        </p:txBody>
      </p:sp>
      <p:sp>
        <p:nvSpPr>
          <p:cNvPr id="5" name="Title 4"/>
          <p:cNvSpPr>
            <a:spLocks noGrp="1"/>
          </p:cNvSpPr>
          <p:nvPr>
            <p:ph type="title"/>
          </p:nvPr>
        </p:nvSpPr>
        <p:spPr/>
        <p:txBody>
          <a:bodyPr/>
          <a:lstStyle/>
          <a:p>
            <a:pPr>
              <a:defRPr sz="4800" b="1" i="0" u="none" strike="noStrike" kern="1200" baseline="0">
                <a:solidFill>
                  <a:srgbClr val="000000"/>
                </a:solidFill>
                <a:latin typeface="+mn-lt"/>
                <a:ea typeface="+mn-ea"/>
                <a:cs typeface="+mn-cs"/>
              </a:defRPr>
            </a:pPr>
            <a:r>
              <a:rPr lang="en-US" dirty="0"/>
              <a:t>Debt or income growth – Russia </a:t>
            </a:r>
          </a:p>
        </p:txBody>
      </p:sp>
      <p:sp>
        <p:nvSpPr>
          <p:cNvPr id="9" name="TextBox 8"/>
          <p:cNvSpPr txBox="1"/>
          <p:nvPr/>
        </p:nvSpPr>
        <p:spPr>
          <a:xfrm>
            <a:off x="17952720" y="2227710"/>
            <a:ext cx="6431280" cy="82894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After debt accumulation we should have fast income growth or massive debt </a:t>
            </a:r>
            <a:r>
              <a:rPr lang="en-US" sz="2800" dirty="0" err="1">
                <a:solidFill>
                  <a:schemeClr val="accent1">
                    <a:lumMod val="50000"/>
                  </a:schemeClr>
                </a:solidFill>
              </a:rPr>
              <a:t>writeoffs</a:t>
            </a:r>
            <a:r>
              <a:rPr lang="en-US" sz="2800" dirty="0">
                <a:solidFill>
                  <a:schemeClr val="accent1">
                    <a:lumMod val="50000"/>
                  </a:schemeClr>
                </a:solidFill>
              </a:rPr>
              <a:t>.</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1994-1998: massive debt accumulation, income contraction.</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he-IL" sz="2800" dirty="0">
                <a:solidFill>
                  <a:schemeClr val="accent1">
                    <a:lumMod val="50000"/>
                  </a:schemeClr>
                </a:solidFill>
              </a:rPr>
              <a:t>1999</a:t>
            </a:r>
            <a:r>
              <a:rPr lang="ru-RU" sz="2800" dirty="0">
                <a:solidFill>
                  <a:schemeClr val="accent1">
                    <a:lumMod val="50000"/>
                  </a:schemeClr>
                </a:solidFill>
              </a:rPr>
              <a:t>-2006: </a:t>
            </a:r>
            <a:r>
              <a:rPr lang="en-US" sz="2800" dirty="0">
                <a:solidFill>
                  <a:schemeClr val="accent1">
                    <a:lumMod val="50000"/>
                  </a:schemeClr>
                </a:solidFill>
              </a:rPr>
              <a:t>incomes overtook.</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2007-2009: debts accumulated, crisis time, low incomes.</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2013-2016: debts accumulated, income slowed down.</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2017-2018: worse outlook, income overtaking</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2020: massive debt accumulation.</a:t>
            </a:r>
          </a:p>
        </p:txBody>
      </p:sp>
      <p:sp>
        <p:nvSpPr>
          <p:cNvPr id="2" name="TextBox 1"/>
          <p:cNvSpPr txBox="1"/>
          <p:nvPr/>
        </p:nvSpPr>
        <p:spPr>
          <a:xfrm>
            <a:off x="1210961" y="10517159"/>
            <a:ext cx="2286000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i="0" u="none" strike="noStrike" cap="none" spc="0" normalizeH="0" baseline="0" dirty="0">
                <a:ln>
                  <a:noFill/>
                </a:ln>
                <a:solidFill>
                  <a:schemeClr val="accent1">
                    <a:lumMod val="50000"/>
                  </a:schemeClr>
                </a:solidFill>
                <a:effectLst/>
                <a:uFillTx/>
                <a:sym typeface="Helvetica Neue"/>
              </a:rPr>
              <a:t>We can conclude that this </a:t>
            </a:r>
            <a:r>
              <a:rPr kumimoji="0" lang="en-US" sz="3000" i="0" u="none" strike="noStrike" cap="none" spc="0" normalizeH="0" baseline="0" dirty="0" err="1">
                <a:ln>
                  <a:noFill/>
                </a:ln>
                <a:solidFill>
                  <a:schemeClr val="accent1">
                    <a:lumMod val="50000"/>
                  </a:schemeClr>
                </a:solidFill>
                <a:effectLst/>
                <a:uFillTx/>
                <a:sym typeface="Helvetica Neue"/>
              </a:rPr>
              <a:t>coronacrisis</a:t>
            </a:r>
            <a:r>
              <a:rPr kumimoji="0" lang="en-US" sz="3000" i="0" u="none" strike="noStrike" cap="none" spc="0" normalizeH="0" dirty="0">
                <a:ln>
                  <a:noFill/>
                </a:ln>
                <a:solidFill>
                  <a:schemeClr val="accent1">
                    <a:lumMod val="50000"/>
                  </a:schemeClr>
                </a:solidFill>
                <a:effectLst/>
                <a:uFillTx/>
                <a:sym typeface="Helvetica Neue"/>
              </a:rPr>
              <a:t> costed Russia around 10-11% of GDP, which should be covered either by increasing incomes (through productivity), or by deflating debts by inflation. Either way, first burden of crisis comes upon investors’ shoulders, but then, nex</a:t>
            </a:r>
            <a:r>
              <a:rPr lang="en-US" dirty="0">
                <a:solidFill>
                  <a:schemeClr val="accent1">
                    <a:lumMod val="50000"/>
                  </a:schemeClr>
                </a:solidFill>
              </a:rPr>
              <a:t>t year(s) it comes through inflation and reduced investments, thus employment, to poorer people. So, after supporting the banks should come the measures for increasing employment and income support.</a:t>
            </a:r>
            <a:endParaRPr kumimoji="0" lang="ru-RU" sz="3000" i="0" u="none" strike="noStrike" cap="none" spc="0" normalizeH="0" baseline="0" dirty="0">
              <a:ln>
                <a:noFill/>
              </a:ln>
              <a:solidFill>
                <a:schemeClr val="accent1">
                  <a:lumMod val="50000"/>
                </a:schemeClr>
              </a:solidFill>
              <a:effectLst/>
              <a:uFillTx/>
              <a:sym typeface="Helvetica Neue"/>
            </a:endParaRPr>
          </a:p>
        </p:txBody>
      </p:sp>
      <p:graphicFrame>
        <p:nvGraphicFramePr>
          <p:cNvPr id="10" name="Chart 9"/>
          <p:cNvGraphicFramePr>
            <a:graphicFrameLocks noGrp="1"/>
          </p:cNvGraphicFramePr>
          <p:nvPr>
            <p:extLst>
              <p:ext uri="{D42A27DB-BD31-4B8C-83A1-F6EECF244321}">
                <p14:modId xmlns:p14="http://schemas.microsoft.com/office/powerpoint/2010/main" val="3272783202"/>
              </p:ext>
            </p:extLst>
          </p:nvPr>
        </p:nvGraphicFramePr>
        <p:xfrm>
          <a:off x="1210961" y="2227710"/>
          <a:ext cx="16295989" cy="7983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94345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FRED</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17</a:t>
            </a:fld>
            <a:endParaRPr lang="ru-RU" dirty="0"/>
          </a:p>
        </p:txBody>
      </p:sp>
      <p:sp>
        <p:nvSpPr>
          <p:cNvPr id="5" name="Title 4"/>
          <p:cNvSpPr>
            <a:spLocks noGrp="1"/>
          </p:cNvSpPr>
          <p:nvPr>
            <p:ph type="title"/>
          </p:nvPr>
        </p:nvSpPr>
        <p:spPr/>
        <p:txBody>
          <a:bodyPr/>
          <a:lstStyle/>
          <a:p>
            <a:pPr>
              <a:defRPr sz="4800" b="1" i="0" u="none" strike="noStrike" kern="1200" baseline="0">
                <a:solidFill>
                  <a:srgbClr val="000000"/>
                </a:solidFill>
                <a:latin typeface="+mn-lt"/>
                <a:ea typeface="+mn-ea"/>
                <a:cs typeface="+mn-cs"/>
              </a:defRPr>
            </a:pPr>
            <a:r>
              <a:rPr lang="en-US" dirty="0"/>
              <a:t>Debt or income growth - USA </a:t>
            </a:r>
          </a:p>
        </p:txBody>
      </p:sp>
      <p:sp>
        <p:nvSpPr>
          <p:cNvPr id="9" name="TextBox 8"/>
          <p:cNvSpPr txBox="1"/>
          <p:nvPr/>
        </p:nvSpPr>
        <p:spPr>
          <a:xfrm>
            <a:off x="17952720" y="2658602"/>
            <a:ext cx="6431280" cy="74276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After debt accumulation we should have fast income growth or massive debt </a:t>
            </a:r>
            <a:r>
              <a:rPr lang="en-US" sz="2800" dirty="0" err="1">
                <a:solidFill>
                  <a:schemeClr val="accent1">
                    <a:lumMod val="50000"/>
                  </a:schemeClr>
                </a:solidFill>
              </a:rPr>
              <a:t>writeoffs</a:t>
            </a:r>
            <a:r>
              <a:rPr lang="en-US" sz="2800" dirty="0">
                <a:solidFill>
                  <a:schemeClr val="accent1">
                    <a:lumMod val="50000"/>
                  </a:schemeClr>
                </a:solidFill>
              </a:rPr>
              <a:t>.</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Higher B2B debt overtake means higher outlook for the future incomes. Lower B2B debt overtake means enterprises make debts slower, while incomes from previous deals still come – more half-complete deals are completed and less are opening.</a:t>
            </a: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endParaRPr lang="en-US" sz="2800" dirty="0">
              <a:solidFill>
                <a:schemeClr val="accent1">
                  <a:lumMod val="50000"/>
                </a:schemeClr>
              </a:solidFill>
            </a:endParaRPr>
          </a:p>
          <a:p>
            <a:pPr marL="0" marR="0" indent="0" algn="l" defTabSz="825500" rtl="0" fontAlgn="auto" latinLnBrk="0" hangingPunct="0">
              <a:lnSpc>
                <a:spcPct val="100000"/>
              </a:lnSpc>
              <a:spcBef>
                <a:spcPts val="0"/>
              </a:spcBef>
              <a:spcAft>
                <a:spcPts val="0"/>
              </a:spcAft>
              <a:buClrTx/>
              <a:buSzTx/>
              <a:buFontTx/>
              <a:buNone/>
              <a:tabLst/>
            </a:pPr>
            <a:r>
              <a:rPr lang="en-US" sz="2800" dirty="0">
                <a:solidFill>
                  <a:schemeClr val="accent1">
                    <a:lumMod val="50000"/>
                  </a:schemeClr>
                </a:solidFill>
              </a:rPr>
              <a:t>Still accumulating debt.</a:t>
            </a:r>
          </a:p>
        </p:txBody>
      </p:sp>
      <p:graphicFrame>
        <p:nvGraphicFramePr>
          <p:cNvPr id="12" name="Chart 11"/>
          <p:cNvGraphicFramePr>
            <a:graphicFrameLocks/>
          </p:cNvGraphicFramePr>
          <p:nvPr>
            <p:extLst>
              <p:ext uri="{D42A27DB-BD31-4B8C-83A1-F6EECF244321}">
                <p14:modId xmlns:p14="http://schemas.microsoft.com/office/powerpoint/2010/main" val="3483663147"/>
              </p:ext>
            </p:extLst>
          </p:nvPr>
        </p:nvGraphicFramePr>
        <p:xfrm>
          <a:off x="781050" y="2364218"/>
          <a:ext cx="16687800" cy="9884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52330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a:xfrm>
            <a:off x="1292521" y="2322122"/>
            <a:ext cx="22043729" cy="9831778"/>
          </a:xfrm>
        </p:spPr>
        <p:txBody>
          <a:bodyPr/>
          <a:lstStyle/>
          <a:p>
            <a:pPr algn="just">
              <a:lnSpc>
                <a:spcPct val="100000"/>
              </a:lnSpc>
            </a:pPr>
            <a:r>
              <a:rPr lang="en-US" sz="3600" b="0" dirty="0"/>
              <a:t>Money creation is the banking system response to the demand from business. Demand from business is formed by half-complete deals, reflected in the statistics of other accounts payable of non-financial sector.</a:t>
            </a:r>
          </a:p>
          <a:p>
            <a:pPr marL="0" indent="0" algn="ctr">
              <a:lnSpc>
                <a:spcPct val="100000"/>
              </a:lnSpc>
              <a:buNone/>
            </a:pPr>
            <a:r>
              <a:rPr lang="en-US" sz="3600" b="0" dirty="0"/>
              <a:t>MONEY IS ENDOGENOUS</a:t>
            </a:r>
          </a:p>
          <a:p>
            <a:pPr algn="just">
              <a:lnSpc>
                <a:spcPct val="100000"/>
              </a:lnSpc>
            </a:pPr>
            <a:r>
              <a:rPr lang="en-US" sz="3600" b="0" dirty="0"/>
              <a:t>“Printing money” today is done through buying out the non-performing debts, substituting private signature with the public one. This accumulates public debt, which can be devalued through inflation or serviced with higher incomes from the economy.</a:t>
            </a:r>
          </a:p>
          <a:p>
            <a:pPr algn="just">
              <a:lnSpc>
                <a:spcPct val="100000"/>
              </a:lnSpc>
            </a:pPr>
            <a:r>
              <a:rPr lang="en-US" sz="3600" b="0" dirty="0"/>
              <a:t>The fund market crisis undermines the wealth of investors, cutting the demand for the technologies and business services, thus impacting developed countries. Inflation undermines the revenues of the poor, impacting the mass production industries, personal services, savings. It hits stronger on the emerging markets. </a:t>
            </a:r>
          </a:p>
          <a:p>
            <a:pPr algn="just">
              <a:lnSpc>
                <a:spcPct val="100000"/>
              </a:lnSpc>
            </a:pPr>
            <a:r>
              <a:rPr lang="en-US" sz="3600" b="0" dirty="0"/>
              <a:t>Increasing the growth rate needs a large fiscal impulse, putting pressure on interest rates and limiting the flexibility of public budgets.</a:t>
            </a:r>
          </a:p>
          <a:p>
            <a:pPr algn="just">
              <a:lnSpc>
                <a:spcPct val="100000"/>
              </a:lnSpc>
            </a:pPr>
            <a:r>
              <a:rPr lang="en-US" sz="3600" dirty="0"/>
              <a:t>The way we exit pandemics crisis takes us to increased inequality of wealth and incomes. The markets might stay at highs, while the economy has to reach what it missed – first through inflation, next with investment. The question is where will be the prices for investment goods relative to commodities. If these grow slowly, the economy will gain momentum. If they go up with commodities, the economies will operate at new price scales, but real growth rates will be low.</a:t>
            </a:r>
            <a:endParaRPr lang="ru-RU" sz="3600" dirty="0"/>
          </a:p>
        </p:txBody>
      </p:sp>
      <p:sp>
        <p:nvSpPr>
          <p:cNvPr id="3" name="Text Placeholder 2"/>
          <p:cNvSpPr>
            <a:spLocks noGrp="1"/>
          </p:cNvSpPr>
          <p:nvPr>
            <p:ph type="body" sz="quarter" idx="14"/>
          </p:nvPr>
        </p:nvSpPr>
        <p:spPr/>
        <p:txBody>
          <a:bodyPr/>
          <a:lstStyle/>
          <a:p>
            <a:endParaRPr lang="ru-RU"/>
          </a:p>
        </p:txBody>
      </p:sp>
      <p:sp>
        <p:nvSpPr>
          <p:cNvPr id="4" name="Slide Number Placeholder 3"/>
          <p:cNvSpPr>
            <a:spLocks noGrp="1"/>
          </p:cNvSpPr>
          <p:nvPr>
            <p:ph type="sldNum" sz="quarter" idx="2"/>
          </p:nvPr>
        </p:nvSpPr>
        <p:spPr/>
        <p:txBody>
          <a:bodyPr/>
          <a:lstStyle/>
          <a:p>
            <a:fld id="{86CB4B4D-7CA3-9044-876B-883B54F8677D}" type="slidenum">
              <a:rPr lang="ru-RU" smtClean="0"/>
              <a:pPr/>
              <a:t>18</a:t>
            </a:fld>
            <a:endParaRPr lang="ru-RU" dirty="0"/>
          </a:p>
        </p:txBody>
      </p:sp>
      <p:sp>
        <p:nvSpPr>
          <p:cNvPr id="5" name="Title 4"/>
          <p:cNvSpPr>
            <a:spLocks noGrp="1"/>
          </p:cNvSpPr>
          <p:nvPr>
            <p:ph type="title"/>
          </p:nvPr>
        </p:nvSpPr>
        <p:spPr/>
        <p:txBody>
          <a:bodyPr/>
          <a:lstStyle/>
          <a:p>
            <a:r>
              <a:rPr lang="en-US" dirty="0"/>
              <a:t>Summary</a:t>
            </a:r>
            <a:endParaRPr lang="ru-RU" dirty="0"/>
          </a:p>
        </p:txBody>
      </p:sp>
    </p:spTree>
    <p:extLst>
      <p:ext uri="{BB962C8B-B14F-4D97-AF65-F5344CB8AC3E}">
        <p14:creationId xmlns:p14="http://schemas.microsoft.com/office/powerpoint/2010/main" val="35625718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ru-RU"/>
          </a:p>
        </p:txBody>
      </p:sp>
      <p:sp>
        <p:nvSpPr>
          <p:cNvPr id="4" name="Slide Number Placeholder 3"/>
          <p:cNvSpPr>
            <a:spLocks noGrp="1"/>
          </p:cNvSpPr>
          <p:nvPr>
            <p:ph type="sldNum" sz="quarter" idx="2"/>
          </p:nvPr>
        </p:nvSpPr>
        <p:spPr/>
        <p:txBody>
          <a:bodyPr/>
          <a:lstStyle/>
          <a:p>
            <a:fld id="{86CB4B4D-7CA3-9044-876B-883B54F8677D}" type="slidenum">
              <a:rPr lang="ru-RU" smtClean="0"/>
              <a:pPr/>
              <a:t>19</a:t>
            </a:fld>
            <a:endParaRPr lang="ru-RU" dirty="0"/>
          </a:p>
        </p:txBody>
      </p:sp>
      <p:sp>
        <p:nvSpPr>
          <p:cNvPr id="5" name="Title 4"/>
          <p:cNvSpPr>
            <a:spLocks noGrp="1"/>
          </p:cNvSpPr>
          <p:nvPr>
            <p:ph type="title"/>
          </p:nvPr>
        </p:nvSpPr>
        <p:spPr/>
        <p:txBody>
          <a:bodyPr/>
          <a:lstStyle/>
          <a:p>
            <a:r>
              <a:rPr lang="en-US" dirty="0"/>
              <a:t>Summary</a:t>
            </a:r>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390774"/>
            <a:ext cx="22307550" cy="831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869400" y="2765871"/>
            <a:ext cx="19812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2021q2</a:t>
            </a:r>
            <a:endParaRPr kumimoji="0" lang="ru-RU"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996091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p:txBody>
          <a:bodyPr/>
          <a:lstStyle/>
          <a:p>
            <a:pPr>
              <a:lnSpc>
                <a:spcPct val="100000"/>
              </a:lnSpc>
            </a:pPr>
            <a:r>
              <a:rPr lang="en-US" sz="4800" dirty="0"/>
              <a:t>Markets should have fallen, but they have not. The Central banks have issued massive amounts of money to support them.</a:t>
            </a:r>
          </a:p>
          <a:p>
            <a:pPr>
              <a:lnSpc>
                <a:spcPct val="100000"/>
              </a:lnSpc>
            </a:pPr>
            <a:endParaRPr lang="en-US" sz="4800" dirty="0"/>
          </a:p>
          <a:p>
            <a:pPr>
              <a:lnSpc>
                <a:spcPct val="100000"/>
              </a:lnSpc>
            </a:pPr>
            <a:r>
              <a:rPr lang="en-US" sz="4800" dirty="0"/>
              <a:t>The governments issued large stimulus packages. People received unconditional incomes, often brought them to the stock markets. Wealth effect accumulated with markets growth.</a:t>
            </a:r>
          </a:p>
          <a:p>
            <a:pPr>
              <a:lnSpc>
                <a:spcPct val="100000"/>
              </a:lnSpc>
            </a:pPr>
            <a:endParaRPr lang="en-US" sz="4800" dirty="0"/>
          </a:p>
          <a:p>
            <a:pPr>
              <a:lnSpc>
                <a:spcPct val="100000"/>
              </a:lnSpc>
            </a:pPr>
            <a:r>
              <a:rPr lang="en-US" sz="4800" dirty="0"/>
              <a:t>Businesses were relieved of bankruptcies and banks were allowed to keep nonperforming loans as if they were normal.</a:t>
            </a:r>
          </a:p>
          <a:p>
            <a:pPr>
              <a:lnSpc>
                <a:spcPct val="100000"/>
              </a:lnSpc>
            </a:pPr>
            <a:endParaRPr lang="en-US" sz="4800" dirty="0"/>
          </a:p>
          <a:p>
            <a:pPr>
              <a:lnSpc>
                <a:spcPct val="100000"/>
              </a:lnSpc>
            </a:pPr>
            <a:r>
              <a:rPr lang="en-US" sz="4800" dirty="0"/>
              <a:t>Is financial sector torn from the real sector? How can we measure it?</a:t>
            </a:r>
          </a:p>
          <a:p>
            <a:pPr>
              <a:lnSpc>
                <a:spcPct val="100000"/>
              </a:lnSpc>
            </a:pPr>
            <a:endParaRPr lang="ru-RU" sz="4800" dirty="0"/>
          </a:p>
        </p:txBody>
      </p:sp>
      <p:sp>
        <p:nvSpPr>
          <p:cNvPr id="3" name="Text Placeholder 2"/>
          <p:cNvSpPr>
            <a:spLocks noGrp="1"/>
          </p:cNvSpPr>
          <p:nvPr>
            <p:ph type="body" sz="quarter" idx="14"/>
          </p:nvPr>
        </p:nvSpPr>
        <p:spPr/>
        <p:txBody>
          <a:bodyPr/>
          <a:lstStyle/>
          <a:p>
            <a:endParaRPr lang="ru-RU"/>
          </a:p>
        </p:txBody>
      </p:sp>
      <p:sp>
        <p:nvSpPr>
          <p:cNvPr id="4" name="Slide Number Placeholder 3"/>
          <p:cNvSpPr>
            <a:spLocks noGrp="1"/>
          </p:cNvSpPr>
          <p:nvPr>
            <p:ph type="sldNum" sz="quarter" idx="2"/>
          </p:nvPr>
        </p:nvSpPr>
        <p:spPr/>
        <p:txBody>
          <a:bodyPr/>
          <a:lstStyle/>
          <a:p>
            <a:fld id="{86CB4B4D-7CA3-9044-876B-883B54F8677D}" type="slidenum">
              <a:rPr lang="ru-RU" smtClean="0"/>
              <a:pPr/>
              <a:t>2</a:t>
            </a:fld>
            <a:endParaRPr lang="ru-RU" dirty="0"/>
          </a:p>
        </p:txBody>
      </p:sp>
      <p:sp>
        <p:nvSpPr>
          <p:cNvPr id="5" name="Title 4"/>
          <p:cNvSpPr>
            <a:spLocks noGrp="1"/>
          </p:cNvSpPr>
          <p:nvPr>
            <p:ph type="title"/>
          </p:nvPr>
        </p:nvSpPr>
        <p:spPr/>
        <p:txBody>
          <a:bodyPr/>
          <a:lstStyle/>
          <a:p>
            <a:r>
              <a:rPr lang="en-US" dirty="0"/>
              <a:t>Initial points – COVID new normality</a:t>
            </a:r>
            <a:endParaRPr lang="ru-RU" dirty="0"/>
          </a:p>
        </p:txBody>
      </p:sp>
    </p:spTree>
    <p:extLst>
      <p:ext uri="{BB962C8B-B14F-4D97-AF65-F5344CB8AC3E}">
        <p14:creationId xmlns:p14="http://schemas.microsoft.com/office/powerpoint/2010/main" val="61129975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20</a:t>
            </a:fld>
            <a:endParaRPr lang="ru-RU" dirty="0"/>
          </a:p>
        </p:txBody>
      </p:sp>
      <p:sp>
        <p:nvSpPr>
          <p:cNvPr id="5" name="Title 4"/>
          <p:cNvSpPr>
            <a:spLocks noGrp="1"/>
          </p:cNvSpPr>
          <p:nvPr>
            <p:ph type="title"/>
          </p:nvPr>
        </p:nvSpPr>
        <p:spPr>
          <a:xfrm>
            <a:off x="3197553" y="3515193"/>
            <a:ext cx="18415001" cy="2286001"/>
          </a:xfrm>
        </p:spPr>
        <p:txBody>
          <a:bodyPr>
            <a:normAutofit/>
          </a:bodyPr>
          <a:lstStyle/>
          <a:p>
            <a:pPr algn="ctr"/>
            <a:r>
              <a:rPr lang="fr-FR" sz="8800" b="0" dirty="0" err="1"/>
              <a:t>Thank</a:t>
            </a:r>
            <a:r>
              <a:rPr lang="fr-FR" sz="8800" b="0" dirty="0"/>
              <a:t> </a:t>
            </a:r>
            <a:r>
              <a:rPr lang="fr-FR" sz="8800" b="0" dirty="0" err="1"/>
              <a:t>you</a:t>
            </a:r>
            <a:r>
              <a:rPr lang="ru-RU" sz="8800" dirty="0"/>
              <a:t>!</a:t>
            </a:r>
          </a:p>
        </p:txBody>
      </p:sp>
      <p:sp>
        <p:nvSpPr>
          <p:cNvPr id="7" name="TextBox 6"/>
          <p:cNvSpPr txBox="1"/>
          <p:nvPr/>
        </p:nvSpPr>
        <p:spPr>
          <a:xfrm>
            <a:off x="15276786" y="11495402"/>
            <a:ext cx="856067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anton.moiseev@gmail.com</a:t>
            </a:r>
            <a:endParaRPr kumimoji="0" lang="ru-RU"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 name="TextBox 1"/>
          <p:cNvSpPr txBox="1"/>
          <p:nvPr/>
        </p:nvSpPr>
        <p:spPr>
          <a:xfrm>
            <a:off x="3009900" y="6974286"/>
            <a:ext cx="1863090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And many thanks to my colleagues, especially, Oleg </a:t>
            </a:r>
            <a:r>
              <a:rPr kumimoji="0" lang="en-US" sz="4000" b="1" i="0" u="none" strike="noStrike" cap="none" spc="0" normalizeH="0" baseline="0" dirty="0" err="1">
                <a:ln>
                  <a:noFill/>
                </a:ln>
                <a:solidFill>
                  <a:srgbClr val="000000"/>
                </a:solidFill>
                <a:effectLst/>
                <a:uFillTx/>
                <a:latin typeface="Helvetica Neue"/>
                <a:ea typeface="Helvetica Neue"/>
                <a:cs typeface="Helvetica Neue"/>
                <a:sym typeface="Helvetica Neue"/>
              </a:rPr>
              <a:t>Govtvan</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and Pasha</a:t>
            </a:r>
            <a:r>
              <a:rPr kumimoji="0" lang="en-US" sz="4000" b="1" i="0" u="none" strike="noStrike" cap="none" spc="0" normalizeH="0" dirty="0">
                <a:ln>
                  <a:noFill/>
                </a:ln>
                <a:solidFill>
                  <a:srgbClr val="000000"/>
                </a:solidFill>
                <a:effectLst/>
                <a:uFillTx/>
                <a:latin typeface="Helvetica Neue"/>
                <a:ea typeface="Helvetica Neue"/>
                <a:cs typeface="Helvetica Neue"/>
                <a:sym typeface="Helvetica Neue"/>
              </a:rPr>
              <a:t> </a:t>
            </a:r>
            <a:r>
              <a:rPr kumimoji="0" lang="en-US" sz="4000" b="1" i="0" u="none" strike="noStrike" cap="none" spc="0" normalizeH="0" dirty="0" err="1">
                <a:ln>
                  <a:noFill/>
                </a:ln>
                <a:solidFill>
                  <a:srgbClr val="000000"/>
                </a:solidFill>
                <a:effectLst/>
                <a:uFillTx/>
                <a:latin typeface="Helvetica Neue"/>
                <a:ea typeface="Helvetica Neue"/>
                <a:cs typeface="Helvetica Neue"/>
                <a:sym typeface="Helvetica Neue"/>
              </a:rPr>
              <a:t>Ryabov</a:t>
            </a:r>
            <a:r>
              <a:rPr kumimoji="0" lang="en-US" sz="4000" b="1" i="0" u="none" strike="noStrike" cap="none" spc="0" normalizeH="0" dirty="0">
                <a:ln>
                  <a:noFill/>
                </a:ln>
                <a:solidFill>
                  <a:srgbClr val="000000"/>
                </a:solidFill>
                <a:effectLst/>
                <a:uFillTx/>
                <a:latin typeface="Helvetica Neue"/>
                <a:ea typeface="Helvetica Neue"/>
                <a:cs typeface="Helvetica Neue"/>
                <a:sym typeface="Helvetica Neue"/>
              </a:rPr>
              <a:t>, for providing data, critics, ideas and company for scientific research.</a:t>
            </a:r>
            <a:endParaRPr kumimoji="0" lang="ru-RU" sz="4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552386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a:xfrm>
            <a:off x="15011400" y="3160322"/>
            <a:ext cx="8080078" cy="8413712"/>
          </a:xfrm>
        </p:spPr>
        <p:txBody>
          <a:bodyPr/>
          <a:lstStyle/>
          <a:p>
            <a:pPr>
              <a:lnSpc>
                <a:spcPct val="100000"/>
              </a:lnSpc>
            </a:pPr>
            <a:r>
              <a:rPr lang="en-US" sz="2800" dirty="0"/>
              <a:t>GDP is slow to react and does not show expectations of agents.</a:t>
            </a:r>
          </a:p>
          <a:p>
            <a:pPr marL="0" indent="0">
              <a:lnSpc>
                <a:spcPct val="100000"/>
              </a:lnSpc>
              <a:buNone/>
            </a:pPr>
            <a:endParaRPr lang="en-US" sz="2800" dirty="0"/>
          </a:p>
          <a:p>
            <a:pPr>
              <a:lnSpc>
                <a:spcPct val="100000"/>
              </a:lnSpc>
            </a:pPr>
            <a:r>
              <a:rPr lang="en-US" sz="2800" dirty="0"/>
              <a:t>The growth in the economy is due to increasing debt. Higher volatility does NOT mean less debt.</a:t>
            </a:r>
          </a:p>
          <a:p>
            <a:pPr marL="0" indent="0">
              <a:lnSpc>
                <a:spcPct val="100000"/>
              </a:lnSpc>
              <a:buNone/>
            </a:pPr>
            <a:endParaRPr lang="en-US" sz="2800" dirty="0"/>
          </a:p>
          <a:p>
            <a:pPr>
              <a:lnSpc>
                <a:spcPct val="100000"/>
              </a:lnSpc>
            </a:pPr>
            <a:r>
              <a:rPr lang="en-US" sz="2800" dirty="0"/>
              <a:t>When supply lot is delivered and payment delays, there is another account payable. MORE DEALS = MORE DEBT. </a:t>
            </a:r>
            <a:br>
              <a:rPr lang="en-US" sz="2800" dirty="0"/>
            </a:br>
            <a:r>
              <a:rPr lang="en-US" sz="2800" dirty="0"/>
              <a:t>A half-complete deal is another account payable. Statistics: Other Accounts Payable.</a:t>
            </a:r>
          </a:p>
          <a:p>
            <a:pPr>
              <a:lnSpc>
                <a:spcPct val="100000"/>
              </a:lnSpc>
            </a:pPr>
            <a:endParaRPr lang="en-US" sz="2800" dirty="0"/>
          </a:p>
          <a:p>
            <a:pPr>
              <a:lnSpc>
                <a:spcPct val="100000"/>
              </a:lnSpc>
            </a:pPr>
            <a:r>
              <a:rPr lang="en-US" sz="2800" dirty="0"/>
              <a:t>Increasing prices increase debt needed to run the deals. </a:t>
            </a:r>
          </a:p>
          <a:p>
            <a:pPr>
              <a:lnSpc>
                <a:spcPct val="100000"/>
              </a:lnSpc>
            </a:pPr>
            <a:endParaRPr lang="en-US" sz="2800" dirty="0"/>
          </a:p>
          <a:p>
            <a:pPr>
              <a:lnSpc>
                <a:spcPct val="100000"/>
              </a:lnSpc>
            </a:pPr>
            <a:r>
              <a:rPr lang="en-US" sz="2800" dirty="0"/>
              <a:t>This is where money could have appeared – to denote half-complete deals.</a:t>
            </a:r>
          </a:p>
        </p:txBody>
      </p:sp>
      <p:sp>
        <p:nvSpPr>
          <p:cNvPr id="3" name="Text Placeholder 2"/>
          <p:cNvSpPr>
            <a:spLocks noGrp="1"/>
          </p:cNvSpPr>
          <p:nvPr>
            <p:ph type="body" sz="quarter" idx="14"/>
          </p:nvPr>
        </p:nvSpPr>
        <p:spPr/>
        <p:txBody>
          <a:bodyPr/>
          <a:lstStyle/>
          <a:p>
            <a:r>
              <a:rPr lang="en-US" dirty="0"/>
              <a:t>FRED</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3</a:t>
            </a:fld>
            <a:endParaRPr lang="ru-RU" dirty="0"/>
          </a:p>
        </p:txBody>
      </p:sp>
      <p:sp>
        <p:nvSpPr>
          <p:cNvPr id="5" name="Title 4"/>
          <p:cNvSpPr>
            <a:spLocks noGrp="1"/>
          </p:cNvSpPr>
          <p:nvPr>
            <p:ph type="title"/>
          </p:nvPr>
        </p:nvSpPr>
        <p:spPr/>
        <p:txBody>
          <a:bodyPr/>
          <a:lstStyle/>
          <a:p>
            <a:r>
              <a:rPr lang="en-US" dirty="0"/>
              <a:t>Measure for real economy. GDP or half-complete deals? - USA</a:t>
            </a:r>
            <a:endParaRPr lang="ru-RU" dirty="0"/>
          </a:p>
        </p:txBody>
      </p:sp>
      <p:graphicFrame>
        <p:nvGraphicFramePr>
          <p:cNvPr id="8" name="Диаграмма 1">
            <a:extLst>
              <a:ext uri="{FF2B5EF4-FFF2-40B4-BE49-F238E27FC236}">
                <a16:creationId xmlns:a16="http://schemas.microsoft.com/office/drawing/2014/main" id="{F9D0730B-63F5-4946-952B-35F604A0DEA8}"/>
              </a:ext>
            </a:extLst>
          </p:cNvPr>
          <p:cNvGraphicFramePr>
            <a:graphicFrameLocks noGrp="1"/>
          </p:cNvGraphicFramePr>
          <p:nvPr>
            <p:extLst>
              <p:ext uri="{D42A27DB-BD31-4B8C-83A1-F6EECF244321}">
                <p14:modId xmlns:p14="http://schemas.microsoft.com/office/powerpoint/2010/main" val="649570521"/>
              </p:ext>
            </p:extLst>
          </p:nvPr>
        </p:nvGraphicFramePr>
        <p:xfrm>
          <a:off x="653198" y="2533651"/>
          <a:ext cx="13843851" cy="916638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flipH="1" flipV="1">
            <a:off x="13449300" y="5429250"/>
            <a:ext cx="114300" cy="528240"/>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11" name="TextBox 10"/>
          <p:cNvSpPr txBox="1"/>
          <p:nvPr/>
        </p:nvSpPr>
        <p:spPr>
          <a:xfrm>
            <a:off x="13106400" y="5926713"/>
            <a:ext cx="123825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2018Q4</a:t>
            </a:r>
            <a:endParaRPr kumimoji="0" lang="ru-RU"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231394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ru-RU"/>
          </a:p>
        </p:txBody>
      </p:sp>
      <p:sp>
        <p:nvSpPr>
          <p:cNvPr id="4" name="Slide Number Placeholder 3"/>
          <p:cNvSpPr>
            <a:spLocks noGrp="1"/>
          </p:cNvSpPr>
          <p:nvPr>
            <p:ph type="sldNum" sz="quarter" idx="2"/>
          </p:nvPr>
        </p:nvSpPr>
        <p:spPr/>
        <p:txBody>
          <a:bodyPr/>
          <a:lstStyle/>
          <a:p>
            <a:fld id="{86CB4B4D-7CA3-9044-876B-883B54F8677D}" type="slidenum">
              <a:rPr lang="ru-RU" smtClean="0"/>
              <a:pPr/>
              <a:t>4</a:t>
            </a:fld>
            <a:endParaRPr lang="ru-RU" dirty="0"/>
          </a:p>
        </p:txBody>
      </p:sp>
      <p:sp>
        <p:nvSpPr>
          <p:cNvPr id="5" name="Title 4"/>
          <p:cNvSpPr>
            <a:spLocks noGrp="1"/>
          </p:cNvSpPr>
          <p:nvPr>
            <p:ph type="title"/>
          </p:nvPr>
        </p:nvSpPr>
        <p:spPr/>
        <p:txBody>
          <a:bodyPr/>
          <a:lstStyle/>
          <a:p>
            <a:pPr algn="ctr"/>
            <a:r>
              <a:rPr lang="en-US" dirty="0"/>
              <a:t>David </a:t>
            </a:r>
            <a:r>
              <a:rPr lang="en-US" dirty="0" err="1"/>
              <a:t>Graeber</a:t>
            </a:r>
            <a:r>
              <a:rPr lang="en-US" dirty="0"/>
              <a:t>, an anthropologist and the anarchist </a:t>
            </a:r>
            <a:endParaRPr lang="ru-RU" dirty="0"/>
          </a:p>
        </p:txBody>
      </p:sp>
      <p:grpSp>
        <p:nvGrpSpPr>
          <p:cNvPr id="7" name="Group 6"/>
          <p:cNvGrpSpPr/>
          <p:nvPr/>
        </p:nvGrpSpPr>
        <p:grpSpPr>
          <a:xfrm>
            <a:off x="2155824" y="3931444"/>
            <a:ext cx="11667655" cy="7593806"/>
            <a:chOff x="803275" y="2647949"/>
            <a:chExt cx="8477250" cy="5517355"/>
          </a:xfrm>
        </p:grpSpPr>
        <p:pic>
          <p:nvPicPr>
            <p:cNvPr id="3074" name="Picture 2" descr="Anthropologist David Grae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2647949"/>
              <a:ext cx="8477250" cy="5086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3275" y="7754935"/>
              <a:ext cx="847725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b="0" dirty="0"/>
                <a:t>David </a:t>
              </a:r>
              <a:r>
                <a:rPr lang="en-US" sz="2000" b="0" dirty="0" err="1"/>
                <a:t>Graeber</a:t>
              </a:r>
              <a:r>
                <a:rPr lang="en-US" sz="2000" b="0" dirty="0"/>
                <a:t> in 2015. Photograph: </a:t>
              </a:r>
              <a:r>
                <a:rPr lang="en-US" sz="2000" b="0" dirty="0" err="1"/>
                <a:t>Frantzesco</a:t>
              </a:r>
              <a:r>
                <a:rPr lang="en-US" sz="2000" b="0" dirty="0"/>
                <a:t> </a:t>
              </a:r>
              <a:r>
                <a:rPr lang="en-US" sz="2000" b="0" dirty="0" err="1"/>
                <a:t>Kangaris</a:t>
              </a:r>
              <a:r>
                <a:rPr lang="en-US" sz="2000" b="0" dirty="0"/>
                <a:t>/The Guardian</a:t>
              </a:r>
              <a:endParaRPr kumimoji="0" lang="ru-RU" sz="2000" b="1" i="0" u="none" strike="noStrike" cap="none" spc="0" normalizeH="0" baseline="0" dirty="0">
                <a:ln>
                  <a:noFill/>
                </a:ln>
                <a:solidFill>
                  <a:srgbClr val="000000"/>
                </a:solidFill>
                <a:effectLst/>
                <a:uFillTx/>
                <a:sym typeface="Helvetica Neue"/>
              </a:endParaRP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24" y="2624959"/>
            <a:ext cx="6638925" cy="938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1128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FRED</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5</a:t>
            </a:fld>
            <a:endParaRPr lang="ru-RU" dirty="0"/>
          </a:p>
        </p:txBody>
      </p:sp>
      <p:sp>
        <p:nvSpPr>
          <p:cNvPr id="5" name="Title 4"/>
          <p:cNvSpPr>
            <a:spLocks noGrp="1"/>
          </p:cNvSpPr>
          <p:nvPr>
            <p:ph type="title"/>
          </p:nvPr>
        </p:nvSpPr>
        <p:spPr/>
        <p:txBody>
          <a:bodyPr/>
          <a:lstStyle/>
          <a:p>
            <a:r>
              <a:rPr lang="en-US" dirty="0"/>
              <a:t>USA GDP vs Other accounts payable decomposed, $</a:t>
            </a:r>
            <a:r>
              <a:rPr lang="en-US" dirty="0" err="1"/>
              <a:t>bln</a:t>
            </a:r>
            <a:endParaRPr lang="ru-RU" dirty="0"/>
          </a:p>
        </p:txBody>
      </p:sp>
      <p:graphicFrame>
        <p:nvGraphicFramePr>
          <p:cNvPr id="7" name="Chart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617374728"/>
              </p:ext>
            </p:extLst>
          </p:nvPr>
        </p:nvGraphicFramePr>
        <p:xfrm>
          <a:off x="1107654" y="2799661"/>
          <a:ext cx="16494546" cy="943043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18840450" y="6295779"/>
            <a:ext cx="502920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dirty="0"/>
              <a:t>Financial sector accounts payable should reflect those of real sector. So, to estimate demand for money, we should look at non-financial sector accounts.</a:t>
            </a:r>
            <a:endParaRPr kumimoji="0" lang="ru-RU"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7608647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ru-RU"/>
          </a:p>
        </p:txBody>
      </p:sp>
      <p:sp>
        <p:nvSpPr>
          <p:cNvPr id="4" name="Slide Number Placeholder 3"/>
          <p:cNvSpPr>
            <a:spLocks noGrp="1"/>
          </p:cNvSpPr>
          <p:nvPr>
            <p:ph type="sldNum" sz="quarter" idx="2"/>
          </p:nvPr>
        </p:nvSpPr>
        <p:spPr/>
        <p:txBody>
          <a:bodyPr/>
          <a:lstStyle/>
          <a:p>
            <a:fld id="{86CB4B4D-7CA3-9044-876B-883B54F8677D}" type="slidenum">
              <a:rPr lang="ru-RU" smtClean="0"/>
              <a:pPr/>
              <a:t>6</a:t>
            </a:fld>
            <a:endParaRPr lang="ru-RU" dirty="0"/>
          </a:p>
        </p:txBody>
      </p:sp>
      <p:sp>
        <p:nvSpPr>
          <p:cNvPr id="5" name="Title 4"/>
          <p:cNvSpPr>
            <a:spLocks noGrp="1"/>
          </p:cNvSpPr>
          <p:nvPr>
            <p:ph type="title"/>
          </p:nvPr>
        </p:nvSpPr>
        <p:spPr/>
        <p:txBody>
          <a:bodyPr/>
          <a:lstStyle/>
          <a:p>
            <a:r>
              <a:rPr lang="en-US" dirty="0"/>
              <a:t>Scheme of money creation driven by debt accumulation</a:t>
            </a:r>
            <a:endParaRPr lang="ru-RU" dirty="0"/>
          </a:p>
        </p:txBody>
      </p:sp>
      <p:pic>
        <p:nvPicPr>
          <p:cNvPr id="2356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3429000"/>
            <a:ext cx="2319317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6211550" y="8213925"/>
            <a:ext cx="7391400" cy="2872581"/>
          </a:xfrm>
          <a:prstGeom prst="rect">
            <a:avLst/>
          </a:prstGeom>
          <a:no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3000" b="1" i="1" u="none" strike="noStrike" cap="none" spc="0" normalizeH="0" baseline="0" dirty="0">
                <a:ln>
                  <a:noFill/>
                </a:ln>
                <a:solidFill>
                  <a:srgbClr val="000000"/>
                </a:solidFill>
                <a:effectLst/>
                <a:uFillTx/>
                <a:sym typeface="Helvetica Neue"/>
              </a:rPr>
              <a:t>Modern</a:t>
            </a:r>
            <a:r>
              <a:rPr kumimoji="0" lang="en-US" sz="3000" b="1" i="1" u="none" strike="noStrike" cap="none" spc="0" normalizeH="0" dirty="0">
                <a:ln>
                  <a:noFill/>
                </a:ln>
                <a:solidFill>
                  <a:srgbClr val="000000"/>
                </a:solidFill>
                <a:effectLst/>
                <a:uFillTx/>
                <a:sym typeface="Helvetica Neue"/>
              </a:rPr>
              <a:t> monetary theory</a:t>
            </a:r>
          </a:p>
          <a:p>
            <a:pPr marL="0" marR="0" indent="0" algn="r" defTabSz="825500" rtl="0" fontAlgn="auto" latinLnBrk="0" hangingPunct="0">
              <a:lnSpc>
                <a:spcPct val="100000"/>
              </a:lnSpc>
              <a:spcBef>
                <a:spcPts val="0"/>
              </a:spcBef>
              <a:spcAft>
                <a:spcPts val="0"/>
              </a:spcAft>
              <a:buClrTx/>
              <a:buSzTx/>
              <a:buFontTx/>
              <a:buNone/>
              <a:tabLst/>
            </a:pPr>
            <a:r>
              <a:rPr lang="en-US" i="1" dirty="0"/>
              <a:t>s</a:t>
            </a:r>
            <a:r>
              <a:rPr lang="en-US" i="1" baseline="0" dirty="0"/>
              <a:t>ays the banks create as much money as economy needs, so the monetary multiplier should be counted</a:t>
            </a:r>
            <a:r>
              <a:rPr lang="en-US" i="1" dirty="0"/>
              <a:t> another way around: from demand to central liquidity (monetary base).</a:t>
            </a:r>
            <a:r>
              <a:rPr lang="en-US" i="1" baseline="0" dirty="0"/>
              <a:t> </a:t>
            </a:r>
            <a:endParaRPr kumimoji="0" lang="ru-RU" sz="3000" b="1" i="1"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27807872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FRED</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7</a:t>
            </a:fld>
            <a:endParaRPr lang="ru-RU" dirty="0"/>
          </a:p>
        </p:txBody>
      </p:sp>
      <p:sp>
        <p:nvSpPr>
          <p:cNvPr id="5" name="Title 4"/>
          <p:cNvSpPr>
            <a:spLocks noGrp="1"/>
          </p:cNvSpPr>
          <p:nvPr>
            <p:ph type="title"/>
          </p:nvPr>
        </p:nvSpPr>
        <p:spPr/>
        <p:txBody>
          <a:bodyPr/>
          <a:lstStyle/>
          <a:p>
            <a:r>
              <a:rPr lang="en-US" dirty="0"/>
              <a:t>Monetary aggregate M2 vs debt aggregate (B2B debts). Who is the original?</a:t>
            </a:r>
            <a:endParaRPr lang="ru-RU"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49" y="2638424"/>
            <a:ext cx="14556589" cy="951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421100" y="3872562"/>
            <a:ext cx="6096000"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Money created do follow</a:t>
            </a: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 the B2B debt accumulation.</a:t>
            </a:r>
          </a:p>
          <a:p>
            <a:pPr marL="0" marR="0" indent="0" algn="ctr" defTabSz="825500" rtl="0" fontAlgn="auto" latinLnBrk="0" hangingPunct="0">
              <a:lnSpc>
                <a:spcPct val="100000"/>
              </a:lnSpc>
              <a:spcBef>
                <a:spcPts val="0"/>
              </a:spcBef>
              <a:spcAft>
                <a:spcPts val="0"/>
              </a:spcAft>
              <a:buClrTx/>
              <a:buSzTx/>
              <a:buFontTx/>
              <a:buNone/>
              <a:tabLst/>
            </a:pPr>
            <a:endParaRPr lang="en-US" baseline="0" dirty="0"/>
          </a:p>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B2B debt = other accounts payable for Nonfinancial Corporate and </a:t>
            </a:r>
            <a:r>
              <a:rPr kumimoji="0" lang="en-US" sz="3000" b="1" i="0" u="none" strike="noStrike" cap="none" spc="0" normalizeH="0" dirty="0" err="1">
                <a:ln>
                  <a:noFill/>
                </a:ln>
                <a:solidFill>
                  <a:srgbClr val="000000"/>
                </a:solidFill>
                <a:effectLst/>
                <a:uFillTx/>
                <a:latin typeface="Helvetica Neue"/>
                <a:ea typeface="Helvetica Neue"/>
                <a:cs typeface="Helvetica Neue"/>
                <a:sym typeface="Helvetica Neue"/>
              </a:rPr>
              <a:t>Noncorporate</a:t>
            </a: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 business + Government</a:t>
            </a:r>
          </a:p>
          <a:p>
            <a:pPr marL="0" marR="0" indent="0" algn="ctr" defTabSz="825500" rtl="0" fontAlgn="auto" latinLnBrk="0" hangingPunct="0">
              <a:lnSpc>
                <a:spcPct val="100000"/>
              </a:lnSpc>
              <a:spcBef>
                <a:spcPts val="0"/>
              </a:spcBef>
              <a:spcAft>
                <a:spcPts val="0"/>
              </a:spcAft>
              <a:buClrTx/>
              <a:buSzTx/>
              <a:buFontTx/>
              <a:buNone/>
              <a:tabLst/>
            </a:pPr>
            <a:r>
              <a:rPr lang="en-US" dirty="0"/>
              <a:t>(AP)</a:t>
            </a:r>
            <a:endPar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lang="en-US" baseline="0" dirty="0"/>
          </a:p>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Rate of growth for AP shows expectations and forms demand for money. </a:t>
            </a:r>
            <a:r>
              <a:rPr lang="en-US" dirty="0"/>
              <a:t>Monetary response follows suit.</a:t>
            </a:r>
            <a:endParaRPr kumimoji="0" lang="ru-RU"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166693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FRED</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8</a:t>
            </a:fld>
            <a:endParaRPr lang="ru-RU" dirty="0"/>
          </a:p>
        </p:txBody>
      </p:sp>
      <p:sp>
        <p:nvSpPr>
          <p:cNvPr id="5" name="Title 4"/>
          <p:cNvSpPr>
            <a:spLocks noGrp="1"/>
          </p:cNvSpPr>
          <p:nvPr>
            <p:ph type="title"/>
          </p:nvPr>
        </p:nvSpPr>
        <p:spPr/>
        <p:txBody>
          <a:bodyPr/>
          <a:lstStyle/>
          <a:p>
            <a:r>
              <a:rPr lang="en-US" dirty="0"/>
              <a:t>Market index vs B2B debt. Being high? </a:t>
            </a:r>
            <a:endParaRPr lang="ru-RU"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660441"/>
            <a:ext cx="14401800" cy="941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421100" y="5950053"/>
            <a:ext cx="60960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Markets go with</a:t>
            </a: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 the B2B debt accumulation, multiplied.</a:t>
            </a:r>
          </a:p>
          <a:p>
            <a:pPr marL="0" marR="0" indent="0" algn="ctr" defTabSz="825500" rtl="0" fontAlgn="auto" latinLnBrk="0" hangingPunct="0">
              <a:lnSpc>
                <a:spcPct val="100000"/>
              </a:lnSpc>
              <a:spcBef>
                <a:spcPts val="0"/>
              </a:spcBef>
              <a:spcAft>
                <a:spcPts val="0"/>
              </a:spcAft>
              <a:buClrTx/>
              <a:buSzTx/>
              <a:buFontTx/>
              <a:buNone/>
              <a:tabLst/>
            </a:pPr>
            <a:endParaRPr lang="en-US" baseline="0" dirty="0"/>
          </a:p>
          <a:p>
            <a:pPr marL="0" marR="0" indent="0" algn="ctr" defTabSz="825500" rtl="0" fontAlgn="auto" latinLnBrk="0" hangingPunct="0">
              <a:lnSpc>
                <a:spcPct val="100000"/>
              </a:lnSpc>
              <a:spcBef>
                <a:spcPts val="0"/>
              </a:spcBef>
              <a:spcAft>
                <a:spcPts val="0"/>
              </a:spcAft>
              <a:buClrTx/>
              <a:buSzTx/>
              <a:buFontTx/>
              <a:buNone/>
              <a:tabLst/>
            </a:pPr>
            <a:endParaRPr lang="en-US" baseline="0" dirty="0"/>
          </a:p>
        </p:txBody>
      </p:sp>
    </p:spTree>
    <p:extLst>
      <p:ext uri="{BB962C8B-B14F-4D97-AF65-F5344CB8AC3E}">
        <p14:creationId xmlns:p14="http://schemas.microsoft.com/office/powerpoint/2010/main" val="37633770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FRED</a:t>
            </a:r>
            <a:endParaRPr lang="ru-RU" dirty="0"/>
          </a:p>
        </p:txBody>
      </p:sp>
      <p:sp>
        <p:nvSpPr>
          <p:cNvPr id="4" name="Slide Number Placeholder 3"/>
          <p:cNvSpPr>
            <a:spLocks noGrp="1"/>
          </p:cNvSpPr>
          <p:nvPr>
            <p:ph type="sldNum" sz="quarter" idx="2"/>
          </p:nvPr>
        </p:nvSpPr>
        <p:spPr/>
        <p:txBody>
          <a:bodyPr/>
          <a:lstStyle/>
          <a:p>
            <a:fld id="{86CB4B4D-7CA3-9044-876B-883B54F8677D}" type="slidenum">
              <a:rPr lang="ru-RU" smtClean="0"/>
              <a:pPr/>
              <a:t>9</a:t>
            </a:fld>
            <a:endParaRPr lang="ru-RU" dirty="0"/>
          </a:p>
        </p:txBody>
      </p:sp>
      <p:sp>
        <p:nvSpPr>
          <p:cNvPr id="5" name="Title 4"/>
          <p:cNvSpPr>
            <a:spLocks noGrp="1"/>
          </p:cNvSpPr>
          <p:nvPr>
            <p:ph type="title"/>
          </p:nvPr>
        </p:nvSpPr>
        <p:spPr/>
        <p:txBody>
          <a:bodyPr/>
          <a:lstStyle/>
          <a:p>
            <a:r>
              <a:rPr lang="en-US" dirty="0"/>
              <a:t>Money, B2B debt, market and the state - USA</a:t>
            </a:r>
            <a:endParaRPr lang="ru-RU"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733674"/>
            <a:ext cx="14897100" cy="973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535400" y="4349500"/>
            <a:ext cx="708660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lang="en-US" dirty="0"/>
          </a:p>
          <a:p>
            <a:pPr marR="0" algn="l" defTabSz="825500" rtl="0" fontAlgn="auto" latinLnBrk="0" hangingPunct="0">
              <a:lnSpc>
                <a:spcPct val="100000"/>
              </a:lnSpc>
              <a:spcBef>
                <a:spcPts val="0"/>
              </a:spcBef>
              <a:spcAft>
                <a:spcPts val="0"/>
              </a:spcAft>
              <a:buClrTx/>
              <a:buSzTx/>
              <a:tabLst/>
            </a:pP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Are markets optimistic? </a:t>
            </a:r>
            <a:b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br>
            <a:endPar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endParaRPr>
          </a:p>
          <a:p>
            <a:pPr marR="0" algn="l" defTabSz="825500" rtl="0" fontAlgn="auto" latinLnBrk="0" hangingPunct="0">
              <a:lnSpc>
                <a:spcPct val="100000"/>
              </a:lnSpc>
              <a:spcBef>
                <a:spcPts val="0"/>
              </a:spcBef>
              <a:spcAft>
                <a:spcPts val="0"/>
              </a:spcAft>
              <a:buClrTx/>
              <a:buSzTx/>
              <a:tabLst/>
            </a:pPr>
            <a:r>
              <a:rPr kumimoji="0" lang="en-US" sz="3000" b="1" i="0" u="none" strike="noStrike" cap="none" spc="0" normalizeH="0" dirty="0">
                <a:ln>
                  <a:noFill/>
                </a:ln>
                <a:solidFill>
                  <a:srgbClr val="000000"/>
                </a:solidFill>
                <a:effectLst/>
                <a:uFillTx/>
                <a:latin typeface="Helvetica Neue"/>
                <a:ea typeface="Helvetica Neue"/>
                <a:cs typeface="Helvetica Neue"/>
                <a:sym typeface="Helvetica Neue"/>
              </a:rPr>
              <a:t>Do they see increased rate of debt generation as inevitable?</a:t>
            </a:r>
          </a:p>
          <a:p>
            <a:pPr marR="0" algn="l" defTabSz="825500" rtl="0" fontAlgn="auto" latinLnBrk="0" hangingPunct="0">
              <a:lnSpc>
                <a:spcPct val="100000"/>
              </a:lnSpc>
              <a:spcBef>
                <a:spcPts val="0"/>
              </a:spcBef>
              <a:spcAft>
                <a:spcPts val="0"/>
              </a:spcAft>
              <a:buClrTx/>
              <a:buSzTx/>
              <a:tabLst/>
            </a:pPr>
            <a:endParaRPr lang="en-US" dirty="0"/>
          </a:p>
          <a:p>
            <a:pPr marR="0" algn="l" defTabSz="825500" rtl="0" fontAlgn="auto" latinLnBrk="0" hangingPunct="0">
              <a:lnSpc>
                <a:spcPct val="100000"/>
              </a:lnSpc>
              <a:spcBef>
                <a:spcPts val="0"/>
              </a:spcBef>
              <a:spcAft>
                <a:spcPts val="0"/>
              </a:spcAft>
              <a:buClrTx/>
              <a:buSzTx/>
              <a:tabLst/>
            </a:pPr>
            <a:endParaRPr lang="en-US" baseline="0" dirty="0"/>
          </a:p>
        </p:txBody>
      </p:sp>
    </p:spTree>
    <p:extLst>
      <p:ext uri="{BB962C8B-B14F-4D97-AF65-F5344CB8AC3E}">
        <p14:creationId xmlns:p14="http://schemas.microsoft.com/office/powerpoint/2010/main" val="249911941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Benutzerdefiniert</PresentationFormat>
  <Paragraphs>155</Paragraphs>
  <Slides>20</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Helvetica Neue</vt:lpstr>
      <vt:lpstr>Helvetica Neue Light</vt:lpstr>
      <vt:lpstr>Helvetica Neue Medium</vt:lpstr>
      <vt:lpstr>Roboto</vt:lpstr>
      <vt:lpstr>White</vt:lpstr>
      <vt:lpstr>Optimistic markets vs Real economy: Who Will Bear the Brunt of Bringing Them Together?</vt:lpstr>
      <vt:lpstr>Initial points – COVID new normality</vt:lpstr>
      <vt:lpstr>Measure for real economy. GDP or half-complete deals? - USA</vt:lpstr>
      <vt:lpstr>David Graeber, an anthropologist and the anarchist </vt:lpstr>
      <vt:lpstr>USA GDP vs Other accounts payable decomposed, $bln</vt:lpstr>
      <vt:lpstr>Scheme of money creation driven by debt accumulation</vt:lpstr>
      <vt:lpstr>Monetary aggregate M2 vs debt aggregate (B2B debts). Who is the original?</vt:lpstr>
      <vt:lpstr>Market index vs B2B debt. Being high? </vt:lpstr>
      <vt:lpstr>Money, B2B debt, market and the state - USA</vt:lpstr>
      <vt:lpstr>COVID stimulus packages, USA</vt:lpstr>
      <vt:lpstr>Market too big to fail</vt:lpstr>
      <vt:lpstr>PowerPoint-Präsentation</vt:lpstr>
      <vt:lpstr>Monetary responses to COVID by Central banks – Total Assets</vt:lpstr>
      <vt:lpstr>Russia: Monetary aggregate vs B2B debt</vt:lpstr>
      <vt:lpstr>Accounts payable in Russia</vt:lpstr>
      <vt:lpstr>Debt or income growth – Russia </vt:lpstr>
      <vt:lpstr>Debt or income growth - USA </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sector impacts on the economic to growth in Russia: Oil case</dc:title>
  <dc:creator>Tosha M</dc:creator>
  <cp:lastModifiedBy>Frederik Parton</cp:lastModifiedBy>
  <cp:revision>239</cp:revision>
  <dcterms:modified xsi:type="dcterms:W3CDTF">2021-10-12T14:04:25Z</dcterms:modified>
</cp:coreProperties>
</file>