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76" r:id="rId4"/>
    <p:sldId id="277" r:id="rId5"/>
    <p:sldId id="259" r:id="rId6"/>
    <p:sldId id="278" r:id="rId7"/>
    <p:sldId id="274" r:id="rId8"/>
    <p:sldId id="288" r:id="rId9"/>
    <p:sldId id="281" r:id="rId10"/>
    <p:sldId id="279" r:id="rId11"/>
    <p:sldId id="289" r:id="rId12"/>
    <p:sldId id="282" r:id="rId13"/>
    <p:sldId id="280" r:id="rId14"/>
    <p:sldId id="300" r:id="rId15"/>
    <p:sldId id="301" r:id="rId16"/>
    <p:sldId id="304" r:id="rId17"/>
    <p:sldId id="290" r:id="rId18"/>
    <p:sldId id="283" r:id="rId19"/>
    <p:sldId id="291" r:id="rId20"/>
    <p:sldId id="292" r:id="rId21"/>
    <p:sldId id="293" r:id="rId22"/>
    <p:sldId id="305" r:id="rId23"/>
    <p:sldId id="294" r:id="rId24"/>
    <p:sldId id="295" r:id="rId25"/>
    <p:sldId id="296" r:id="rId26"/>
    <p:sldId id="297" r:id="rId27"/>
    <p:sldId id="298" r:id="rId28"/>
    <p:sldId id="308" r:id="rId29"/>
    <p:sldId id="306" r:id="rId30"/>
    <p:sldId id="299" r:id="rId31"/>
    <p:sldId id="302" r:id="rId32"/>
    <p:sldId id="303" r:id="rId33"/>
    <p:sldId id="273" r:id="rId34"/>
    <p:sldId id="260" r:id="rId35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pos="7265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3634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1" autoAdjust="0"/>
  </p:normalViewPr>
  <p:slideViewPr>
    <p:cSldViewPr snapToGrid="0">
      <p:cViewPr varScale="1">
        <p:scale>
          <a:sx n="108" d="100"/>
          <a:sy n="108" d="100"/>
        </p:scale>
        <p:origin x="684" y="96"/>
      </p:cViewPr>
      <p:guideLst>
        <p:guide pos="7265"/>
        <p:guide pos="393"/>
        <p:guide orient="horz" pos="3634"/>
        <p:guide orient="horz" pos="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40A6-8341-4623-98C4-ADF861F5FDD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59BE-242C-4C21-977A-A4984150A2DA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65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66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77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нформация о мероприятии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47340" y="3411386"/>
            <a:ext cx="6350001" cy="3462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SzTx/>
              <a:buNone/>
              <a:defRPr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en-US" dirty="0"/>
              <a:t>example text</a:t>
            </a:r>
            <a:endParaRPr lang="ru-RU" dirty="0"/>
          </a:p>
        </p:txBody>
      </p:sp>
      <p:sp>
        <p:nvSpPr>
          <p:cNvPr id="25" name="Имя автор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40128" y="2938355"/>
            <a:ext cx="6350001" cy="34624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SzTx/>
              <a:buNone/>
              <a:defRPr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en-US" dirty="0"/>
              <a:t>Example text</a:t>
            </a:r>
            <a:endParaRPr lang="ru-RU" dirty="0"/>
          </a:p>
        </p:txBody>
      </p:sp>
      <p:sp>
        <p:nvSpPr>
          <p:cNvPr id="2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47700" y="527050"/>
            <a:ext cx="7620000" cy="209237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baseline="0"/>
            </a:lvl1pPr>
          </a:lstStyle>
          <a:p>
            <a:r>
              <a:rPr lang="en-US" dirty="0"/>
              <a:t>Example text</a:t>
            </a:r>
            <a:endParaRPr dirty="0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 rotWithShape="1">
          <a:blip r:embed="rId2" cstate="print"/>
          <a:srcRect r="-541"/>
          <a:stretch/>
        </p:blipFill>
        <p:spPr>
          <a:xfrm>
            <a:off x="633160" y="5380085"/>
            <a:ext cx="3634039" cy="1057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155979-259E-4FDF-A8C4-6D9212DE9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8434" b="16278"/>
          <a:stretch/>
        </p:blipFill>
        <p:spPr>
          <a:xfrm>
            <a:off x="6818714" y="1478152"/>
            <a:ext cx="5402077" cy="54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29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bg>
      <p:bgPr>
        <a:solidFill>
          <a:srgbClr val="CCD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1.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40128" y="516905"/>
            <a:ext cx="8001001" cy="78824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AFA94-2DE3-486E-8B0C-CDAF1E55B7F8}" type="slidenum">
              <a:rPr lang="ru-RU" smtClean="0"/>
              <a:pPr marL="0" marR="0" lvl="0" indent="0" algn="l" defTabSz="4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dirty="0"/>
              <a:t>.</a:t>
            </a:r>
          </a:p>
        </p:txBody>
      </p:sp>
      <p:sp>
        <p:nvSpPr>
          <p:cNvPr id="35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40128" y="2575545"/>
            <a:ext cx="8001001" cy="38100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Example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4212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Линия"/>
          <p:cNvSpPr/>
          <p:nvPr/>
        </p:nvSpPr>
        <p:spPr>
          <a:xfrm>
            <a:off x="646261" y="1133764"/>
            <a:ext cx="10899479" cy="1"/>
          </a:xfrm>
          <a:prstGeom prst="line">
            <a:avLst/>
          </a:prstGeom>
          <a:ln w="1905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Macroeconomic stability…"/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646261" y="1580161"/>
            <a:ext cx="10899479" cy="42068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baseline="0" smtClean="0">
                <a:solidFill>
                  <a:srgbClr val="262626"/>
                </a:solidFill>
                <a:sym typeface="Arial"/>
              </a:defRPr>
            </a:lvl1pPr>
            <a:lvl2pPr>
              <a:defRPr/>
            </a:lvl2pPr>
          </a:lstStyle>
          <a:p>
            <a:r>
              <a:rPr lang="en-US" dirty="0"/>
              <a:t>Text level 1</a:t>
            </a:r>
            <a:endParaRPr lang="ru-RU" dirty="0"/>
          </a:p>
          <a:p>
            <a:pPr marL="317500" marR="0" lvl="1" indent="0" algn="l" defTabSz="41275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  <a:p>
            <a:pPr marL="317500" marR="0" lvl="1" indent="0" algn="l" defTabSz="41275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level 2</a:t>
            </a:r>
            <a:endParaRPr lang="ru-RU" dirty="0"/>
          </a:p>
          <a:p>
            <a:endParaRPr lang="ru-RU" dirty="0"/>
          </a:p>
        </p:txBody>
      </p:sp>
      <p:sp>
        <p:nvSpPr>
          <p:cNvPr id="44" name="Прямоугольник"/>
          <p:cNvSpPr/>
          <p:nvPr/>
        </p:nvSpPr>
        <p:spPr>
          <a:xfrm>
            <a:off x="0" y="6232341"/>
            <a:ext cx="12192000" cy="62442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" name="Source: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949221" y="6400841"/>
            <a:ext cx="9596804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SzTx/>
              <a:buNone/>
              <a:defRPr sz="1200" b="0">
                <a:solidFill>
                  <a:srgbClr val="5E5E5E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dirty="0"/>
              <a:t>Source</a:t>
            </a:r>
            <a:r>
              <a:rPr dirty="0"/>
              <a:t>: </a:t>
            </a:r>
          </a:p>
        </p:txBody>
      </p:sp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6261" y="6424109"/>
            <a:ext cx="234840" cy="23083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500">
                <a:solidFill>
                  <a:srgbClr val="5E5E5E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 lang="ru-RU" smtClean="0"/>
              <a:pPr/>
              <a:t>‹Nr.›</a:t>
            </a:fld>
            <a:endParaRPr lang="ru-RU" dirty="0"/>
          </a:p>
        </p:txBody>
      </p:sp>
      <p:sp>
        <p:nvSpPr>
          <p:cNvPr id="49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54050" y="289"/>
            <a:ext cx="9207501" cy="11334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 b="1"/>
            </a:lvl1pPr>
          </a:lstStyle>
          <a:p>
            <a:r>
              <a:rPr lang="en-US" dirty="0"/>
              <a:t>Example title</a:t>
            </a:r>
            <a:endParaRPr dirty="0"/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 rotWithShape="1">
          <a:blip r:embed="rId2" cstate="print"/>
          <a:srcRect l="-1" r="-1710"/>
          <a:stretch/>
        </p:blipFill>
        <p:spPr>
          <a:xfrm>
            <a:off x="10140886" y="214646"/>
            <a:ext cx="1423929" cy="7118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22656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pPr/>
              <a:t>‹Nr.›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420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онтакты">
    <p:bg>
      <p:bgPr>
        <a:solidFill>
          <a:srgbClr val="CED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Контакты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40128" y="516905"/>
            <a:ext cx="11283715" cy="7882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SzTx/>
              <a:buNone/>
              <a:defRPr sz="45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 lang="en-US" dirty="0"/>
              <a:t>Example text</a:t>
            </a:r>
            <a:endParaRPr lang="ru-RU" dirty="0"/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731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lang="ru-RU"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47754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ransition spd="med"/>
  <p:hf hdr="0" ftr="0" dt="0"/>
  <p:txStyles>
    <p:title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5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None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1pPr>
      <a:lvl2pPr marL="317500" marR="0" indent="0" algn="l" defTabSz="41275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None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2pPr>
      <a:lvl3pPr marL="635000" marR="0" indent="0" algn="l" defTabSz="41275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None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3pPr>
      <a:lvl4pPr marL="952500" marR="0" indent="0" algn="l" defTabSz="41275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None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4pPr>
      <a:lvl5pPr marL="1270000" marR="0" indent="0" algn="l" defTabSz="41275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Tx/>
        <a:buSzPct val="125000"/>
        <a:buFontTx/>
        <a:buNone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5pPr>
      <a:lvl6pPr marL="1785938" marR="0" indent="-198438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5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03438" marR="0" indent="-198438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5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20938" marR="0" indent="-198438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5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738438" marR="0" indent="-198438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1500" b="1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V session of French-Russian Seminar, Paris 2018"/>
          <p:cNvSpPr txBox="1">
            <a:spLocks noGrp="1"/>
          </p:cNvSpPr>
          <p:nvPr>
            <p:ph type="body" sz="quarter" idx="13"/>
          </p:nvPr>
        </p:nvSpPr>
        <p:spPr>
          <a:xfrm>
            <a:off x="647340" y="3337250"/>
            <a:ext cx="6350001" cy="3034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/>
              <a:t>INFORUM, 2021</a:t>
            </a:r>
          </a:p>
        </p:txBody>
      </p:sp>
      <p:sp>
        <p:nvSpPr>
          <p:cNvPr id="66" name="Andrey Kolpakov"/>
          <p:cNvSpPr txBox="1">
            <a:spLocks noGrp="1"/>
          </p:cNvSpPr>
          <p:nvPr>
            <p:ph type="body" sz="quarter" idx="14"/>
          </p:nvPr>
        </p:nvSpPr>
        <p:spPr>
          <a:xfrm>
            <a:off x="640128" y="2864219"/>
            <a:ext cx="6350001" cy="3034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/>
              <a:t>Sergey </a:t>
            </a:r>
            <a:r>
              <a:rPr lang="en-US" sz="1800" dirty="0" err="1"/>
              <a:t>Milyakin</a:t>
            </a:r>
            <a:endParaRPr lang="en-US" sz="1800" dirty="0"/>
          </a:p>
        </p:txBody>
      </p:sp>
      <p:sp>
        <p:nvSpPr>
          <p:cNvPr id="67" name="Energy sector impacts on the economic to growth in Russia: Oil case"/>
          <p:cNvSpPr txBox="1">
            <a:spLocks noGrp="1"/>
          </p:cNvSpPr>
          <p:nvPr>
            <p:ph type="title"/>
          </p:nvPr>
        </p:nvSpPr>
        <p:spPr>
          <a:xfrm>
            <a:off x="647700" y="527050"/>
            <a:ext cx="7723634" cy="2092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IO Coefficients Modeling in the Automotive Industry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10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/>
            <a:r>
              <a:rPr lang="en-US" sz="3200" b="0" dirty="0"/>
              <a:t>Gasification and coal usage decline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6720" y="1160592"/>
            <a:ext cx="544576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Gas /</a:t>
            </a:r>
            <a:r>
              <a:rPr kumimoji="0" lang="en-US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Coal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0640" y="1216323"/>
            <a:ext cx="544576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Gas /</a:t>
            </a:r>
            <a:r>
              <a:rPr kumimoji="0" lang="en-US" sz="3000" b="1" i="0" u="none" strike="noStrike" cap="none" spc="0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Petroleum products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918C6-9C29-45AA-AAC0-0462F0170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" y="2267138"/>
            <a:ext cx="6055147" cy="35631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BCC4FB-4EB9-4C36-AD7D-F74B5B0FF6C8}"/>
              </a:ext>
            </a:extLst>
          </p:cNvPr>
          <p:cNvSpPr txBox="1"/>
          <p:nvPr/>
        </p:nvSpPr>
        <p:spPr>
          <a:xfrm>
            <a:off x="4775568" y="1657978"/>
            <a:ext cx="1435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+215%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32869-1292-4551-9DE4-E680F1424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98" y="2293355"/>
            <a:ext cx="5816080" cy="35631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5692BE-F522-4083-B075-2E40A47E5912}"/>
              </a:ext>
            </a:extLst>
          </p:cNvPr>
          <p:cNvSpPr txBox="1"/>
          <p:nvPr/>
        </p:nvSpPr>
        <p:spPr>
          <a:xfrm>
            <a:off x="10678528" y="1657978"/>
            <a:ext cx="1435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+118%</a:t>
            </a:r>
            <a:endParaRPr lang="ru-RU" sz="3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and light materials spread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12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0" dirty="0"/>
              <a:t>Composite and light materials spread</a:t>
            </a:r>
            <a:endParaRPr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1520" y="1390226"/>
          <a:ext cx="10891520" cy="4809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6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Chemistry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Ferrous metals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Nonferrous</a:t>
                      </a:r>
                      <a:r>
                        <a:rPr lang="en-US" sz="2000" baseline="0" dirty="0"/>
                        <a:t> metals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Metal products 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Chemistry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Ferrous metals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bg2"/>
                          </a:solidFill>
                        </a:ln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Nonferrous</a:t>
                      </a:r>
                      <a:r>
                        <a:rPr lang="en-US" sz="2000" baseline="0" dirty="0"/>
                        <a:t> metals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Metal products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5892800" y="25400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046720" y="251968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190480" y="255016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955280" y="348488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0170160" y="352552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190480" y="446024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13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/>
            <a:r>
              <a:rPr lang="en-US" sz="3200" b="0" dirty="0"/>
              <a:t>Composite and light materials spread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6720" y="1160592"/>
            <a:ext cx="544576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Nonferrous / </a:t>
            </a:r>
            <a:r>
              <a:rPr kumimoji="0" lang="en-US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Ferrous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0640" y="1231712"/>
            <a:ext cx="544576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Chemistry /</a:t>
            </a:r>
            <a:r>
              <a:rPr kumimoji="0" lang="en-US" sz="3000" b="1" i="0" u="none" strike="noStrike" cap="none" spc="0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Ferrous</a:t>
            </a:r>
            <a:endParaRPr lang="ru-RU" sz="3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6489" y="1548837"/>
            <a:ext cx="1435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+30%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11F3FD-1B82-453A-ACA2-0C0F87FCB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9" y="2034074"/>
            <a:ext cx="5837430" cy="38628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C3F942-3163-46CC-B565-8ADB24DBED74}"/>
              </a:ext>
            </a:extLst>
          </p:cNvPr>
          <p:cNvSpPr txBox="1"/>
          <p:nvPr/>
        </p:nvSpPr>
        <p:spPr>
          <a:xfrm>
            <a:off x="4660489" y="1575515"/>
            <a:ext cx="1435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+59%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B9E3F6-8710-41CA-B369-29A736361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19" y="2034073"/>
            <a:ext cx="5760001" cy="38628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14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0" dirty="0"/>
              <a:t>Composite materials vs. Ferrous Metals</a:t>
            </a:r>
            <a:endParaRPr sz="3200" b="0" dirty="0"/>
          </a:p>
        </p:txBody>
      </p:sp>
      <p:sp>
        <p:nvSpPr>
          <p:cNvPr id="9" name="Macroeconomic stability…"/>
          <p:cNvSpPr txBox="1">
            <a:spLocks noGrp="1"/>
          </p:cNvSpPr>
          <p:nvPr>
            <p:ph type="body" sz="half" idx="15"/>
          </p:nvPr>
        </p:nvSpPr>
        <p:spPr>
          <a:xfrm>
            <a:off x="243840" y="1214539"/>
            <a:ext cx="11663024" cy="6142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From “Chemicals” to “Automobiles &amp; equipment “/ From “Ferrous metals” to “Automobiles &amp; equipment “</a:t>
            </a:r>
          </a:p>
        </p:txBody>
      </p:sp>
      <p:sp>
        <p:nvSpPr>
          <p:cNvPr id="11" name="Macroeconomic stability…"/>
          <p:cNvSpPr txBox="1">
            <a:spLocks/>
          </p:cNvSpPr>
          <p:nvPr/>
        </p:nvSpPr>
        <p:spPr>
          <a:xfrm>
            <a:off x="183804" y="1612149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>
                <a:ea typeface="+mn-ea"/>
                <a:cs typeface="+mn-cs"/>
              </a:rPr>
              <a:t>Relation (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red line</a:t>
            </a:r>
            <a:r>
              <a:rPr lang="en-US" sz="1600" dirty="0">
                <a:ea typeface="+mn-ea"/>
                <a:cs typeface="+mn-cs"/>
              </a:rPr>
              <a:t>, left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/>
              <a:t>Investments in Automobile industry (</a:t>
            </a:r>
            <a:r>
              <a:rPr lang="en-US" sz="1600" dirty="0">
                <a:solidFill>
                  <a:srgbClr val="0070C0"/>
                </a:solidFill>
              </a:rPr>
              <a:t>blue line</a:t>
            </a:r>
            <a:r>
              <a:rPr lang="en-US" sz="1600" dirty="0"/>
              <a:t>, right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400" dirty="0">
              <a:ea typeface="+mn-ea"/>
              <a:cs typeface="+mn-cs"/>
            </a:endParaRPr>
          </a:p>
        </p:txBody>
      </p:sp>
      <p:sp>
        <p:nvSpPr>
          <p:cNvPr id="13" name="Macroeconomic stability…"/>
          <p:cNvSpPr txBox="1">
            <a:spLocks/>
          </p:cNvSpPr>
          <p:nvPr/>
        </p:nvSpPr>
        <p:spPr>
          <a:xfrm>
            <a:off x="6135329" y="1612149"/>
            <a:ext cx="4974018" cy="9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>
                <a:ea typeface="+mn-ea"/>
                <a:cs typeface="+mn-cs"/>
              </a:rPr>
              <a:t>Relation (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red line</a:t>
            </a:r>
            <a:r>
              <a:rPr lang="en-US" sz="1600" dirty="0">
                <a:ea typeface="+mn-ea"/>
                <a:cs typeface="+mn-cs"/>
              </a:rPr>
              <a:t>, left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/>
              <a:t>Accumulated investments since 2000 with zero retirement (</a:t>
            </a:r>
            <a:r>
              <a:rPr lang="en-US" sz="1600" dirty="0">
                <a:solidFill>
                  <a:srgbClr val="0070C0"/>
                </a:solidFill>
              </a:rPr>
              <a:t>blue line</a:t>
            </a:r>
            <a:r>
              <a:rPr lang="en-US" sz="1600" dirty="0"/>
              <a:t>, right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400" dirty="0"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D2F5C-C893-4F1A-90AA-826631F8F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5538"/>
            <a:ext cx="5629597" cy="34597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49299F-27FB-40CC-ADFF-2ADF3100F4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804" y="2732291"/>
            <a:ext cx="5760000" cy="3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996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15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0" dirty="0"/>
              <a:t>Composite materials vs. Ferrous Metals</a:t>
            </a:r>
            <a:endParaRPr sz="3200" b="0" dirty="0"/>
          </a:p>
        </p:txBody>
      </p:sp>
      <p:sp>
        <p:nvSpPr>
          <p:cNvPr id="15" name="Macroeconomic stability…"/>
          <p:cNvSpPr txBox="1">
            <a:spLocks/>
          </p:cNvSpPr>
          <p:nvPr/>
        </p:nvSpPr>
        <p:spPr>
          <a:xfrm>
            <a:off x="423424" y="1564640"/>
            <a:ext cx="5794496" cy="743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>
                <a:ea typeface="+mn-ea"/>
                <a:cs typeface="+mn-cs"/>
              </a:rPr>
              <a:t>Predicted (</a:t>
            </a:r>
            <a:r>
              <a:rPr lang="en-US" sz="1800" dirty="0">
                <a:solidFill>
                  <a:srgbClr val="FF0000"/>
                </a:solidFill>
                <a:ea typeface="+mn-ea"/>
                <a:cs typeface="+mn-cs"/>
              </a:rPr>
              <a:t>red line</a:t>
            </a:r>
            <a:r>
              <a:rPr lang="en-US" sz="1800" dirty="0">
                <a:ea typeface="+mn-ea"/>
                <a:cs typeface="+mn-cs"/>
              </a:rPr>
              <a:t>, left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Actual(</a:t>
            </a:r>
            <a:r>
              <a:rPr lang="en-US" sz="1800" dirty="0">
                <a:solidFill>
                  <a:srgbClr val="0070C0"/>
                </a:solidFill>
              </a:rPr>
              <a:t>blue line</a:t>
            </a:r>
            <a:r>
              <a:rPr lang="en-US" sz="1800" dirty="0"/>
              <a:t>, right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800" dirty="0">
              <a:ea typeface="+mn-ea"/>
              <a:cs typeface="+mn-cs"/>
            </a:endParaRPr>
          </a:p>
        </p:txBody>
      </p:sp>
      <p:sp>
        <p:nvSpPr>
          <p:cNvPr id="8" name="Macroeconomic stability…">
            <a:extLst>
              <a:ext uri="{FF2B5EF4-FFF2-40B4-BE49-F238E27FC236}">
                <a16:creationId xmlns:a16="http://schemas.microsoft.com/office/drawing/2014/main" id="{EEBB475A-8479-46A4-B5FC-1729DED687CF}"/>
              </a:ext>
            </a:extLst>
          </p:cNvPr>
          <p:cNvSpPr txBox="1">
            <a:spLocks noGrp="1"/>
          </p:cNvSpPr>
          <p:nvPr>
            <p:ph type="body" sz="half" idx="15"/>
          </p:nvPr>
        </p:nvSpPr>
        <p:spPr>
          <a:xfrm>
            <a:off x="363794" y="1214539"/>
            <a:ext cx="11543070" cy="6142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From “Chemicals” to “Automobiles and</a:t>
            </a:r>
            <a:r>
              <a:rPr lang="ru-RU" sz="1800" dirty="0"/>
              <a:t> </a:t>
            </a:r>
            <a:r>
              <a:rPr lang="en-US" sz="1800" dirty="0"/>
              <a:t>equipment “/ From “Ferrous metals” to “Automobiles</a:t>
            </a:r>
            <a:r>
              <a:rPr lang="ru-RU" sz="1800" dirty="0"/>
              <a:t> </a:t>
            </a:r>
            <a:r>
              <a:rPr lang="en-US" sz="1800" dirty="0"/>
              <a:t> and equipment “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C66D9B-6F0F-42D3-B5F2-7C8772F43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" y="2342913"/>
            <a:ext cx="5951522" cy="3894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3E0413-6F06-4C62-BBDC-1CE9BD81B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5985"/>
            <a:ext cx="6038945" cy="38698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0AED46-7288-4917-9B0B-56E794874E68}"/>
              </a:ext>
            </a:extLst>
          </p:cNvPr>
          <p:cNvSpPr txBox="1"/>
          <p:nvPr/>
        </p:nvSpPr>
        <p:spPr>
          <a:xfrm>
            <a:off x="8977535" y="1681910"/>
            <a:ext cx="32144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+19% </a:t>
            </a:r>
            <a:r>
              <a:rPr lang="en-US" sz="2000" dirty="0">
                <a:solidFill>
                  <a:schemeClr val="tx1"/>
                </a:solidFill>
              </a:rPr>
              <a:t>2030/2017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691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16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0" dirty="0"/>
              <a:t>Composite materials vs. Ferrous Metals</a:t>
            </a:r>
            <a:endParaRPr sz="3200" b="0" dirty="0"/>
          </a:p>
        </p:txBody>
      </p:sp>
      <p:sp>
        <p:nvSpPr>
          <p:cNvPr id="15" name="Macroeconomic stability…"/>
          <p:cNvSpPr txBox="1">
            <a:spLocks/>
          </p:cNvSpPr>
          <p:nvPr/>
        </p:nvSpPr>
        <p:spPr>
          <a:xfrm>
            <a:off x="414547" y="1287486"/>
            <a:ext cx="5611616" cy="479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From “Chemicals” to “Automobiles and</a:t>
            </a:r>
            <a:r>
              <a:rPr lang="ru-RU" sz="1800" dirty="0"/>
              <a:t> </a:t>
            </a:r>
            <a:r>
              <a:rPr lang="en-US" sz="1800" dirty="0"/>
              <a:t>equipment”</a:t>
            </a:r>
            <a:endParaRPr lang="en-US" sz="1800" dirty="0">
              <a:ea typeface="+mn-ea"/>
              <a:cs typeface="+mn-cs"/>
            </a:endParaRPr>
          </a:p>
        </p:txBody>
      </p:sp>
      <p:sp>
        <p:nvSpPr>
          <p:cNvPr id="12" name="Macroeconomic stability…"/>
          <p:cNvSpPr txBox="1">
            <a:spLocks/>
          </p:cNvSpPr>
          <p:nvPr/>
        </p:nvSpPr>
        <p:spPr>
          <a:xfrm>
            <a:off x="6165839" y="1287486"/>
            <a:ext cx="5611616" cy="479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From “Ferrous metals” to “Automobiles and</a:t>
            </a:r>
            <a:r>
              <a:rPr lang="ru-RU" sz="1800" dirty="0"/>
              <a:t> </a:t>
            </a:r>
            <a:r>
              <a:rPr lang="en-US" sz="1800" dirty="0"/>
              <a:t>equipment”</a:t>
            </a:r>
            <a:endParaRPr lang="en-US" sz="1800" dirty="0"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43815D-B8DD-4191-A1FF-C7578256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70" y="2235862"/>
            <a:ext cx="5695593" cy="37135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7E472A-0762-4A81-999E-460B1EB0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63" y="2166125"/>
            <a:ext cx="6153659" cy="37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913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4.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Partly autonomous driving and saloon comfort rise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18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/>
            <a:r>
              <a:rPr lang="en-US" sz="3200" b="0" dirty="0"/>
              <a:t>Partly autonomous driving and saloon comfort rise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1520" y="1390226"/>
          <a:ext cx="10891520" cy="4809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6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Electric equipment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Telecommunication</a:t>
                      </a:r>
                      <a:r>
                        <a:rPr lang="en-US" sz="2000" baseline="0" dirty="0"/>
                        <a:t> equipment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Machinery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Automobiles equipment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Electric equipment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Telecommunication</a:t>
                      </a:r>
                      <a:r>
                        <a:rPr lang="en-US" sz="2000" baseline="0" dirty="0"/>
                        <a:t> equipment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bg2"/>
                          </a:solidFill>
                        </a:ln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Machinery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Automobiles equipment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8087360" y="34544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42000" y="255016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8117840" y="250952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10210800" y="24892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Минус 17"/>
          <p:cNvSpPr/>
          <p:nvPr/>
        </p:nvSpPr>
        <p:spPr>
          <a:xfrm>
            <a:off x="9946640" y="3733444"/>
            <a:ext cx="1239520" cy="2073593"/>
          </a:xfrm>
          <a:prstGeom prst="mathMinus">
            <a:avLst>
              <a:gd name="adj1" fmla="val 13719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3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10190480" y="35052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19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/>
            <a:r>
              <a:rPr lang="en-US" sz="3200" b="0" dirty="0"/>
              <a:t>Partly autonomous driving and saloon comfort rise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6720" y="1103372"/>
            <a:ext cx="544576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Electric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equipment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/>
              <a:t>Automobile equipment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9680" y="1133764"/>
            <a:ext cx="544576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2400" dirty="0">
                <a:solidFill>
                  <a:schemeClr val="tx2"/>
                </a:solidFill>
              </a:rPr>
              <a:t>Telecommunication </a:t>
            </a:r>
            <a:r>
              <a:rPr lang="en-US" sz="2400" dirty="0"/>
              <a:t>equipment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/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/>
              <a:t>Automobile equipment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9E46A-9316-4F87-80A3-DE1EF64285E0}"/>
              </a:ext>
            </a:extLst>
          </p:cNvPr>
          <p:cNvSpPr txBox="1"/>
          <p:nvPr/>
        </p:nvSpPr>
        <p:spPr>
          <a:xfrm>
            <a:off x="4660489" y="1835279"/>
            <a:ext cx="1435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+22%</a:t>
            </a:r>
            <a:endParaRPr lang="ru-RU" sz="30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E6DF8-CCCD-4FC1-92C6-4D872B5AD1B5}"/>
              </a:ext>
            </a:extLst>
          </p:cNvPr>
          <p:cNvSpPr txBox="1"/>
          <p:nvPr/>
        </p:nvSpPr>
        <p:spPr>
          <a:xfrm>
            <a:off x="10570311" y="1892325"/>
            <a:ext cx="1435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+66%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BA66FD-562E-4921-829B-C1DBE97E7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8" y="2399536"/>
            <a:ext cx="6082682" cy="39098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4D0E6-589D-4884-9CD8-D7AD325CC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80" y="2399537"/>
            <a:ext cx="5809543" cy="38821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1.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dirty="0"/>
              <a:t>1.</a:t>
            </a:r>
          </a:p>
        </p:txBody>
      </p:sp>
      <p:sp>
        <p:nvSpPr>
          <p:cNvPr id="75" name="Responsibility for the gasoline price grow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Introduction and methodology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20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0" dirty="0"/>
              <a:t>Partly autonomous driving and saloon comfort rise</a:t>
            </a:r>
            <a:endParaRPr sz="3200" b="0" dirty="0"/>
          </a:p>
        </p:txBody>
      </p:sp>
      <p:sp>
        <p:nvSpPr>
          <p:cNvPr id="9" name="Macroeconomic stability…"/>
          <p:cNvSpPr txBox="1">
            <a:spLocks noGrp="1"/>
          </p:cNvSpPr>
          <p:nvPr>
            <p:ph type="body" sz="half" idx="15"/>
          </p:nvPr>
        </p:nvSpPr>
        <p:spPr>
          <a:xfrm>
            <a:off x="363794" y="1214539"/>
            <a:ext cx="11543070" cy="6142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From “Electric equipment” to “Automobiles</a:t>
            </a:r>
            <a:r>
              <a:rPr lang="ru-RU" sz="1800" dirty="0"/>
              <a:t> </a:t>
            </a:r>
            <a:r>
              <a:rPr lang="en-US" sz="1800" dirty="0"/>
              <a:t>&amp; equipment “/ From “Automobiles &amp; equipment” to “Automobiles &amp;</a:t>
            </a:r>
            <a:r>
              <a:rPr lang="ru-RU" sz="1800" dirty="0"/>
              <a:t> </a:t>
            </a:r>
            <a:r>
              <a:rPr lang="en-US" sz="1800" dirty="0"/>
              <a:t>equipment “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1" name="Macroeconomic stability…"/>
          <p:cNvSpPr txBox="1">
            <a:spLocks/>
          </p:cNvSpPr>
          <p:nvPr/>
        </p:nvSpPr>
        <p:spPr>
          <a:xfrm>
            <a:off x="363794" y="1880068"/>
            <a:ext cx="5541460" cy="72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>
                <a:ea typeface="+mn-ea"/>
                <a:cs typeface="+mn-cs"/>
              </a:rPr>
              <a:t>Relation (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red line</a:t>
            </a:r>
            <a:r>
              <a:rPr lang="en-US" sz="1600" dirty="0">
                <a:ea typeface="+mn-ea"/>
                <a:cs typeface="+mn-cs"/>
              </a:rPr>
              <a:t>, left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/>
              <a:t>Investments (</a:t>
            </a:r>
            <a:r>
              <a:rPr lang="en-US" sz="1600" dirty="0">
                <a:solidFill>
                  <a:srgbClr val="0070C0"/>
                </a:solidFill>
              </a:rPr>
              <a:t>blue line</a:t>
            </a:r>
            <a:r>
              <a:rPr lang="en-US" sz="1600" dirty="0"/>
              <a:t>, right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400" dirty="0">
              <a:ea typeface="+mn-ea"/>
              <a:cs typeface="+mn-cs"/>
            </a:endParaRPr>
          </a:p>
        </p:txBody>
      </p:sp>
      <p:sp>
        <p:nvSpPr>
          <p:cNvPr id="13" name="Macroeconomic stability…"/>
          <p:cNvSpPr txBox="1">
            <a:spLocks/>
          </p:cNvSpPr>
          <p:nvPr/>
        </p:nvSpPr>
        <p:spPr>
          <a:xfrm>
            <a:off x="6146864" y="1909575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>
                <a:ea typeface="+mn-ea"/>
                <a:cs typeface="+mn-cs"/>
              </a:rPr>
              <a:t>Relation (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red line</a:t>
            </a:r>
            <a:r>
              <a:rPr lang="en-US" sz="1600" dirty="0">
                <a:ea typeface="+mn-ea"/>
                <a:cs typeface="+mn-cs"/>
              </a:rPr>
              <a:t>, left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/>
              <a:t>Investments with  2 years</a:t>
            </a:r>
            <a:r>
              <a:rPr lang="ru-RU" sz="1600" dirty="0"/>
              <a:t> </a:t>
            </a:r>
            <a:r>
              <a:rPr lang="en-US" sz="1600" dirty="0"/>
              <a:t>lag (</a:t>
            </a:r>
            <a:r>
              <a:rPr lang="en-US" sz="1600" dirty="0">
                <a:solidFill>
                  <a:srgbClr val="0070C0"/>
                </a:solidFill>
              </a:rPr>
              <a:t>blue line</a:t>
            </a:r>
            <a:r>
              <a:rPr lang="en-US" sz="1600" dirty="0"/>
              <a:t>, right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400" dirty="0"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567B74-2A03-46B5-B47A-4675739B8D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927" y="2668656"/>
            <a:ext cx="5468173" cy="33698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FD235E-25A8-42F5-9133-7ED40E63B4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864" y="2668656"/>
            <a:ext cx="5793209" cy="33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996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21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0" dirty="0"/>
              <a:t>Partly autonomous driving and saloon comfort rise</a:t>
            </a:r>
            <a:endParaRPr sz="3200" b="0" dirty="0"/>
          </a:p>
        </p:txBody>
      </p:sp>
      <p:sp>
        <p:nvSpPr>
          <p:cNvPr id="15" name="Macroeconomic stability…"/>
          <p:cNvSpPr txBox="1">
            <a:spLocks/>
          </p:cNvSpPr>
          <p:nvPr/>
        </p:nvSpPr>
        <p:spPr>
          <a:xfrm>
            <a:off x="348779" y="1828800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 fontScale="25000" lnSpcReduction="20000"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7200" dirty="0">
                <a:ea typeface="+mn-ea"/>
                <a:cs typeface="+mn-cs"/>
              </a:rPr>
              <a:t>Predicted (</a:t>
            </a:r>
            <a:r>
              <a:rPr lang="en-US" sz="7200" dirty="0">
                <a:solidFill>
                  <a:srgbClr val="FF0000"/>
                </a:solidFill>
                <a:ea typeface="+mn-ea"/>
                <a:cs typeface="+mn-cs"/>
              </a:rPr>
              <a:t>red line</a:t>
            </a:r>
            <a:r>
              <a:rPr lang="en-US" sz="7200" dirty="0">
                <a:ea typeface="+mn-ea"/>
                <a:cs typeface="+mn-cs"/>
              </a:rPr>
              <a:t>, left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7200" dirty="0"/>
              <a:t>Actual (</a:t>
            </a:r>
            <a:r>
              <a:rPr lang="en-US" sz="7200" dirty="0">
                <a:solidFill>
                  <a:srgbClr val="0070C0"/>
                </a:solidFill>
              </a:rPr>
              <a:t>blue line</a:t>
            </a:r>
            <a:r>
              <a:rPr lang="en-US" sz="7200" dirty="0"/>
              <a:t>, right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300" dirty="0">
              <a:ea typeface="+mn-ea"/>
              <a:cs typeface="+mn-cs"/>
            </a:endParaRPr>
          </a:p>
        </p:txBody>
      </p:sp>
      <p:sp>
        <p:nvSpPr>
          <p:cNvPr id="8" name="Macroeconomic stability…">
            <a:extLst>
              <a:ext uri="{FF2B5EF4-FFF2-40B4-BE49-F238E27FC236}">
                <a16:creationId xmlns:a16="http://schemas.microsoft.com/office/drawing/2014/main" id="{6FE0345D-0F4D-47F8-8AAF-34474A941068}"/>
              </a:ext>
            </a:extLst>
          </p:cNvPr>
          <p:cNvSpPr txBox="1">
            <a:spLocks noGrp="1"/>
          </p:cNvSpPr>
          <p:nvPr>
            <p:ph type="body" sz="half" idx="15"/>
          </p:nvPr>
        </p:nvSpPr>
        <p:spPr>
          <a:xfrm>
            <a:off x="363794" y="1214539"/>
            <a:ext cx="11543070" cy="85810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From “Electric equipment” to “Automobiles</a:t>
            </a:r>
            <a:r>
              <a:rPr lang="ru-RU" sz="1800" dirty="0"/>
              <a:t> </a:t>
            </a:r>
            <a:r>
              <a:rPr lang="en-US" sz="1800" dirty="0"/>
              <a:t>&amp; equipment“/ From “Automobiles &amp; equipment” to “Automobiles</a:t>
            </a:r>
            <a:r>
              <a:rPr lang="ru-RU" sz="1800" dirty="0"/>
              <a:t> </a:t>
            </a:r>
            <a:r>
              <a:rPr lang="en-US" sz="1800" dirty="0"/>
              <a:t>&amp; equipment“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4B92B0-A62F-4DE1-8061-D909D3BB3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" y="2581071"/>
            <a:ext cx="5675157" cy="36218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C4EF9A-0D83-40FB-B3DC-730C1B202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29" y="2581070"/>
            <a:ext cx="5979957" cy="3631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204402-50FD-4CD4-AAB7-7DBD4579B168}"/>
              </a:ext>
            </a:extLst>
          </p:cNvPr>
          <p:cNvSpPr txBox="1"/>
          <p:nvPr/>
        </p:nvSpPr>
        <p:spPr>
          <a:xfrm>
            <a:off x="9428480" y="1779816"/>
            <a:ext cx="257734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+25% </a:t>
            </a:r>
            <a:r>
              <a:rPr lang="en-US" sz="2000" dirty="0">
                <a:solidFill>
                  <a:schemeClr val="tx1"/>
                </a:solidFill>
              </a:rPr>
              <a:t>2030/2017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6913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22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0" dirty="0"/>
              <a:t>Partly autonomous driving and saloon comfort rise</a:t>
            </a:r>
            <a:endParaRPr sz="3200" b="0" dirty="0"/>
          </a:p>
        </p:txBody>
      </p:sp>
      <p:sp>
        <p:nvSpPr>
          <p:cNvPr id="15" name="Macroeconomic stability…"/>
          <p:cNvSpPr txBox="1">
            <a:spLocks/>
          </p:cNvSpPr>
          <p:nvPr/>
        </p:nvSpPr>
        <p:spPr>
          <a:xfrm>
            <a:off x="336000" y="1262565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 fontScale="25000" lnSpcReduction="20000"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7200" dirty="0"/>
              <a:t>From “Electric equipment” to “Automobiles</a:t>
            </a:r>
            <a:r>
              <a:rPr lang="ru-RU" sz="7200" dirty="0"/>
              <a:t> </a:t>
            </a:r>
            <a:r>
              <a:rPr lang="en-US" sz="7200" dirty="0"/>
              <a:t>&amp; equipment“</a:t>
            </a:r>
            <a:endParaRPr lang="en-US" sz="1300" dirty="0">
              <a:ea typeface="+mn-ea"/>
              <a:cs typeface="+mn-cs"/>
            </a:endParaRPr>
          </a:p>
        </p:txBody>
      </p:sp>
      <p:sp>
        <p:nvSpPr>
          <p:cNvPr id="9" name="Macroeconomic stability…">
            <a:extLst>
              <a:ext uri="{FF2B5EF4-FFF2-40B4-BE49-F238E27FC236}">
                <a16:creationId xmlns:a16="http://schemas.microsoft.com/office/drawing/2014/main" id="{053C4793-B181-4414-B3B8-9B340A7BA3BD}"/>
              </a:ext>
            </a:extLst>
          </p:cNvPr>
          <p:cNvSpPr txBox="1">
            <a:spLocks/>
          </p:cNvSpPr>
          <p:nvPr/>
        </p:nvSpPr>
        <p:spPr>
          <a:xfrm>
            <a:off x="5965923" y="1198165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 fontScale="25000" lnSpcReduction="20000"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7200" dirty="0"/>
              <a:t>From “Automobile equipment” to “Automobiles</a:t>
            </a:r>
            <a:r>
              <a:rPr lang="ru-RU" sz="7200" dirty="0"/>
              <a:t> </a:t>
            </a:r>
            <a:r>
              <a:rPr lang="en-US" sz="7200" dirty="0"/>
              <a:t>&amp; equipment“</a:t>
            </a:r>
            <a:endParaRPr lang="en-US" sz="1300" dirty="0"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4B92A9-5DF4-4F91-840E-31257201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1" y="2094136"/>
            <a:ext cx="5570376" cy="40235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16E3C2-8B09-4063-B436-313DF57C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923" y="2077206"/>
            <a:ext cx="6157749" cy="40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913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5.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Digitalization and services share growth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24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/>
            <a:r>
              <a:rPr lang="en-US" sz="3200" b="0" dirty="0"/>
              <a:t>Digitalization and services share growth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1520" y="1390226"/>
          <a:ext cx="10891520" cy="4807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6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ICT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Services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Trade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Transport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ICT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Services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bg2"/>
                          </a:solidFill>
                        </a:ln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Trade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Transport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8087360" y="34544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8117840" y="250952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10210800" y="24892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10190480" y="35052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5872480" y="249936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10241280" y="44704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25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/>
            <a:r>
              <a:rPr lang="en-US" sz="3200" b="0" dirty="0"/>
              <a:t>Digitalization and services share growth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6400" y="1282512"/>
            <a:ext cx="544576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ICT / </a:t>
            </a:r>
            <a:r>
              <a:rPr kumimoji="0" lang="en-US" sz="3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Trade</a:t>
            </a:r>
            <a:endParaRPr kumimoji="0" lang="ru-RU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0640" y="1231712"/>
            <a:ext cx="544576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ICT /</a:t>
            </a:r>
            <a:r>
              <a:rPr kumimoji="0" lang="en-US" sz="3000" b="1" i="0" u="none" strike="noStrike" cap="none" spc="0" normalizeH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Transport</a:t>
            </a:r>
            <a:endParaRPr lang="ru-RU" sz="3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6489" y="1714168"/>
            <a:ext cx="1435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+346%</a:t>
            </a:r>
            <a:endParaRPr lang="ru-RU" sz="3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6169" y="1701237"/>
            <a:ext cx="1435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+248%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4115D3-E722-45C5-A96C-989DC029E6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0" y="2242167"/>
            <a:ext cx="5894580" cy="34661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B7CFA0-07D8-4D63-8422-1691F9649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4286"/>
            <a:ext cx="5894580" cy="348406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26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0" dirty="0"/>
              <a:t>Digitalization and services share growth</a:t>
            </a:r>
            <a:endParaRPr sz="3200" b="0" dirty="0"/>
          </a:p>
        </p:txBody>
      </p:sp>
      <p:sp>
        <p:nvSpPr>
          <p:cNvPr id="9" name="Macroeconomic stability…"/>
          <p:cNvSpPr txBox="1">
            <a:spLocks noGrp="1"/>
          </p:cNvSpPr>
          <p:nvPr>
            <p:ph type="body" sz="half" idx="15"/>
          </p:nvPr>
        </p:nvSpPr>
        <p:spPr>
          <a:xfrm>
            <a:off x="363794" y="1214539"/>
            <a:ext cx="11543070" cy="6142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From “ICT” to “Automobiles &amp;</a:t>
            </a:r>
            <a:r>
              <a:rPr lang="ru-RU" sz="1800" dirty="0"/>
              <a:t> </a:t>
            </a:r>
            <a:r>
              <a:rPr lang="en-US" sz="1800" dirty="0"/>
              <a:t>equipment “/ From “Transport” to “Automobiles &amp;</a:t>
            </a:r>
            <a:r>
              <a:rPr lang="ru-RU" sz="1800" dirty="0"/>
              <a:t> </a:t>
            </a:r>
            <a:r>
              <a:rPr lang="en-US" sz="1800" dirty="0"/>
              <a:t>equipment “</a:t>
            </a:r>
            <a:br>
              <a:rPr lang="en-US" sz="1800" dirty="0"/>
            </a:br>
            <a:endParaRPr lang="en-US" sz="1800" dirty="0"/>
          </a:p>
          <a:p>
            <a:pPr algn="ctr"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800" dirty="0"/>
          </a:p>
        </p:txBody>
      </p:sp>
      <p:sp>
        <p:nvSpPr>
          <p:cNvPr id="11" name="Macroeconomic stability…"/>
          <p:cNvSpPr txBox="1">
            <a:spLocks/>
          </p:cNvSpPr>
          <p:nvPr/>
        </p:nvSpPr>
        <p:spPr>
          <a:xfrm>
            <a:off x="0" y="1745189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>
                <a:ea typeface="+mn-ea"/>
                <a:cs typeface="+mn-cs"/>
              </a:rPr>
              <a:t>Relation (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red line</a:t>
            </a:r>
            <a:r>
              <a:rPr lang="en-US" sz="1600" dirty="0">
                <a:ea typeface="+mn-ea"/>
                <a:cs typeface="+mn-cs"/>
              </a:rPr>
              <a:t>, left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/>
              <a:t>Investments (</a:t>
            </a:r>
            <a:r>
              <a:rPr lang="en-US" sz="1600" dirty="0">
                <a:solidFill>
                  <a:srgbClr val="0070C0"/>
                </a:solidFill>
              </a:rPr>
              <a:t>blue line</a:t>
            </a:r>
            <a:r>
              <a:rPr lang="en-US" sz="1600" dirty="0"/>
              <a:t>, right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400" dirty="0">
              <a:ea typeface="+mn-ea"/>
              <a:cs typeface="+mn-cs"/>
            </a:endParaRPr>
          </a:p>
        </p:txBody>
      </p:sp>
      <p:sp>
        <p:nvSpPr>
          <p:cNvPr id="13" name="Macroeconomic stability…"/>
          <p:cNvSpPr txBox="1">
            <a:spLocks/>
          </p:cNvSpPr>
          <p:nvPr/>
        </p:nvSpPr>
        <p:spPr>
          <a:xfrm>
            <a:off x="6126099" y="1613622"/>
            <a:ext cx="6065901" cy="82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>
                <a:ea typeface="+mn-ea"/>
                <a:cs typeface="+mn-cs"/>
              </a:rPr>
              <a:t>Relation (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red line</a:t>
            </a:r>
            <a:r>
              <a:rPr lang="en-US" sz="1600" dirty="0">
                <a:ea typeface="+mn-ea"/>
                <a:cs typeface="+mn-cs"/>
              </a:rPr>
              <a:t>, left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/>
              <a:t>Accumulated investments since 2000 with zero retirement (</a:t>
            </a:r>
            <a:r>
              <a:rPr lang="en-US" sz="1600" dirty="0">
                <a:solidFill>
                  <a:srgbClr val="0070C0"/>
                </a:solidFill>
              </a:rPr>
              <a:t>blue line</a:t>
            </a:r>
            <a:r>
              <a:rPr lang="en-US" sz="1600" dirty="0"/>
              <a:t>, right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400" dirty="0"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420FD2-013A-486A-B6CA-A7406BE1FF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88" y="2600960"/>
            <a:ext cx="5760000" cy="33371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1FC590-37A9-442B-A739-9A93FF453C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8235" y="2641600"/>
            <a:ext cx="6263765" cy="33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996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27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0" dirty="0"/>
              <a:t>Digitalization and services share growth</a:t>
            </a:r>
            <a:endParaRPr sz="3200" b="0" dirty="0"/>
          </a:p>
        </p:txBody>
      </p:sp>
      <p:sp>
        <p:nvSpPr>
          <p:cNvPr id="15" name="Macroeconomic stability…"/>
          <p:cNvSpPr txBox="1">
            <a:spLocks/>
          </p:cNvSpPr>
          <p:nvPr/>
        </p:nvSpPr>
        <p:spPr>
          <a:xfrm>
            <a:off x="279651" y="1162677"/>
            <a:ext cx="5760000" cy="894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>
                <a:ea typeface="+mn-ea"/>
                <a:cs typeface="+mn-cs"/>
              </a:rPr>
              <a:t>Predicted (</a:t>
            </a:r>
            <a:r>
              <a:rPr lang="en-US" sz="1800" dirty="0">
                <a:solidFill>
                  <a:srgbClr val="FF0000"/>
                </a:solidFill>
                <a:ea typeface="+mn-ea"/>
                <a:cs typeface="+mn-cs"/>
              </a:rPr>
              <a:t>red line</a:t>
            </a:r>
            <a:r>
              <a:rPr lang="en-US" sz="1800" dirty="0">
                <a:ea typeface="+mn-ea"/>
                <a:cs typeface="+mn-cs"/>
              </a:rPr>
              <a:t>, left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Actual(</a:t>
            </a:r>
            <a:r>
              <a:rPr lang="en-US" sz="1800" dirty="0">
                <a:solidFill>
                  <a:srgbClr val="0070C0"/>
                </a:solidFill>
              </a:rPr>
              <a:t>blue line</a:t>
            </a:r>
            <a:r>
              <a:rPr lang="en-US" sz="1800" dirty="0"/>
              <a:t>, right axis)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800" dirty="0"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3365D5-027B-4C94-820B-E5ED165FBF94}"/>
              </a:ext>
            </a:extLst>
          </p:cNvPr>
          <p:cNvSpPr txBox="1"/>
          <p:nvPr/>
        </p:nvSpPr>
        <p:spPr>
          <a:xfrm>
            <a:off x="6508777" y="1311953"/>
            <a:ext cx="6097554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/>
            <a:r>
              <a:rPr lang="ru-RU" sz="3000" dirty="0">
                <a:solidFill>
                  <a:srgbClr val="00B050"/>
                </a:solidFill>
              </a:rPr>
              <a:t>+49</a:t>
            </a:r>
            <a:r>
              <a:rPr lang="en-US" sz="3000" dirty="0">
                <a:solidFill>
                  <a:srgbClr val="00B050"/>
                </a:solidFill>
              </a:rPr>
              <a:t>% 2030/2017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9E5375-4019-495D-9881-90422D5BEF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22" y="1987870"/>
            <a:ext cx="5684471" cy="39557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64AE89-7667-45AC-A073-4EFDAF77D7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8147" y="1985431"/>
            <a:ext cx="5894202" cy="40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913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28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b="0" dirty="0"/>
              <a:t>Digitalization and services share growth</a:t>
            </a:r>
            <a:endParaRPr sz="3200" b="0" dirty="0"/>
          </a:p>
        </p:txBody>
      </p:sp>
      <p:sp>
        <p:nvSpPr>
          <p:cNvPr id="11" name="Macroeconomic stability…"/>
          <p:cNvSpPr txBox="1">
            <a:spLocks/>
          </p:cNvSpPr>
          <p:nvPr/>
        </p:nvSpPr>
        <p:spPr>
          <a:xfrm>
            <a:off x="226003" y="1187030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/>
              <a:t>From “ICT” to “Automobiles</a:t>
            </a:r>
            <a:r>
              <a:rPr lang="ru-RU" sz="1600" dirty="0"/>
              <a:t> </a:t>
            </a:r>
            <a:r>
              <a:rPr lang="en-US" sz="1600" dirty="0"/>
              <a:t>&amp; equipment “</a:t>
            </a:r>
            <a:endParaRPr lang="en-US" sz="1400" dirty="0">
              <a:ea typeface="+mn-ea"/>
              <a:cs typeface="+mn-cs"/>
            </a:endParaRPr>
          </a:p>
        </p:txBody>
      </p:sp>
      <p:sp>
        <p:nvSpPr>
          <p:cNvPr id="12" name="Macroeconomic stability…">
            <a:extLst>
              <a:ext uri="{FF2B5EF4-FFF2-40B4-BE49-F238E27FC236}">
                <a16:creationId xmlns:a16="http://schemas.microsoft.com/office/drawing/2014/main" id="{BD448AA8-D492-4228-9C53-236CFBD71D49}"/>
              </a:ext>
            </a:extLst>
          </p:cNvPr>
          <p:cNvSpPr txBox="1">
            <a:spLocks/>
          </p:cNvSpPr>
          <p:nvPr/>
        </p:nvSpPr>
        <p:spPr>
          <a:xfrm>
            <a:off x="5986003" y="1187030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600" dirty="0"/>
              <a:t>From “Transport” to “Automobiles</a:t>
            </a:r>
            <a:r>
              <a:rPr lang="ru-RU" sz="1600" dirty="0"/>
              <a:t> </a:t>
            </a:r>
            <a:r>
              <a:rPr lang="en-US" sz="1600" dirty="0"/>
              <a:t>&amp; equipment “</a:t>
            </a:r>
            <a:endParaRPr lang="en-US" sz="1400" dirty="0"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B53778-CA9A-47E2-AFEC-C9DC4697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3" y="1828800"/>
            <a:ext cx="5760000" cy="43014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AE4DA4-1D7C-4360-B177-676A31934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27" y="1863462"/>
            <a:ext cx="6045186" cy="42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750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6.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8729939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3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0" dirty="0"/>
              <a:t>Technological shifts assessment methodology</a:t>
            </a:r>
            <a:endParaRPr sz="32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3792" y="1184441"/>
            <a:ext cx="5066216" cy="398570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Exited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shifts</a:t>
            </a:r>
            <a:r>
              <a:rPr lang="ru-RU" sz="2400" dirty="0">
                <a:latin typeface="+mn-lt"/>
              </a:rPr>
              <a:t>:</a:t>
            </a:r>
          </a:p>
          <a:p>
            <a:pPr marL="171450" indent="-171450" algn="l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>
                <a:latin typeface="+mn-lt"/>
              </a:rPr>
              <a:t>Already happening</a:t>
            </a:r>
            <a:endParaRPr lang="ru-RU" sz="2000" b="0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ru-RU" sz="2000" b="0" dirty="0">
                <a:latin typeface="+mn-lt"/>
              </a:rPr>
              <a:t>2. </a:t>
            </a:r>
            <a:r>
              <a:rPr lang="en-US" sz="2000" b="0" dirty="0">
                <a:latin typeface="+mn-lt"/>
              </a:rPr>
              <a:t>Observable in the past</a:t>
            </a:r>
            <a:endParaRPr lang="ru-RU" sz="2000" b="0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ru-RU" sz="2000" b="0" dirty="0">
                <a:latin typeface="+mn-lt"/>
              </a:rPr>
              <a:t>3. </a:t>
            </a:r>
            <a:r>
              <a:rPr lang="en-US" sz="2000" b="0" dirty="0">
                <a:latin typeface="+mn-lt"/>
              </a:rPr>
              <a:t>Econometrical approach</a:t>
            </a:r>
            <a:endParaRPr lang="ru-RU" sz="2000" b="0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+mn-lt"/>
              </a:rPr>
              <a:t>Examples</a:t>
            </a:r>
            <a:r>
              <a:rPr lang="ru-RU" sz="2000" dirty="0">
                <a:latin typeface="+mn-lt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2000" b="0" dirty="0">
                <a:latin typeface="+mn-lt"/>
              </a:rPr>
              <a:t>Energy use</a:t>
            </a:r>
            <a:endParaRPr lang="ru-RU" sz="2000" b="0" dirty="0">
              <a:latin typeface="+mn-lt"/>
            </a:endParaRPr>
          </a:p>
          <a:p>
            <a:pPr marL="457200" indent="-457200" algn="l">
              <a:buAutoNum type="arabicPeriod"/>
            </a:pPr>
            <a:r>
              <a:rPr lang="en-US" sz="2000" b="0" dirty="0">
                <a:latin typeface="+mn-lt"/>
              </a:rPr>
              <a:t>Composite materials</a:t>
            </a:r>
            <a:endParaRPr lang="ru-RU" sz="2000" b="0" dirty="0">
              <a:latin typeface="+mn-lt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b="0" dirty="0">
                <a:latin typeface="+mn-lt"/>
              </a:rPr>
              <a:t>Digitalization</a:t>
            </a:r>
            <a:endParaRPr lang="ru-RU" sz="2000" b="0" dirty="0">
              <a:latin typeface="+mn-lt"/>
            </a:endParaRP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b="0" dirty="0">
                <a:latin typeface="+mn-lt"/>
              </a:rPr>
              <a:t>Partly autonomous driving</a:t>
            </a:r>
            <a:endParaRPr lang="ru-RU" sz="2000" b="0" dirty="0">
              <a:latin typeface="+mn-lt"/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6798595" y="1184441"/>
            <a:ext cx="5066216" cy="3370153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+mn-lt"/>
              </a:rPr>
              <a:t>New or expected shifts</a:t>
            </a:r>
            <a:r>
              <a:rPr lang="ru-RU" sz="2400" dirty="0">
                <a:latin typeface="+mn-lt"/>
              </a:rPr>
              <a:t>:</a:t>
            </a:r>
          </a:p>
          <a:p>
            <a:pPr marL="171450" indent="-171450" algn="l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>
                <a:latin typeface="+mn-lt"/>
              </a:rPr>
              <a:t> Will happen </a:t>
            </a:r>
            <a:r>
              <a:rPr lang="en-US" sz="2000" b="0" dirty="0"/>
              <a:t>possibly </a:t>
            </a:r>
            <a:endParaRPr lang="ru-RU" sz="2000" b="0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ru-RU" sz="2000" b="0" dirty="0">
                <a:latin typeface="+mn-lt"/>
              </a:rPr>
              <a:t>2. </a:t>
            </a:r>
            <a:r>
              <a:rPr lang="en-US" sz="2000" b="0" dirty="0">
                <a:latin typeface="+mn-lt"/>
              </a:rPr>
              <a:t>Not observable in the past</a:t>
            </a:r>
            <a:endParaRPr lang="ru-RU" sz="2000" b="0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ru-RU" sz="2000" b="0" dirty="0">
                <a:latin typeface="+mn-lt"/>
              </a:rPr>
              <a:t>3. </a:t>
            </a:r>
            <a:r>
              <a:rPr lang="en-US" sz="2000" b="0" dirty="0">
                <a:latin typeface="+mn-lt"/>
              </a:rPr>
              <a:t>Scenario analysis</a:t>
            </a:r>
            <a:endParaRPr lang="ru-RU" sz="2000" b="0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latin typeface="+mn-lt"/>
              </a:rPr>
              <a:t>Examples</a:t>
            </a:r>
            <a:r>
              <a:rPr lang="ru-RU" sz="2000" dirty="0">
                <a:latin typeface="+mn-lt"/>
              </a:rPr>
              <a:t>: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b="0" dirty="0">
                <a:latin typeface="+mn-lt"/>
              </a:rPr>
              <a:t>Electric cars</a:t>
            </a:r>
            <a:endParaRPr lang="ru-RU" sz="2000" b="0" dirty="0">
              <a:latin typeface="+mn-lt"/>
            </a:endParaRPr>
          </a:p>
          <a:p>
            <a:pPr marL="457200" indent="-457200" algn="l">
              <a:lnSpc>
                <a:spcPct val="150000"/>
              </a:lnSpc>
              <a:buFontTx/>
              <a:buAutoNum type="arabicPeriod"/>
            </a:pPr>
            <a:r>
              <a:rPr lang="en-US" sz="2000" b="0" dirty="0">
                <a:latin typeface="+mn-lt"/>
              </a:rPr>
              <a:t>Fully </a:t>
            </a:r>
            <a:r>
              <a:rPr lang="en-US" sz="2000" b="0" dirty="0"/>
              <a:t>autonomous driving</a:t>
            </a:r>
            <a:endParaRPr lang="ru-RU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49126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0"/>
            <a:ext cx="9596804" cy="2428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30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dirty="0"/>
              <a:t>Macro (constant 2010 prices, </a:t>
            </a:r>
            <a:r>
              <a:rPr lang="en-US" dirty="0" err="1"/>
              <a:t>mln</a:t>
            </a:r>
            <a:r>
              <a:rPr lang="en-US" dirty="0"/>
              <a:t>. rub)</a:t>
            </a:r>
            <a:br>
              <a:rPr lang="en-US" dirty="0"/>
            </a:br>
            <a:r>
              <a:rPr lang="en-US" dirty="0"/>
              <a:t>New (</a:t>
            </a:r>
            <a:r>
              <a:rPr lang="en-US" dirty="0">
                <a:solidFill>
                  <a:srgbClr val="FF0000"/>
                </a:solidFill>
              </a:rPr>
              <a:t>red line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Old (</a:t>
            </a:r>
            <a:r>
              <a:rPr lang="en-US" dirty="0">
                <a:solidFill>
                  <a:srgbClr val="0070C0"/>
                </a:solidFill>
              </a:rPr>
              <a:t>blue line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1" name="Macroeconomic stability…"/>
          <p:cNvSpPr txBox="1">
            <a:spLocks/>
          </p:cNvSpPr>
          <p:nvPr/>
        </p:nvSpPr>
        <p:spPr>
          <a:xfrm>
            <a:off x="242546" y="1264611"/>
            <a:ext cx="5760000" cy="353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GDP 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200" dirty="0"/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200" dirty="0">
              <a:ea typeface="+mn-ea"/>
              <a:cs typeface="+mn-cs"/>
            </a:endParaRPr>
          </a:p>
        </p:txBody>
      </p:sp>
      <p:sp>
        <p:nvSpPr>
          <p:cNvPr id="13" name="Macroeconomic stability…"/>
          <p:cNvSpPr txBox="1">
            <a:spLocks/>
          </p:cNvSpPr>
          <p:nvPr/>
        </p:nvSpPr>
        <p:spPr>
          <a:xfrm>
            <a:off x="6189456" y="1264611"/>
            <a:ext cx="5386341" cy="432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1800" dirty="0"/>
              <a:t>Investments</a:t>
            </a:r>
            <a:r>
              <a:rPr lang="en-US" sz="1200" dirty="0"/>
              <a:t> 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endParaRPr lang="en-US" sz="1200" dirty="0"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C21072-7442-4D2A-A244-0FAD378F16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47" y="1749420"/>
            <a:ext cx="5912499" cy="41364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6EFE4B-1015-45A2-8814-3273BC2F59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749420"/>
            <a:ext cx="6005953" cy="4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4384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4EDC9E3-6177-4F16-BC85-CA114D2F560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06302" y="1266120"/>
            <a:ext cx="3851093" cy="444582"/>
          </a:xfrm>
        </p:spPr>
        <p:txBody>
          <a:bodyPr/>
          <a:lstStyle/>
          <a:p>
            <a:r>
              <a:rPr lang="en-US" sz="1800" dirty="0"/>
              <a:t>Output in Automobiles</a:t>
            </a: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860F5F-C1A9-408C-90BE-A2AB128B97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3B65D1-054C-4BAC-8334-E68E7A91E3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24169D0-E864-49B5-A643-D3E9CD7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</a:t>
            </a:r>
            <a:r>
              <a:rPr lang="en-US" sz="2000" dirty="0"/>
              <a:t>(constant 2010 prices, </a:t>
            </a:r>
            <a:r>
              <a:rPr lang="en-US" sz="2000" dirty="0" err="1"/>
              <a:t>mln.rub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New (</a:t>
            </a:r>
            <a:r>
              <a:rPr lang="en-US" sz="2000" dirty="0">
                <a:solidFill>
                  <a:srgbClr val="FF0000"/>
                </a:solidFill>
              </a:rPr>
              <a:t>red line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Old (</a:t>
            </a:r>
            <a:r>
              <a:rPr lang="en-US" sz="2000" dirty="0">
                <a:solidFill>
                  <a:srgbClr val="0070C0"/>
                </a:solidFill>
              </a:rPr>
              <a:t>blue line</a:t>
            </a:r>
            <a:r>
              <a:rPr lang="en-US" sz="2000" dirty="0"/>
              <a:t>)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746F6-6B59-44FC-A9A7-4198490C9C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69" y="1734711"/>
            <a:ext cx="5984032" cy="41637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0968B7-E33C-4A44-9E4E-C79B63511D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710702"/>
            <a:ext cx="5850294" cy="4187776"/>
          </a:xfrm>
          <a:prstGeom prst="rect">
            <a:avLst/>
          </a:prstGeom>
        </p:spPr>
      </p:pic>
      <p:sp>
        <p:nvSpPr>
          <p:cNvPr id="12" name="Текст 1">
            <a:extLst>
              <a:ext uri="{FF2B5EF4-FFF2-40B4-BE49-F238E27FC236}">
                <a16:creationId xmlns:a16="http://schemas.microsoft.com/office/drawing/2014/main" id="{E39293CF-030F-469C-935D-29A5BCB320D1}"/>
              </a:ext>
            </a:extLst>
          </p:cNvPr>
          <p:cNvSpPr txBox="1">
            <a:spLocks/>
          </p:cNvSpPr>
          <p:nvPr/>
        </p:nvSpPr>
        <p:spPr>
          <a:xfrm>
            <a:off x="6380565" y="1290861"/>
            <a:ext cx="3851093" cy="44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1800" dirty="0"/>
              <a:t>Output in Transport</a:t>
            </a:r>
          </a:p>
        </p:txBody>
      </p:sp>
    </p:spTree>
    <p:extLst>
      <p:ext uri="{BB962C8B-B14F-4D97-AF65-F5344CB8AC3E}">
        <p14:creationId xmlns:p14="http://schemas.microsoft.com/office/powerpoint/2010/main" val="62531073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4EDC9E3-6177-4F16-BC85-CA114D2F560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06302" y="1266120"/>
            <a:ext cx="3851093" cy="444582"/>
          </a:xfrm>
        </p:spPr>
        <p:txBody>
          <a:bodyPr/>
          <a:lstStyle/>
          <a:p>
            <a:r>
              <a:rPr lang="en-US" sz="1800" dirty="0"/>
              <a:t>Output in ICT</a:t>
            </a: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860F5F-C1A9-408C-90BE-A2AB128B97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3B65D1-054C-4BAC-8334-E68E7A91E3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24169D0-E864-49B5-A643-D3E9CD7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</a:t>
            </a:r>
            <a:r>
              <a:rPr lang="en-US" sz="2000" dirty="0"/>
              <a:t>(constant 2010 prices, </a:t>
            </a:r>
            <a:r>
              <a:rPr lang="en-US" sz="2000" dirty="0" err="1"/>
              <a:t>mln.rub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New (</a:t>
            </a:r>
            <a:r>
              <a:rPr lang="en-US" sz="2000" dirty="0">
                <a:solidFill>
                  <a:srgbClr val="FF0000"/>
                </a:solidFill>
              </a:rPr>
              <a:t>red line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Old (</a:t>
            </a:r>
            <a:r>
              <a:rPr lang="en-US" sz="2000" dirty="0">
                <a:solidFill>
                  <a:srgbClr val="0070C0"/>
                </a:solidFill>
              </a:rPr>
              <a:t>blue line</a:t>
            </a:r>
            <a:r>
              <a:rPr lang="en-US" sz="2000" dirty="0"/>
              <a:t>)</a:t>
            </a:r>
            <a:endParaRPr lang="ru-RU" dirty="0"/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E39293CF-030F-469C-935D-29A5BCB320D1}"/>
              </a:ext>
            </a:extLst>
          </p:cNvPr>
          <p:cNvSpPr txBox="1">
            <a:spLocks/>
          </p:cNvSpPr>
          <p:nvPr/>
        </p:nvSpPr>
        <p:spPr>
          <a:xfrm>
            <a:off x="6380565" y="1290861"/>
            <a:ext cx="3851093" cy="444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US" sz="1800" dirty="0"/>
              <a:t>Output in Chemicals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006594-E419-4784-8863-99887E73B0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958" y="1710702"/>
            <a:ext cx="5956041" cy="41877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A95371-FE65-4FFD-A62B-01156B8D42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99" y="1710702"/>
            <a:ext cx="5956041" cy="418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7613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33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0" dirty="0"/>
              <a:t>Conclusions and future plans</a:t>
            </a:r>
            <a:endParaRPr sz="3200" b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8960" y="1574981"/>
            <a:ext cx="11135360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indent="-514350" algn="l" defTabSz="825500">
              <a:buFont typeface="+mj-lt"/>
              <a:buAutoNum type="arabicPeriod"/>
            </a:pPr>
            <a:r>
              <a:rPr lang="en-US" sz="2400" b="0" dirty="0"/>
              <a:t>Technological shifts are to be divided in two groups: existed and expected</a:t>
            </a:r>
          </a:p>
          <a:p>
            <a:pPr marL="514350" indent="-514350" algn="l" defTabSz="825500">
              <a:buFont typeface="+mj-lt"/>
              <a:buAutoNum type="arabicPeriod"/>
            </a:pPr>
            <a:r>
              <a:rPr lang="en-US" sz="2400" b="0" dirty="0"/>
              <a:t>Relation of IOCs might be a reflection of technological shift</a:t>
            </a:r>
          </a:p>
          <a:p>
            <a:pPr marL="514350" indent="-514350" algn="l" defTabSz="825500">
              <a:buFont typeface="+mj-lt"/>
              <a:buAutoNum type="arabicPeriod"/>
            </a:pPr>
            <a:r>
              <a:rPr lang="en-US" sz="2400" b="0" dirty="0"/>
              <a:t>There was underlined four main blocks of technological shifts in automotive industry</a:t>
            </a:r>
          </a:p>
          <a:p>
            <a:pPr marL="514350" indent="-514350" algn="l" defTabSz="825500">
              <a:buFont typeface="+mj-lt"/>
              <a:buAutoNum type="arabicPeriod"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Possible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shifts were modeled with RIM</a:t>
            </a:r>
          </a:p>
          <a:p>
            <a:pPr marL="514350" indent="-514350" algn="l" defTabSz="825500">
              <a:buFont typeface="+mj-lt"/>
              <a:buAutoNum type="arabicPeriod"/>
            </a:pPr>
            <a:r>
              <a:rPr lang="en-US" sz="2400" b="0" dirty="0"/>
              <a:t>Technological shifts might significantly influence industries’ outputs</a:t>
            </a:r>
          </a:p>
          <a:p>
            <a:pPr marL="514350" indent="-514350" algn="l" defTabSz="825500">
              <a:buFont typeface="+mj-lt"/>
              <a:buAutoNum type="arabicPeriod"/>
            </a:pPr>
            <a:r>
              <a:rPr lang="en-US" sz="2400" b="0" dirty="0"/>
              <a:t>Effect for </a:t>
            </a:r>
            <a:r>
              <a:rPr lang="en-US" sz="2400" b="0" dirty="0" err="1"/>
              <a:t>macroparameters</a:t>
            </a:r>
            <a:r>
              <a:rPr lang="en-US" sz="2400" b="0" dirty="0"/>
              <a:t>  is insignificant in this assessment</a:t>
            </a:r>
            <a:endParaRPr kumimoji="0" lang="en-US" sz="2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indent="-514350" algn="l" defTabSz="825500"/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14350" indent="-514350" algn="l" defTabSz="825500">
              <a:buFont typeface="+mj-lt"/>
              <a:buAutoNum type="arabicPeriod"/>
            </a:pPr>
            <a:r>
              <a:rPr lang="en-US" sz="2400" b="0" dirty="0"/>
              <a:t>To develop approach with scenario approach: how cost structure can change within inertia</a:t>
            </a:r>
            <a:endParaRPr lang="ru-RU" sz="2400" b="0" dirty="0"/>
          </a:p>
          <a:p>
            <a:pPr marL="514350" indent="-514350" algn="l" defTabSz="825500">
              <a:buFont typeface="+mj-lt"/>
              <a:buAutoNum type="arabicPeriod"/>
            </a:pPr>
            <a:r>
              <a:rPr lang="en-US" sz="2400" b="0" dirty="0"/>
              <a:t>To multiply this approach to other industries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Контакты"/>
          <p:cNvSpPr txBox="1"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Contacts</a:t>
            </a:r>
            <a:endParaRPr dirty="0"/>
          </a:p>
        </p:txBody>
      </p:sp>
      <p:sp>
        <p:nvSpPr>
          <p:cNvPr id="13" name="www.ecfor.ru / shirov"/>
          <p:cNvSpPr txBox="1"/>
          <p:nvPr/>
        </p:nvSpPr>
        <p:spPr>
          <a:xfrm>
            <a:off x="1412715" y="2533265"/>
            <a:ext cx="4846985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50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sz="2500" dirty="0"/>
              <a:t>www.ecfor.ru / </a:t>
            </a:r>
            <a:r>
              <a:rPr lang="en-US" sz="2500" dirty="0" err="1"/>
              <a:t>milyakin</a:t>
            </a:r>
            <a:endParaRPr sz="2500" dirty="0"/>
          </a:p>
        </p:txBody>
      </p:sp>
      <p:sp>
        <p:nvSpPr>
          <p:cNvPr id="14" name="ankolp@gmail.com"/>
          <p:cNvSpPr txBox="1"/>
          <p:nvPr/>
        </p:nvSpPr>
        <p:spPr>
          <a:xfrm>
            <a:off x="1412715" y="3207803"/>
            <a:ext cx="4741665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>
              <a:defRPr sz="5000" b="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z="2500" dirty="0"/>
              <a:t>milyakinsergei@gmail.com</a:t>
            </a:r>
          </a:p>
        </p:txBody>
      </p:sp>
      <p:pic>
        <p:nvPicPr>
          <p:cNvPr id="15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128" y="3207803"/>
            <a:ext cx="480547" cy="48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128" y="2536681"/>
            <a:ext cx="480547" cy="4805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51402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ource:  Ministry of Economic Development of the Russian Federation"/>
          <p:cNvSpPr txBox="1">
            <a:spLocks noGrp="1"/>
          </p:cNvSpPr>
          <p:nvPr>
            <p:ph type="body" sz="quarter" idx="14"/>
          </p:nvPr>
        </p:nvSpPr>
        <p:spPr>
          <a:xfrm>
            <a:off x="1963075" y="6449331"/>
            <a:ext cx="9596804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1835" y="64340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4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0" dirty="0"/>
              <a:t>“Reflection” of  the shift</a:t>
            </a:r>
            <a:endParaRPr sz="3200" b="0" dirty="0"/>
          </a:p>
        </p:txBody>
      </p:sp>
      <p:sp>
        <p:nvSpPr>
          <p:cNvPr id="9" name="Macroeconomic stability…"/>
          <p:cNvSpPr txBox="1">
            <a:spLocks noGrp="1"/>
          </p:cNvSpPr>
          <p:nvPr>
            <p:ph type="body" sz="half" idx="4294967295"/>
          </p:nvPr>
        </p:nvSpPr>
        <p:spPr>
          <a:xfrm>
            <a:off x="363794" y="1214540"/>
            <a:ext cx="11543070" cy="614261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 algn="ctr"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2400" dirty="0"/>
              <a:t>In</a:t>
            </a:r>
            <a:r>
              <a:rPr lang="ru-RU" sz="2400" dirty="0"/>
              <a:t> </a:t>
            </a:r>
            <a:r>
              <a:rPr lang="en-US" sz="2400" dirty="0"/>
              <a:t>“</a:t>
            </a:r>
            <a:r>
              <a:rPr lang="en-US" sz="2400" dirty="0">
                <a:sym typeface="Arial"/>
              </a:rPr>
              <a:t>Automobile and automobile equipment production”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1" name="Macroeconomic stability…"/>
          <p:cNvSpPr txBox="1">
            <a:spLocks/>
          </p:cNvSpPr>
          <p:nvPr/>
        </p:nvSpPr>
        <p:spPr>
          <a:xfrm>
            <a:off x="127820" y="1868384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2000" dirty="0"/>
              <a:t>From</a:t>
            </a:r>
            <a:r>
              <a:rPr lang="ru-RU" sz="2000" dirty="0"/>
              <a:t> </a:t>
            </a:r>
            <a:r>
              <a:rPr lang="en-US" sz="2000" dirty="0"/>
              <a:t>“Chemistry”</a:t>
            </a:r>
            <a:r>
              <a:rPr lang="ru-RU" sz="2000" dirty="0"/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, left axe)</a:t>
            </a:r>
          </a:p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2000" dirty="0"/>
              <a:t>From</a:t>
            </a:r>
            <a:r>
              <a:rPr lang="ru-RU" sz="2000" dirty="0"/>
              <a:t> </a:t>
            </a:r>
            <a:r>
              <a:rPr lang="en-US" sz="2000" dirty="0"/>
              <a:t>“Ferrous metals”</a:t>
            </a:r>
            <a:r>
              <a:rPr lang="ru-RU" sz="2000" dirty="0"/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70C0"/>
                </a:solidFill>
              </a:rPr>
              <a:t>blue</a:t>
            </a:r>
            <a:r>
              <a:rPr lang="en-US" sz="2000" dirty="0"/>
              <a:t>,  right axe)</a:t>
            </a:r>
          </a:p>
        </p:txBody>
      </p:sp>
      <p:sp>
        <p:nvSpPr>
          <p:cNvPr id="10" name="Macroeconomic stability…"/>
          <p:cNvSpPr txBox="1">
            <a:spLocks/>
          </p:cNvSpPr>
          <p:nvPr/>
        </p:nvSpPr>
        <p:spPr>
          <a:xfrm>
            <a:off x="6146864" y="2021039"/>
            <a:ext cx="5760000" cy="59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l" defTabSz="4127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en-US" sz="1500" b="1" i="0" u="none" strike="noStrike" cap="none" spc="0" baseline="0" smtClean="0">
                <a:ln>
                  <a:noFill/>
                </a:ln>
                <a:solidFill>
                  <a:srgbClr val="262626"/>
                </a:solidFill>
                <a:uFillTx/>
                <a:latin typeface="+mn-lt"/>
                <a:ea typeface="Helvetica Neue"/>
                <a:cs typeface="Helvetica Neue"/>
                <a:sym typeface="Arial"/>
              </a:defRPr>
            </a:lvl1pPr>
            <a:lvl2pPr marL="317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635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9525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1270000" marR="0" indent="0" algn="l" defTabSz="41275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785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3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209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38438" marR="0" indent="-198438" algn="ctr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5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SzTx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US" sz="2000" dirty="0"/>
              <a:t>Relation</a:t>
            </a:r>
            <a:r>
              <a:rPr lang="ru-RU" sz="2000" dirty="0"/>
              <a:t> </a:t>
            </a:r>
            <a:r>
              <a:rPr lang="en-US" sz="2000" dirty="0"/>
              <a:t>“Chemistry” / “Ferrous metals”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6490" y="2463237"/>
            <a:ext cx="143551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3000" dirty="0">
                <a:solidFill>
                  <a:srgbClr val="00B050"/>
                </a:solidFill>
              </a:rPr>
              <a:t>+30%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81D81-F16B-4B84-943D-96651D710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" y="2865182"/>
            <a:ext cx="5640677" cy="3151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CCC9AF-D2F9-419C-9C44-89E4870AB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17" y="2906731"/>
            <a:ext cx="6463183" cy="31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362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5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0" dirty="0"/>
              <a:t>Relation analysis</a:t>
            </a:r>
            <a:endParaRPr sz="32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1520" y="1390226"/>
          <a:ext cx="10891520" cy="4809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6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Chemistry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Ferrous metals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Nonferrous</a:t>
                      </a:r>
                      <a:r>
                        <a:rPr lang="en-US" sz="2000" baseline="0" dirty="0"/>
                        <a:t> metals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Metal products 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Chemistry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Ferrous metals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bg2"/>
                          </a:solidFill>
                        </a:ln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Nonferrous</a:t>
                      </a:r>
                      <a:r>
                        <a:rPr lang="en-US" sz="2000" baseline="0" dirty="0"/>
                        <a:t> metals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Metal products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5892800" y="25400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046720" y="251968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190480" y="255016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955280" y="348488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0170160" y="352552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190480" y="446024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6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0" dirty="0"/>
              <a:t>Relation analysis</a:t>
            </a:r>
            <a:endParaRPr sz="32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93552"/>
              </p:ext>
            </p:extLst>
          </p:nvPr>
        </p:nvGraphicFramePr>
        <p:xfrm>
          <a:off x="731519" y="1390226"/>
          <a:ext cx="10907105" cy="4709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1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466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Chemistry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Ferrous metals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Nonferrous</a:t>
                      </a:r>
                      <a:r>
                        <a:rPr lang="en-US" sz="2000" baseline="0" dirty="0"/>
                        <a:t> metals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Metal products 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841">
                <a:tc>
                  <a:txBody>
                    <a:bodyPr/>
                    <a:lstStyle/>
                    <a:p>
                      <a:r>
                        <a:rPr lang="en-US" sz="2000" dirty="0"/>
                        <a:t>Chemistry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Composite</a:t>
                      </a:r>
                      <a:r>
                        <a:rPr lang="en-US" sz="2000" baseline="0" dirty="0"/>
                        <a:t> materials spread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663">
                <a:tc>
                  <a:txBody>
                    <a:bodyPr/>
                    <a:lstStyle/>
                    <a:p>
                      <a:r>
                        <a:rPr lang="en-US" sz="2000" dirty="0"/>
                        <a:t>Ferrous metals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bg2"/>
                          </a:solidFill>
                        </a:ln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Light materials</a:t>
                      </a:r>
                      <a:r>
                        <a:rPr lang="en-US" sz="2000" baseline="0" dirty="0"/>
                        <a:t> spread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Light or composite materials</a:t>
                      </a:r>
                      <a:r>
                        <a:rPr lang="en-US" sz="2000" baseline="0" dirty="0"/>
                        <a:t> spread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663">
                <a:tc>
                  <a:txBody>
                    <a:bodyPr/>
                    <a:lstStyle/>
                    <a:p>
                      <a:r>
                        <a:rPr lang="en-US" sz="2000" dirty="0"/>
                        <a:t>Nonferrous</a:t>
                      </a:r>
                      <a:r>
                        <a:rPr lang="en-US" sz="2000" baseline="0" dirty="0"/>
                        <a:t> metals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Light or composite materials</a:t>
                      </a:r>
                      <a:r>
                        <a:rPr lang="en-US" sz="2000" baseline="0" dirty="0"/>
                        <a:t> spread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841">
                <a:tc>
                  <a:txBody>
                    <a:bodyPr/>
                    <a:lstStyle/>
                    <a:p>
                      <a:r>
                        <a:rPr lang="en-US" sz="2000" dirty="0"/>
                        <a:t>Metal products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Macroeconomic stability…"/>
          <p:cNvSpPr txBox="1">
            <a:spLocks noGrp="1"/>
          </p:cNvSpPr>
          <p:nvPr>
            <p:ph type="body" sz="half" idx="15"/>
          </p:nvPr>
        </p:nvSpPr>
        <p:spPr>
          <a:xfrm>
            <a:off x="646261" y="1580161"/>
            <a:ext cx="10913618" cy="42068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3200" b="0" dirty="0"/>
              <a:t>Gasification and coal usage decline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0" dirty="0"/>
              <a:t>Composite and light materials spread (energy efficiency growth)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0" dirty="0"/>
              <a:t>Partly autonomous driving and saloon comfort rise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b="0" dirty="0"/>
              <a:t>Digitalization and services share growth</a:t>
            </a:r>
            <a:endParaRPr lang="ru-RU" sz="3200" b="0" dirty="0"/>
          </a:p>
        </p:txBody>
      </p:sp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7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0" dirty="0"/>
              <a:t>Technological shifts in Automobile industry</a:t>
            </a:r>
            <a:endParaRPr sz="32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Gasification and coal usage decline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44685" y="6421360"/>
            <a:ext cx="107402" cy="230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ctr"/>
          <a:lstStyle/>
          <a:p>
            <a:pPr algn="l"/>
            <a:fld id="{86CB4B4D-7CA3-9044-876B-883B54F8677D}" type="slidenum">
              <a:rPr/>
              <a:pPr algn="l"/>
              <a:t>9</a:t>
            </a:fld>
            <a:endParaRPr dirty="0"/>
          </a:p>
        </p:txBody>
      </p:sp>
      <p:sp>
        <p:nvSpPr>
          <p:cNvPr id="80" name="Energy sector impacts on the economy dynamics in Russ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/>
            <a:r>
              <a:rPr lang="en-US" sz="3200" b="0" dirty="0"/>
              <a:t>Gasification and coal usage decline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70250"/>
              </p:ext>
            </p:extLst>
          </p:nvPr>
        </p:nvGraphicFramePr>
        <p:xfrm>
          <a:off x="731520" y="1390226"/>
          <a:ext cx="10891520" cy="4809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8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6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Gas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Coal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Petroleum products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Electricity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r>
                        <a:rPr lang="en-US" sz="2000" dirty="0"/>
                        <a:t>Gas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Coal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n>
                          <a:solidFill>
                            <a:schemeClr val="bg2"/>
                          </a:solidFill>
                        </a:ln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Petroleum products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002">
                <a:tc>
                  <a:txBody>
                    <a:bodyPr/>
                    <a:lstStyle/>
                    <a:p>
                      <a:pPr marL="0" marR="0" indent="0" algn="ctr" defTabSz="4127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Electricity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5892800" y="25400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117840" y="3444240"/>
            <a:ext cx="650240" cy="690880"/>
          </a:xfrm>
          <a:prstGeom prst="downArrow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8117840" y="250952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10210800" y="2489200"/>
            <a:ext cx="589280" cy="650240"/>
          </a:xfrm>
          <a:prstGeom prst="up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Минус 16"/>
          <p:cNvSpPr/>
          <p:nvPr/>
        </p:nvSpPr>
        <p:spPr>
          <a:xfrm>
            <a:off x="9977120" y="2808884"/>
            <a:ext cx="1158240" cy="2073593"/>
          </a:xfrm>
          <a:prstGeom prst="mathMinus">
            <a:avLst>
              <a:gd name="adj1" fmla="val 13719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3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Минус 17"/>
          <p:cNvSpPr/>
          <p:nvPr/>
        </p:nvSpPr>
        <p:spPr>
          <a:xfrm>
            <a:off x="9946640" y="3733444"/>
            <a:ext cx="1239520" cy="2073593"/>
          </a:xfrm>
          <a:prstGeom prst="mathMinus">
            <a:avLst>
              <a:gd name="adj1" fmla="val 13719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3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ИНП РАН">
  <a:themeElements>
    <a:clrScheme name="ИНП РАН">
      <a:dk1>
        <a:srgbClr val="000000"/>
      </a:dk1>
      <a:lt1>
        <a:srgbClr val="FFFFFF"/>
      </a:lt1>
      <a:dk2>
        <a:srgbClr val="1B1B42"/>
      </a:dk2>
      <a:lt2>
        <a:srgbClr val="D2D9E1"/>
      </a:lt2>
      <a:accent1>
        <a:srgbClr val="6CE3B9"/>
      </a:accent1>
      <a:accent2>
        <a:srgbClr val="63BBF0"/>
      </a:accent2>
      <a:accent3>
        <a:srgbClr val="9874E0"/>
      </a:accent3>
      <a:accent4>
        <a:srgbClr val="E1636C"/>
      </a:accent4>
      <a:accent5>
        <a:srgbClr val="F4A43A"/>
      </a:accent5>
      <a:accent6>
        <a:srgbClr val="FF503C"/>
      </a:accent6>
      <a:hlink>
        <a:srgbClr val="0000FF"/>
      </a:hlink>
      <a:folHlink>
        <a:srgbClr val="7030A0"/>
      </a:folHlink>
    </a:clrScheme>
    <a:fontScheme name="ИНП РАН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ИНП РАН" id="{6846E58C-62F5-4318-A69E-8F18D75EB6C0}" vid="{96502760-F917-478A-8673-506C9B94868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ИНП РАН</Template>
  <TotalTime>0</TotalTime>
  <Words>982</Words>
  <Application>Microsoft Office PowerPoint</Application>
  <PresentationFormat>Breitbild</PresentationFormat>
  <Paragraphs>210</Paragraphs>
  <Slides>34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Google Sans</vt:lpstr>
      <vt:lpstr>Helvetica Neue</vt:lpstr>
      <vt:lpstr>Helvetica Neue Light</vt:lpstr>
      <vt:lpstr>Helvetica Neue Medium</vt:lpstr>
      <vt:lpstr>ИНП РАН</vt:lpstr>
      <vt:lpstr>IO Coefficients Modeling in the Automotive Industry</vt:lpstr>
      <vt:lpstr>Introduction and methodology</vt:lpstr>
      <vt:lpstr>Technological shifts assessment methodology</vt:lpstr>
      <vt:lpstr>“Reflection” of  the shift</vt:lpstr>
      <vt:lpstr>Relation analysis</vt:lpstr>
      <vt:lpstr>Relation analysis</vt:lpstr>
      <vt:lpstr>Technological shifts in Automobile industry</vt:lpstr>
      <vt:lpstr>Gasification and coal usage decline</vt:lpstr>
      <vt:lpstr>Gasification and coal usage decline</vt:lpstr>
      <vt:lpstr>Gasification and coal usage decline</vt:lpstr>
      <vt:lpstr>Composite and light materials spread</vt:lpstr>
      <vt:lpstr>Composite and light materials spread</vt:lpstr>
      <vt:lpstr>Composite and light materials spread</vt:lpstr>
      <vt:lpstr>Composite materials vs. Ferrous Metals</vt:lpstr>
      <vt:lpstr>Composite materials vs. Ferrous Metals</vt:lpstr>
      <vt:lpstr>Composite materials vs. Ferrous Metals</vt:lpstr>
      <vt:lpstr>Partly autonomous driving and saloon comfort rise</vt:lpstr>
      <vt:lpstr>Partly autonomous driving and saloon comfort rise</vt:lpstr>
      <vt:lpstr>Partly autonomous driving and saloon comfort rise</vt:lpstr>
      <vt:lpstr>Partly autonomous driving and saloon comfort rise</vt:lpstr>
      <vt:lpstr>Partly autonomous driving and saloon comfort rise</vt:lpstr>
      <vt:lpstr>Partly autonomous driving and saloon comfort rise</vt:lpstr>
      <vt:lpstr>Digitalization and services share growth</vt:lpstr>
      <vt:lpstr>Digitalization and services share growth</vt:lpstr>
      <vt:lpstr>Digitalization and services share growth</vt:lpstr>
      <vt:lpstr>Digitalization and services share growth</vt:lpstr>
      <vt:lpstr>Digitalization and services share growth</vt:lpstr>
      <vt:lpstr>Digitalization and services share growth</vt:lpstr>
      <vt:lpstr>Effects and conclusion</vt:lpstr>
      <vt:lpstr>Macro (constant 2010 prices, mln. rub) New (red line) Old (blue line)</vt:lpstr>
      <vt:lpstr>Macro (constant 2010 prices, mln.rub) New (red line) Old (blue line)</vt:lpstr>
      <vt:lpstr>Macro (constant 2010 prices, mln.rub) New (red line) Old (blue line)</vt:lpstr>
      <vt:lpstr>Conclusions and future plans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R</dc:creator>
  <cp:lastModifiedBy>Frederik Parton</cp:lastModifiedBy>
  <cp:revision>86</cp:revision>
  <dcterms:modified xsi:type="dcterms:W3CDTF">2021-10-11T12:27:37Z</dcterms:modified>
</cp:coreProperties>
</file>