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30"/>
  </p:notesMasterIdLst>
  <p:handoutMasterIdLst>
    <p:handoutMasterId r:id="rId31"/>
  </p:handoutMasterIdLst>
  <p:sldIdLst>
    <p:sldId id="338" r:id="rId2"/>
    <p:sldId id="311" r:id="rId3"/>
    <p:sldId id="312" r:id="rId4"/>
    <p:sldId id="313" r:id="rId5"/>
    <p:sldId id="314" r:id="rId6"/>
    <p:sldId id="315" r:id="rId7"/>
    <p:sldId id="259" r:id="rId8"/>
    <p:sldId id="266" r:id="rId9"/>
    <p:sldId id="267" r:id="rId10"/>
    <p:sldId id="263" r:id="rId11"/>
    <p:sldId id="271" r:id="rId12"/>
    <p:sldId id="264" r:id="rId13"/>
    <p:sldId id="270" r:id="rId14"/>
    <p:sldId id="340" r:id="rId15"/>
    <p:sldId id="316" r:id="rId16"/>
    <p:sldId id="317" r:id="rId17"/>
    <p:sldId id="318" r:id="rId18"/>
    <p:sldId id="319" r:id="rId19"/>
    <p:sldId id="320" r:id="rId20"/>
    <p:sldId id="321" r:id="rId21"/>
    <p:sldId id="322" r:id="rId22"/>
    <p:sldId id="324" r:id="rId23"/>
    <p:sldId id="325" r:id="rId24"/>
    <p:sldId id="327" r:id="rId25"/>
    <p:sldId id="328" r:id="rId26"/>
    <p:sldId id="330" r:id="rId27"/>
    <p:sldId id="333" r:id="rId28"/>
    <p:sldId id="337"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6861"/>
    <a:srgbClr val="000000"/>
    <a:srgbClr val="5F2167"/>
    <a:srgbClr val="224C68"/>
    <a:srgbClr val="9E89EB"/>
    <a:srgbClr val="660874"/>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94660" autoAdjust="0"/>
  </p:normalViewPr>
  <p:slideViewPr>
    <p:cSldViewPr snapToGrid="0">
      <p:cViewPr varScale="1">
        <p:scale>
          <a:sx n="108" d="100"/>
          <a:sy n="108" d="100"/>
        </p:scale>
        <p:origin x="780" y="102"/>
      </p:cViewPr>
      <p:guideLst/>
    </p:cSldViewPr>
  </p:slideViewPr>
  <p:outlineViewPr>
    <p:cViewPr>
      <p:scale>
        <a:sx n="33" d="100"/>
        <a:sy n="33" d="100"/>
      </p:scale>
      <p:origin x="0" y="-1158"/>
    </p:cViewPr>
  </p:outlineViewPr>
  <p:notesTextViewPr>
    <p:cViewPr>
      <p:scale>
        <a:sx n="1" d="1"/>
        <a:sy n="1" d="1"/>
      </p:scale>
      <p:origin x="0" y="0"/>
    </p:cViewPr>
  </p:notesTextViewPr>
  <p:sorterViewPr>
    <p:cViewPr>
      <p:scale>
        <a:sx n="100" d="100"/>
        <a:sy n="100" d="100"/>
      </p:scale>
      <p:origin x="0" y="-29172"/>
    </p:cViewPr>
  </p:sorterViewPr>
  <p:notesViewPr>
    <p:cSldViewPr snapToGrid="0">
      <p:cViewPr varScale="1">
        <p:scale>
          <a:sx n="63" d="100"/>
          <a:sy n="63" d="100"/>
        </p:scale>
        <p:origin x="313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0DCD10-B52A-49FD-8527-BA8B78CE2B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a:extLst>
              <a:ext uri="{FF2B5EF4-FFF2-40B4-BE49-F238E27FC236}">
                <a16:creationId xmlns:a16="http://schemas.microsoft.com/office/drawing/2014/main" id="{94B52800-B5DA-4C74-A500-9501E20824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40E0FC-4986-4AC0-AAEF-F30FBF2CC855}" type="datetimeFigureOut">
              <a:rPr lang="zh-CN" altLang="en-US" smtClean="0"/>
              <a:t>2021/10/12</a:t>
            </a:fld>
            <a:endParaRPr lang="zh-CN" altLang="en-US"/>
          </a:p>
        </p:txBody>
      </p:sp>
      <p:sp>
        <p:nvSpPr>
          <p:cNvPr id="4" name="Footer Placeholder 3">
            <a:extLst>
              <a:ext uri="{FF2B5EF4-FFF2-40B4-BE49-F238E27FC236}">
                <a16:creationId xmlns:a16="http://schemas.microsoft.com/office/drawing/2014/main" id="{7FB76F0F-29A3-45AE-A159-7519F6C759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a:extLst>
              <a:ext uri="{FF2B5EF4-FFF2-40B4-BE49-F238E27FC236}">
                <a16:creationId xmlns:a16="http://schemas.microsoft.com/office/drawing/2014/main" id="{C15ED70D-C655-4343-8A1A-4ABEF98C0A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89B190-687C-4140-912B-729E67BAEF4D}" type="slidenum">
              <a:rPr lang="zh-CN" altLang="en-US" smtClean="0"/>
              <a:t>‹Nr.›</a:t>
            </a:fld>
            <a:endParaRPr lang="zh-CN" altLang="en-US"/>
          </a:p>
        </p:txBody>
      </p:sp>
    </p:spTree>
    <p:extLst>
      <p:ext uri="{BB962C8B-B14F-4D97-AF65-F5344CB8AC3E}">
        <p14:creationId xmlns:p14="http://schemas.microsoft.com/office/powerpoint/2010/main" val="3593076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BB58B4-9A0C-4765-BA47-7D5BF635C06D}" type="datetimeFigureOut">
              <a:rPr lang="zh-CN" altLang="en-US" smtClean="0"/>
              <a:t>2021/10/12</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0A1D-7DA7-45FD-A9CC-6E0C98A8272B}" type="slidenum">
              <a:rPr lang="zh-CN" altLang="en-US" smtClean="0"/>
              <a:t>‹Nr.›</a:t>
            </a:fld>
            <a:endParaRPr lang="zh-CN" altLang="en-US"/>
          </a:p>
        </p:txBody>
      </p:sp>
    </p:spTree>
    <p:extLst>
      <p:ext uri="{BB962C8B-B14F-4D97-AF65-F5344CB8AC3E}">
        <p14:creationId xmlns:p14="http://schemas.microsoft.com/office/powerpoint/2010/main" val="211683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ED2E5AB9-8C0A-4B37-B5B5-87B3812F8BCD}" type="slidenum">
              <a:rPr lang="zh-CN" altLang="en-US" smtClean="0"/>
              <a:t>13</a:t>
            </a:fld>
            <a:endParaRPr lang="zh-CN" altLang="en-US"/>
          </a:p>
        </p:txBody>
      </p:sp>
    </p:spTree>
    <p:extLst>
      <p:ext uri="{BB962C8B-B14F-4D97-AF65-F5344CB8AC3E}">
        <p14:creationId xmlns:p14="http://schemas.microsoft.com/office/powerpoint/2010/main" val="9145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758B-39B5-4134-9F38-C38FDC6523E6}"/>
              </a:ext>
            </a:extLst>
          </p:cNvPr>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a:extLst>
              <a:ext uri="{FF2B5EF4-FFF2-40B4-BE49-F238E27FC236}">
                <a16:creationId xmlns:a16="http://schemas.microsoft.com/office/drawing/2014/main" id="{17DB9B80-8A69-4EDC-A734-18DA9AC3EF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a:extLst>
              <a:ext uri="{FF2B5EF4-FFF2-40B4-BE49-F238E27FC236}">
                <a16:creationId xmlns:a16="http://schemas.microsoft.com/office/drawing/2014/main" id="{3F02B6B8-0E20-4BD8-9858-E5601E2BC8A8}"/>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5" name="Footer Placeholder 4">
            <a:extLst>
              <a:ext uri="{FF2B5EF4-FFF2-40B4-BE49-F238E27FC236}">
                <a16:creationId xmlns:a16="http://schemas.microsoft.com/office/drawing/2014/main" id="{DFBC2BE6-59FF-4309-AD34-B3E98EA6C865}"/>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11799F1A-CAAC-4373-8394-823054413264}"/>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138398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84162-8D22-4414-8533-CEC9421A7241}"/>
              </a:ext>
            </a:extLst>
          </p:cNvPr>
          <p:cNvSpPr>
            <a:spLocks noGrp="1"/>
          </p:cNvSpPr>
          <p:nvPr>
            <p:ph type="title"/>
          </p:nvPr>
        </p:nvSpPr>
        <p:spPr/>
        <p:txBody>
          <a:bodyPr/>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95C4F814-7E3F-4AA2-AA8F-7371B6DE4400}"/>
              </a:ext>
            </a:extLst>
          </p:cNvPr>
          <p:cNvSpPr>
            <a:spLocks noGrp="1"/>
          </p:cNvSpPr>
          <p:nvPr>
            <p:ph type="body" orient="vert" idx="1"/>
          </p:nvPr>
        </p:nvSpPr>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91CA5F9C-0DB7-41ED-802C-0EBFFC781AD9}"/>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5" name="Footer Placeholder 4">
            <a:extLst>
              <a:ext uri="{FF2B5EF4-FFF2-40B4-BE49-F238E27FC236}">
                <a16:creationId xmlns:a16="http://schemas.microsoft.com/office/drawing/2014/main" id="{15B300A4-B3CD-407A-BE89-4B9C830F1F2E}"/>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6C4CE0C1-5E78-44B1-BA0A-67173BAEB4F9}"/>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380494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33F597-6B03-417B-8738-B08E836B83F7}"/>
              </a:ext>
            </a:extLst>
          </p:cNvPr>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07EDB3ED-D74D-4CCE-9C13-20C31AB3E01E}"/>
              </a:ext>
            </a:extLst>
          </p:cNvPr>
          <p:cNvSpPr>
            <a:spLocks noGrp="1"/>
          </p:cNvSpPr>
          <p:nvPr>
            <p:ph type="body" orient="vert" idx="1"/>
          </p:nvPr>
        </p:nvSpPr>
        <p:spPr>
          <a:xfrm>
            <a:off x="838200" y="365125"/>
            <a:ext cx="7734300" cy="5811838"/>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1CFEBBB9-A008-4FAC-8037-7F9E36E13D76}"/>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5" name="Footer Placeholder 4">
            <a:extLst>
              <a:ext uri="{FF2B5EF4-FFF2-40B4-BE49-F238E27FC236}">
                <a16:creationId xmlns:a16="http://schemas.microsoft.com/office/drawing/2014/main" id="{06DACE85-B76B-49A6-862D-300E2DE2C3AC}"/>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E339273E-B92D-47FF-9541-902738C83758}"/>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14456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F886D-ED88-4ADA-9005-8218E9C895BE}"/>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0548CF89-3F69-4440-B699-874B1AD6FE1F}"/>
              </a:ext>
            </a:extLst>
          </p:cNvPr>
          <p:cNvSpPr>
            <a:spLocks noGrp="1"/>
          </p:cNvSpPr>
          <p:nvPr>
            <p:ph idx="1"/>
          </p:nvPr>
        </p:nvSpPr>
        <p:spPr/>
        <p:txBody>
          <a:body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4" name="Date Placeholder 3">
            <a:extLst>
              <a:ext uri="{FF2B5EF4-FFF2-40B4-BE49-F238E27FC236}">
                <a16:creationId xmlns:a16="http://schemas.microsoft.com/office/drawing/2014/main" id="{DA4C936E-1DA6-4D69-A292-F0C45E1BF24F}"/>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5" name="Footer Placeholder 4">
            <a:extLst>
              <a:ext uri="{FF2B5EF4-FFF2-40B4-BE49-F238E27FC236}">
                <a16:creationId xmlns:a16="http://schemas.microsoft.com/office/drawing/2014/main" id="{398D7EDE-0643-4A09-9EE2-1E884F6F3E83}"/>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260752D4-A8BF-4161-9C5B-00B74FB33D69}"/>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3653226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CFCE2-ED56-41EF-870F-E45513F32DFF}"/>
              </a:ext>
            </a:extLst>
          </p:cNvPr>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1EAABC40-08CF-4205-A582-4FD87F8DDA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Edit Master text styles</a:t>
            </a:r>
          </a:p>
        </p:txBody>
      </p:sp>
      <p:sp>
        <p:nvSpPr>
          <p:cNvPr id="4" name="Date Placeholder 3">
            <a:extLst>
              <a:ext uri="{FF2B5EF4-FFF2-40B4-BE49-F238E27FC236}">
                <a16:creationId xmlns:a16="http://schemas.microsoft.com/office/drawing/2014/main" id="{C216D2DD-3211-43CA-BE73-06A7F76CEB81}"/>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5" name="Footer Placeholder 4">
            <a:extLst>
              <a:ext uri="{FF2B5EF4-FFF2-40B4-BE49-F238E27FC236}">
                <a16:creationId xmlns:a16="http://schemas.microsoft.com/office/drawing/2014/main" id="{DD3BE12A-043A-4CA2-A37B-C488B1155A23}"/>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7CEB9F9B-CEBD-4B09-834A-32DF98FD70D8}"/>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13171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938D-6CD6-480E-A67F-007A2D4BAF04}"/>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B57EE7BF-6FE1-41C8-BB0A-C1CAB9758ABA}"/>
              </a:ext>
            </a:extLst>
          </p:cNvPr>
          <p:cNvSpPr>
            <a:spLocks noGrp="1"/>
          </p:cNvSpPr>
          <p:nvPr>
            <p:ph sz="half" idx="1"/>
          </p:nvPr>
        </p:nvSpPr>
        <p:spPr>
          <a:xfrm>
            <a:off x="838200" y="1825625"/>
            <a:ext cx="5181600" cy="4351338"/>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a:extLst>
              <a:ext uri="{FF2B5EF4-FFF2-40B4-BE49-F238E27FC236}">
                <a16:creationId xmlns:a16="http://schemas.microsoft.com/office/drawing/2014/main" id="{8D1C2C06-0B75-4929-A9F1-24A8E0C1846F}"/>
              </a:ext>
            </a:extLst>
          </p:cNvPr>
          <p:cNvSpPr>
            <a:spLocks noGrp="1"/>
          </p:cNvSpPr>
          <p:nvPr>
            <p:ph sz="half" idx="2"/>
          </p:nvPr>
        </p:nvSpPr>
        <p:spPr>
          <a:xfrm>
            <a:off x="6172200" y="1825625"/>
            <a:ext cx="5181600" cy="4351338"/>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a:extLst>
              <a:ext uri="{FF2B5EF4-FFF2-40B4-BE49-F238E27FC236}">
                <a16:creationId xmlns:a16="http://schemas.microsoft.com/office/drawing/2014/main" id="{79141D9B-C585-464A-96F8-897499A565AA}"/>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6" name="Footer Placeholder 5">
            <a:extLst>
              <a:ext uri="{FF2B5EF4-FFF2-40B4-BE49-F238E27FC236}">
                <a16:creationId xmlns:a16="http://schemas.microsoft.com/office/drawing/2014/main" id="{92D2D40D-FAA3-462E-A861-BFEEE1B9BA8E}"/>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28A893C0-D206-4830-9792-14E9F3C6909B}"/>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343143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5752-AFEA-494E-8B87-7FA3B2E99EDF}"/>
              </a:ext>
            </a:extLst>
          </p:cNvPr>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4C1EFE0B-75D2-4B97-8024-F3F28509F3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4" name="Content Placeholder 3">
            <a:extLst>
              <a:ext uri="{FF2B5EF4-FFF2-40B4-BE49-F238E27FC236}">
                <a16:creationId xmlns:a16="http://schemas.microsoft.com/office/drawing/2014/main" id="{7CA2F81F-D04D-40A7-B279-0E5F3379E355}"/>
              </a:ext>
            </a:extLst>
          </p:cNvPr>
          <p:cNvSpPr>
            <a:spLocks noGrp="1"/>
          </p:cNvSpPr>
          <p:nvPr>
            <p:ph sz="half" idx="2"/>
          </p:nvPr>
        </p:nvSpPr>
        <p:spPr>
          <a:xfrm>
            <a:off x="839788" y="2505075"/>
            <a:ext cx="5157787" cy="3684588"/>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a:extLst>
              <a:ext uri="{FF2B5EF4-FFF2-40B4-BE49-F238E27FC236}">
                <a16:creationId xmlns:a16="http://schemas.microsoft.com/office/drawing/2014/main" id="{55DEEB14-FE60-4102-B5B4-D8F545AE0D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6" name="Content Placeholder 5">
            <a:extLst>
              <a:ext uri="{FF2B5EF4-FFF2-40B4-BE49-F238E27FC236}">
                <a16:creationId xmlns:a16="http://schemas.microsoft.com/office/drawing/2014/main" id="{4301E9B9-EA60-404F-90D2-81456F269167}"/>
              </a:ext>
            </a:extLst>
          </p:cNvPr>
          <p:cNvSpPr>
            <a:spLocks noGrp="1"/>
          </p:cNvSpPr>
          <p:nvPr>
            <p:ph sz="quarter" idx="4"/>
          </p:nvPr>
        </p:nvSpPr>
        <p:spPr>
          <a:xfrm>
            <a:off x="6172200" y="2505075"/>
            <a:ext cx="5183188" cy="3684588"/>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a:extLst>
              <a:ext uri="{FF2B5EF4-FFF2-40B4-BE49-F238E27FC236}">
                <a16:creationId xmlns:a16="http://schemas.microsoft.com/office/drawing/2014/main" id="{C537E8EF-50C0-45B6-9CF1-F8843276EDCB}"/>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8" name="Footer Placeholder 7">
            <a:extLst>
              <a:ext uri="{FF2B5EF4-FFF2-40B4-BE49-F238E27FC236}">
                <a16:creationId xmlns:a16="http://schemas.microsoft.com/office/drawing/2014/main" id="{193190C6-4906-4DC2-9623-0D47FF50D3FC}"/>
              </a:ext>
            </a:extLst>
          </p:cNvPr>
          <p:cNvSpPr>
            <a:spLocks noGrp="1"/>
          </p:cNvSpPr>
          <p:nvPr>
            <p:ph type="ftr" sz="quarter" idx="11"/>
          </p:nvPr>
        </p:nvSpPr>
        <p:spPr/>
        <p:txBody>
          <a:bodyPr/>
          <a:lstStyle/>
          <a:p>
            <a:endParaRPr lang="zh-CN" altLang="en-US"/>
          </a:p>
        </p:txBody>
      </p:sp>
      <p:sp>
        <p:nvSpPr>
          <p:cNvPr id="9" name="Slide Number Placeholder 8">
            <a:extLst>
              <a:ext uri="{FF2B5EF4-FFF2-40B4-BE49-F238E27FC236}">
                <a16:creationId xmlns:a16="http://schemas.microsoft.com/office/drawing/2014/main" id="{D3FF2FD0-3768-45BE-BB3C-01A185E0E04C}"/>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14126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4E6F2-C813-46A1-B231-F5B8EE059A32}"/>
              </a:ext>
            </a:extLst>
          </p:cNvPr>
          <p:cNvSpPr>
            <a:spLocks noGrp="1"/>
          </p:cNvSpPr>
          <p:nvPr>
            <p:ph type="title"/>
          </p:nvPr>
        </p:nvSpPr>
        <p:spPr/>
        <p:txBody>
          <a:bodyPr/>
          <a:lstStyle/>
          <a:p>
            <a:r>
              <a:rPr lang="en-US" altLang="zh-CN"/>
              <a:t>Click to edit Master title style</a:t>
            </a:r>
            <a:endParaRPr lang="zh-CN" altLang="en-US"/>
          </a:p>
        </p:txBody>
      </p:sp>
      <p:sp>
        <p:nvSpPr>
          <p:cNvPr id="3" name="Date Placeholder 2">
            <a:extLst>
              <a:ext uri="{FF2B5EF4-FFF2-40B4-BE49-F238E27FC236}">
                <a16:creationId xmlns:a16="http://schemas.microsoft.com/office/drawing/2014/main" id="{53A1A793-31B3-4FE1-A75E-96E33F3A1F8E}"/>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4" name="Footer Placeholder 3">
            <a:extLst>
              <a:ext uri="{FF2B5EF4-FFF2-40B4-BE49-F238E27FC236}">
                <a16:creationId xmlns:a16="http://schemas.microsoft.com/office/drawing/2014/main" id="{D1B95AFE-BBFF-4DA2-8FB8-71996140BBD4}"/>
              </a:ext>
            </a:extLst>
          </p:cNvPr>
          <p:cNvSpPr>
            <a:spLocks noGrp="1"/>
          </p:cNvSpPr>
          <p:nvPr>
            <p:ph type="ftr" sz="quarter" idx="11"/>
          </p:nvPr>
        </p:nvSpPr>
        <p:spPr/>
        <p:txBody>
          <a:bodyPr/>
          <a:lstStyle/>
          <a:p>
            <a:endParaRPr lang="zh-CN" altLang="en-US"/>
          </a:p>
        </p:txBody>
      </p:sp>
      <p:sp>
        <p:nvSpPr>
          <p:cNvPr id="5" name="Slide Number Placeholder 4">
            <a:extLst>
              <a:ext uri="{FF2B5EF4-FFF2-40B4-BE49-F238E27FC236}">
                <a16:creationId xmlns:a16="http://schemas.microsoft.com/office/drawing/2014/main" id="{B7740DE2-4C60-409B-994D-5997F7CB567C}"/>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92835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7276B7-25A6-44EA-A369-F3B2DEB34E0D}"/>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3" name="Footer Placeholder 2">
            <a:extLst>
              <a:ext uri="{FF2B5EF4-FFF2-40B4-BE49-F238E27FC236}">
                <a16:creationId xmlns:a16="http://schemas.microsoft.com/office/drawing/2014/main" id="{41DCD09C-96B3-40EF-BE56-DA72DF17F490}"/>
              </a:ext>
            </a:extLst>
          </p:cNvPr>
          <p:cNvSpPr>
            <a:spLocks noGrp="1"/>
          </p:cNvSpPr>
          <p:nvPr>
            <p:ph type="ftr" sz="quarter" idx="11"/>
          </p:nvPr>
        </p:nvSpPr>
        <p:spPr/>
        <p:txBody>
          <a:bodyPr/>
          <a:lstStyle/>
          <a:p>
            <a:endParaRPr lang="zh-CN" altLang="en-US"/>
          </a:p>
        </p:txBody>
      </p:sp>
      <p:sp>
        <p:nvSpPr>
          <p:cNvPr id="4" name="Slide Number Placeholder 3">
            <a:extLst>
              <a:ext uri="{FF2B5EF4-FFF2-40B4-BE49-F238E27FC236}">
                <a16:creationId xmlns:a16="http://schemas.microsoft.com/office/drawing/2014/main" id="{CF0C98FD-ED84-40F8-A101-FECD8DBCFC76}"/>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207678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D1C8-F758-4D03-82E3-D985DC20AA08}"/>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647F5F8A-C47D-4C37-8E9F-DF809711BE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a:extLst>
              <a:ext uri="{FF2B5EF4-FFF2-40B4-BE49-F238E27FC236}">
                <a16:creationId xmlns:a16="http://schemas.microsoft.com/office/drawing/2014/main" id="{34FA6B7B-2FD5-453A-9392-9D5E9D1BAF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Edit Master text styles</a:t>
            </a:r>
          </a:p>
        </p:txBody>
      </p:sp>
      <p:sp>
        <p:nvSpPr>
          <p:cNvPr id="5" name="Date Placeholder 4">
            <a:extLst>
              <a:ext uri="{FF2B5EF4-FFF2-40B4-BE49-F238E27FC236}">
                <a16:creationId xmlns:a16="http://schemas.microsoft.com/office/drawing/2014/main" id="{C428D64C-5331-4DD4-ADE4-116EEB8BBDC2}"/>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6" name="Footer Placeholder 5">
            <a:extLst>
              <a:ext uri="{FF2B5EF4-FFF2-40B4-BE49-F238E27FC236}">
                <a16:creationId xmlns:a16="http://schemas.microsoft.com/office/drawing/2014/main" id="{68446ECA-CF10-4B2B-8EF1-72509CDC54ED}"/>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51935CDC-08B7-419E-A5F7-9602F704AC2D}"/>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341303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288D-0C63-44A3-85D5-47063684F396}"/>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a:extLst>
              <a:ext uri="{FF2B5EF4-FFF2-40B4-BE49-F238E27FC236}">
                <a16:creationId xmlns:a16="http://schemas.microsoft.com/office/drawing/2014/main" id="{3C83E339-460E-45D6-91BA-5F0CA0F24B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a:extLst>
              <a:ext uri="{FF2B5EF4-FFF2-40B4-BE49-F238E27FC236}">
                <a16:creationId xmlns:a16="http://schemas.microsoft.com/office/drawing/2014/main" id="{D5A49ADC-D7D4-44DA-8557-86EC279BF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Edit Master text styles</a:t>
            </a:r>
          </a:p>
        </p:txBody>
      </p:sp>
      <p:sp>
        <p:nvSpPr>
          <p:cNvPr id="5" name="Date Placeholder 4">
            <a:extLst>
              <a:ext uri="{FF2B5EF4-FFF2-40B4-BE49-F238E27FC236}">
                <a16:creationId xmlns:a16="http://schemas.microsoft.com/office/drawing/2014/main" id="{44E7C5A2-E523-4902-8EEF-F4E9EDED5F0D}"/>
              </a:ext>
            </a:extLst>
          </p:cNvPr>
          <p:cNvSpPr>
            <a:spLocks noGrp="1"/>
          </p:cNvSpPr>
          <p:nvPr>
            <p:ph type="dt" sz="half" idx="10"/>
          </p:nvPr>
        </p:nvSpPr>
        <p:spPr/>
        <p:txBody>
          <a:bodyPr/>
          <a:lstStyle/>
          <a:p>
            <a:fld id="{A9FC078F-688B-44B6-A770-948A9413995F}" type="datetimeFigureOut">
              <a:rPr lang="zh-CN" altLang="en-US" smtClean="0"/>
              <a:t>2021/10/12</a:t>
            </a:fld>
            <a:endParaRPr lang="zh-CN" altLang="en-US"/>
          </a:p>
        </p:txBody>
      </p:sp>
      <p:sp>
        <p:nvSpPr>
          <p:cNvPr id="6" name="Footer Placeholder 5">
            <a:extLst>
              <a:ext uri="{FF2B5EF4-FFF2-40B4-BE49-F238E27FC236}">
                <a16:creationId xmlns:a16="http://schemas.microsoft.com/office/drawing/2014/main" id="{D42F4A2F-4841-4445-A083-4E1E63558D21}"/>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275F3A28-F3B0-4937-A672-EDA3983B8ABA}"/>
              </a:ext>
            </a:extLst>
          </p:cNvPr>
          <p:cNvSpPr>
            <a:spLocks noGrp="1"/>
          </p:cNvSpPr>
          <p:nvPr>
            <p:ph type="sldNum" sz="quarter" idx="12"/>
          </p:nvPr>
        </p:nvSpPr>
        <p:spPr/>
        <p:txBody>
          <a:bodyPr/>
          <a:lstStyle/>
          <a:p>
            <a:fld id="{E31E791B-179F-4C7D-BC40-51B3EC245433}" type="slidenum">
              <a:rPr lang="zh-CN" altLang="en-US" smtClean="0"/>
              <a:t>‹Nr.›</a:t>
            </a:fld>
            <a:endParaRPr lang="zh-CN" altLang="en-US"/>
          </a:p>
        </p:txBody>
      </p:sp>
    </p:spTree>
    <p:extLst>
      <p:ext uri="{BB962C8B-B14F-4D97-AF65-F5344CB8AC3E}">
        <p14:creationId xmlns:p14="http://schemas.microsoft.com/office/powerpoint/2010/main" val="1045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E75462-F056-4215-8D7D-CCFFADBF99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dirty="0"/>
              <a:t>Click to edit Master title style</a:t>
            </a:r>
            <a:endParaRPr lang="zh-CN" altLang="en-US" dirty="0"/>
          </a:p>
        </p:txBody>
      </p:sp>
      <p:sp>
        <p:nvSpPr>
          <p:cNvPr id="3" name="Text Placeholder 2">
            <a:extLst>
              <a:ext uri="{FF2B5EF4-FFF2-40B4-BE49-F238E27FC236}">
                <a16:creationId xmlns:a16="http://schemas.microsoft.com/office/drawing/2014/main" id="{F0C8D191-D1A6-4F1A-923F-440623809E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4" name="Date Placeholder 3">
            <a:extLst>
              <a:ext uri="{FF2B5EF4-FFF2-40B4-BE49-F238E27FC236}">
                <a16:creationId xmlns:a16="http://schemas.microsoft.com/office/drawing/2014/main" id="{B364462B-CDA4-4651-BFA2-5C112F024B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ea typeface="楷体" panose="02010609060101010101" pitchFamily="49" charset="-122"/>
                <a:cs typeface="Times New Roman" panose="02020603050405020304" pitchFamily="18" charset="0"/>
              </a:defRPr>
            </a:lvl1pPr>
          </a:lstStyle>
          <a:p>
            <a:fld id="{A9FC078F-688B-44B6-A770-948A9413995F}" type="datetimeFigureOut">
              <a:rPr lang="zh-CN" altLang="en-US" smtClean="0"/>
              <a:pPr/>
              <a:t>2021/10/12</a:t>
            </a:fld>
            <a:endParaRPr lang="zh-CN" altLang="en-US"/>
          </a:p>
        </p:txBody>
      </p:sp>
      <p:sp>
        <p:nvSpPr>
          <p:cNvPr id="5" name="Footer Placeholder 4">
            <a:extLst>
              <a:ext uri="{FF2B5EF4-FFF2-40B4-BE49-F238E27FC236}">
                <a16:creationId xmlns:a16="http://schemas.microsoft.com/office/drawing/2014/main" id="{AE402E0F-91F6-4E4A-BF46-28F94C94E8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ea typeface="楷体" panose="02010609060101010101" pitchFamily="49" charset="-122"/>
                <a:cs typeface="Times New Roman" panose="02020603050405020304" pitchFamily="18" charset="0"/>
              </a:defRPr>
            </a:lvl1pPr>
          </a:lstStyle>
          <a:p>
            <a:endParaRPr lang="zh-CN" altLang="en-US" dirty="0"/>
          </a:p>
        </p:txBody>
      </p:sp>
      <p:sp>
        <p:nvSpPr>
          <p:cNvPr id="6" name="Slide Number Placeholder 5">
            <a:extLst>
              <a:ext uri="{FF2B5EF4-FFF2-40B4-BE49-F238E27FC236}">
                <a16:creationId xmlns:a16="http://schemas.microsoft.com/office/drawing/2014/main" id="{E2530A35-FDEC-469A-A7B8-1056143CEE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ea typeface="楷体" panose="02010609060101010101" pitchFamily="49" charset="-122"/>
                <a:cs typeface="Times New Roman" panose="02020603050405020304" pitchFamily="18" charset="0"/>
              </a:defRPr>
            </a:lvl1pPr>
          </a:lstStyle>
          <a:p>
            <a:fld id="{E31E791B-179F-4C7D-BC40-51B3EC245433}" type="slidenum">
              <a:rPr lang="zh-CN" altLang="en-US" smtClean="0"/>
              <a:pPr/>
              <a:t>‹Nr.›</a:t>
            </a:fld>
            <a:endParaRPr lang="zh-CN" altLang="en-US"/>
          </a:p>
        </p:txBody>
      </p:sp>
      <p:sp>
        <p:nvSpPr>
          <p:cNvPr id="9" name="Rectangle 8">
            <a:extLst>
              <a:ext uri="{FF2B5EF4-FFF2-40B4-BE49-F238E27FC236}">
                <a16:creationId xmlns:a16="http://schemas.microsoft.com/office/drawing/2014/main" id="{456A9A84-AEB9-44C1-B9FB-5EA9B2878D21}"/>
              </a:ext>
            </a:extLst>
          </p:cNvPr>
          <p:cNvSpPr/>
          <p:nvPr userDrawn="1"/>
        </p:nvSpPr>
        <p:spPr>
          <a:xfrm>
            <a:off x="-1042219" y="368709"/>
            <a:ext cx="550606" cy="521109"/>
          </a:xfrm>
          <a:prstGeom prst="rect">
            <a:avLst/>
          </a:prstGeom>
          <a:solidFill>
            <a:srgbClr val="5F2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Rectangle 9">
            <a:extLst>
              <a:ext uri="{FF2B5EF4-FFF2-40B4-BE49-F238E27FC236}">
                <a16:creationId xmlns:a16="http://schemas.microsoft.com/office/drawing/2014/main" id="{4D43BA26-E9A7-4216-9C1B-09BEE72D5A9A}"/>
              </a:ext>
            </a:extLst>
          </p:cNvPr>
          <p:cNvSpPr/>
          <p:nvPr userDrawn="1"/>
        </p:nvSpPr>
        <p:spPr>
          <a:xfrm>
            <a:off x="-1042219" y="894735"/>
            <a:ext cx="550606" cy="521109"/>
          </a:xfrm>
          <a:prstGeom prst="rect">
            <a:avLst/>
          </a:prstGeom>
          <a:solidFill>
            <a:srgbClr val="224C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Rectangle 10">
            <a:extLst>
              <a:ext uri="{FF2B5EF4-FFF2-40B4-BE49-F238E27FC236}">
                <a16:creationId xmlns:a16="http://schemas.microsoft.com/office/drawing/2014/main" id="{18C17F90-5C33-4AE6-A4D2-22316357EAF9}"/>
              </a:ext>
            </a:extLst>
          </p:cNvPr>
          <p:cNvSpPr/>
          <p:nvPr userDrawn="1"/>
        </p:nvSpPr>
        <p:spPr>
          <a:xfrm>
            <a:off x="-1042219" y="1415844"/>
            <a:ext cx="550606" cy="521109"/>
          </a:xfrm>
          <a:prstGeom prst="rect">
            <a:avLst/>
          </a:prstGeom>
          <a:solidFill>
            <a:srgbClr val="226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56385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65878-0484-41FB-BA05-CD772E5CD113}"/>
              </a:ext>
            </a:extLst>
          </p:cNvPr>
          <p:cNvSpPr>
            <a:spLocks noGrp="1"/>
          </p:cNvSpPr>
          <p:nvPr>
            <p:ph type="ctrTitle"/>
          </p:nvPr>
        </p:nvSpPr>
        <p:spPr>
          <a:xfrm>
            <a:off x="1524000" y="1466492"/>
            <a:ext cx="9144000" cy="2387600"/>
          </a:xfrm>
        </p:spPr>
        <p:txBody>
          <a:bodyPr>
            <a:noAutofit/>
          </a:bodyPr>
          <a:lstStyle/>
          <a:p>
            <a:r>
              <a:rPr lang="en-US" altLang="zh-CN" sz="4400" dirty="0"/>
              <a:t>Decomposition of Chinese Provincial Carbon Emissions along the Flowing Path Based on Trade Mode</a:t>
            </a:r>
            <a:endParaRPr lang="zh-CN" altLang="en-US" sz="4400" dirty="0"/>
          </a:p>
        </p:txBody>
      </p:sp>
      <p:sp>
        <p:nvSpPr>
          <p:cNvPr id="3" name="Subtitle 2">
            <a:extLst>
              <a:ext uri="{FF2B5EF4-FFF2-40B4-BE49-F238E27FC236}">
                <a16:creationId xmlns:a16="http://schemas.microsoft.com/office/drawing/2014/main" id="{ACF68BEC-1BE4-4479-88CE-274BC3491FE7}"/>
              </a:ext>
            </a:extLst>
          </p:cNvPr>
          <p:cNvSpPr>
            <a:spLocks noGrp="1"/>
          </p:cNvSpPr>
          <p:nvPr>
            <p:ph type="subTitle" idx="1"/>
          </p:nvPr>
        </p:nvSpPr>
        <p:spPr>
          <a:xfrm>
            <a:off x="1524000" y="3719512"/>
            <a:ext cx="9144000" cy="1655762"/>
          </a:xfrm>
        </p:spPr>
        <p:txBody>
          <a:bodyPr>
            <a:normAutofit/>
          </a:bodyPr>
          <a:lstStyle/>
          <a:p>
            <a:endParaRPr lang="en-US" altLang="zh-CN" sz="2000" dirty="0"/>
          </a:p>
          <a:p>
            <a:r>
              <a:rPr lang="en-US" altLang="zh-CN" sz="2000" dirty="0"/>
              <a:t>Chen</a:t>
            </a:r>
            <a:r>
              <a:rPr lang="zh-CN" altLang="en-US" sz="2000" dirty="0"/>
              <a:t> </a:t>
            </a:r>
            <a:r>
              <a:rPr lang="en-US" altLang="zh-CN" sz="2000" dirty="0"/>
              <a:t>Pan, </a:t>
            </a:r>
            <a:r>
              <a:rPr lang="en-US" altLang="zh-CN" sz="2000" dirty="0" err="1"/>
              <a:t>Jianwu</a:t>
            </a:r>
            <a:r>
              <a:rPr lang="en-US" altLang="zh-CN" sz="2000" dirty="0"/>
              <a:t> He, Shantong Li</a:t>
            </a:r>
          </a:p>
          <a:p>
            <a:endParaRPr lang="en-US" altLang="zh-CN" sz="2000" dirty="0"/>
          </a:p>
          <a:p>
            <a:endParaRPr lang="en-US" altLang="zh-CN" sz="2000" dirty="0"/>
          </a:p>
        </p:txBody>
      </p:sp>
    </p:spTree>
    <p:extLst>
      <p:ext uri="{BB962C8B-B14F-4D97-AF65-F5344CB8AC3E}">
        <p14:creationId xmlns:p14="http://schemas.microsoft.com/office/powerpoint/2010/main" val="3723195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1B8-0F79-40F8-B826-0F33212E7369}"/>
              </a:ext>
            </a:extLst>
          </p:cNvPr>
          <p:cNvSpPr>
            <a:spLocks noGrp="1"/>
          </p:cNvSpPr>
          <p:nvPr>
            <p:ph type="title"/>
          </p:nvPr>
        </p:nvSpPr>
        <p:spPr/>
        <p:txBody>
          <a:bodyPr>
            <a:normAutofit/>
          </a:bodyPr>
          <a:lstStyle/>
          <a:p>
            <a:r>
              <a:rPr lang="en-US" altLang="zh-CN" dirty="0"/>
              <a:t>Embedding the Chinese provincial MRIOT into global MRIOT</a:t>
            </a:r>
            <a:endParaRPr lang="zh-CN" altLang="en-US" dirty="0"/>
          </a:p>
        </p:txBody>
      </p:sp>
      <p:sp>
        <p:nvSpPr>
          <p:cNvPr id="3" name="Content Placeholder 2">
            <a:extLst>
              <a:ext uri="{FF2B5EF4-FFF2-40B4-BE49-F238E27FC236}">
                <a16:creationId xmlns:a16="http://schemas.microsoft.com/office/drawing/2014/main" id="{E79F79D2-1498-406D-B92C-26AF104BD3E7}"/>
              </a:ext>
            </a:extLst>
          </p:cNvPr>
          <p:cNvSpPr>
            <a:spLocks noGrp="1"/>
          </p:cNvSpPr>
          <p:nvPr>
            <p:ph idx="1"/>
          </p:nvPr>
        </p:nvSpPr>
        <p:spPr>
          <a:xfrm>
            <a:off x="838200" y="1825625"/>
            <a:ext cx="10515600" cy="4351338"/>
          </a:xfrm>
        </p:spPr>
        <p:txBody>
          <a:bodyPr/>
          <a:lstStyle/>
          <a:p>
            <a:r>
              <a:rPr lang="en-US" altLang="zh-CN" dirty="0"/>
              <a:t>Aggregation of regions in global MRIOT</a:t>
            </a:r>
          </a:p>
          <a:p>
            <a:pPr lvl="1"/>
            <a:endParaRPr lang="en-US" altLang="zh-CN" dirty="0"/>
          </a:p>
        </p:txBody>
      </p:sp>
      <p:graphicFrame>
        <p:nvGraphicFramePr>
          <p:cNvPr id="4" name="Table 3">
            <a:extLst>
              <a:ext uri="{FF2B5EF4-FFF2-40B4-BE49-F238E27FC236}">
                <a16:creationId xmlns:a16="http://schemas.microsoft.com/office/drawing/2014/main" id="{FAC9D0DB-2502-4602-AA29-B126F27DAA37}"/>
              </a:ext>
            </a:extLst>
          </p:cNvPr>
          <p:cNvGraphicFramePr>
            <a:graphicFrameLocks noGrp="1"/>
          </p:cNvGraphicFramePr>
          <p:nvPr/>
        </p:nvGraphicFramePr>
        <p:xfrm>
          <a:off x="8697002" y="1867535"/>
          <a:ext cx="1435100" cy="4838700"/>
        </p:xfrm>
        <a:graphic>
          <a:graphicData uri="http://schemas.openxmlformats.org/drawingml/2006/table">
            <a:tbl>
              <a:tblPr>
                <a:tableStyleId>{5C22544A-7EE6-4342-B048-85BDC9FD1C3A}</a:tableStyleId>
              </a:tblPr>
              <a:tblGrid>
                <a:gridCol w="1435100">
                  <a:extLst>
                    <a:ext uri="{9D8B030D-6E8A-4147-A177-3AD203B41FA5}">
                      <a16:colId xmlns:a16="http://schemas.microsoft.com/office/drawing/2014/main" val="3289341347"/>
                    </a:ext>
                  </a:extLst>
                </a:gridCol>
              </a:tblGrid>
              <a:tr h="175260">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Australia</a:t>
                      </a:r>
                      <a:endParaRPr lang="en-US" sz="14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977897556"/>
                  </a:ext>
                </a:extLst>
              </a:tr>
              <a:tr h="175260">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European Union (excluding Germany)</a:t>
                      </a:r>
                      <a:endParaRPr lang="en-US" sz="14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4133899723"/>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Germany</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3056899749"/>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United Kingdom</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2202760895"/>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Norway</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2562983680"/>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Switzerland</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704524276"/>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Russia</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3353674076"/>
                  </a:ext>
                </a:extLst>
              </a:tr>
              <a:tr h="175260">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Brazil</a:t>
                      </a:r>
                      <a:endParaRPr lang="en-US" sz="14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120795346"/>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Canada</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2723679619"/>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Mexico</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2653299754"/>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United States</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3297764481"/>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China</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503638265"/>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Taipei,China</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836926448"/>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Hong Kong, China</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357883172"/>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ASEAN</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3714412333"/>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India</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3698202950"/>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Japan</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2251810938"/>
                  </a:ext>
                </a:extLst>
              </a:tr>
              <a:tr h="175260">
                <a:tc>
                  <a:txBody>
                    <a:bodyPr/>
                    <a:lstStyle/>
                    <a:p>
                      <a:pPr algn="l" fontAlgn="b"/>
                      <a:r>
                        <a:rPr lang="en-US" sz="1400" b="1" u="none" strike="noStrike">
                          <a:effectLst/>
                          <a:latin typeface="Times New Roman" panose="02020603050405020304" pitchFamily="18" charset="0"/>
                          <a:cs typeface="Times New Roman" panose="02020603050405020304" pitchFamily="18" charset="0"/>
                        </a:rPr>
                        <a:t>Republic of Korea</a:t>
                      </a:r>
                      <a:endParaRPr lang="en-US" sz="14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420905447"/>
                  </a:ext>
                </a:extLst>
              </a:tr>
              <a:tr h="175260">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Rest of the world</a:t>
                      </a:r>
                      <a:endParaRPr lang="en-US" sz="14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extLst>
                  <a:ext uri="{0D108BD9-81ED-4DB2-BD59-A6C34878D82A}">
                    <a16:rowId xmlns:a16="http://schemas.microsoft.com/office/drawing/2014/main" val="4044854918"/>
                  </a:ext>
                </a:extLst>
              </a:tr>
            </a:tbl>
          </a:graphicData>
        </a:graphic>
      </p:graphicFrame>
      <p:graphicFrame>
        <p:nvGraphicFramePr>
          <p:cNvPr id="7" name="Table 6">
            <a:extLst>
              <a:ext uri="{FF2B5EF4-FFF2-40B4-BE49-F238E27FC236}">
                <a16:creationId xmlns:a16="http://schemas.microsoft.com/office/drawing/2014/main" id="{80129D13-7CA8-4FBB-8111-700D3931534E}"/>
              </a:ext>
            </a:extLst>
          </p:cNvPr>
          <p:cNvGraphicFramePr>
            <a:graphicFrameLocks noGrp="1"/>
          </p:cNvGraphicFramePr>
          <p:nvPr/>
        </p:nvGraphicFramePr>
        <p:xfrm>
          <a:off x="1203574" y="2390470"/>
          <a:ext cx="5474628" cy="4225579"/>
        </p:xfrm>
        <a:graphic>
          <a:graphicData uri="http://schemas.openxmlformats.org/drawingml/2006/table">
            <a:tbl>
              <a:tblPr>
                <a:tableStyleId>{5C22544A-7EE6-4342-B048-85BDC9FD1C3A}</a:tableStyleId>
              </a:tblPr>
              <a:tblGrid>
                <a:gridCol w="1824876">
                  <a:extLst>
                    <a:ext uri="{9D8B030D-6E8A-4147-A177-3AD203B41FA5}">
                      <a16:colId xmlns:a16="http://schemas.microsoft.com/office/drawing/2014/main" val="1260045552"/>
                    </a:ext>
                  </a:extLst>
                </a:gridCol>
                <a:gridCol w="1824876">
                  <a:extLst>
                    <a:ext uri="{9D8B030D-6E8A-4147-A177-3AD203B41FA5}">
                      <a16:colId xmlns:a16="http://schemas.microsoft.com/office/drawing/2014/main" val="89225064"/>
                    </a:ext>
                  </a:extLst>
                </a:gridCol>
                <a:gridCol w="1824876">
                  <a:extLst>
                    <a:ext uri="{9D8B030D-6E8A-4147-A177-3AD203B41FA5}">
                      <a16:colId xmlns:a16="http://schemas.microsoft.com/office/drawing/2014/main" val="78087968"/>
                    </a:ext>
                  </a:extLst>
                </a:gridCol>
              </a:tblGrid>
              <a:tr h="192721">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Australia</a:t>
                      </a:r>
                      <a:endParaRPr lang="en-US" sz="12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India</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United States</a:t>
                      </a:r>
                    </a:p>
                  </a:txBody>
                  <a:tcPr marL="7620" marR="7620" marT="7620" marB="0" anchor="b"/>
                </a:tc>
                <a:extLst>
                  <a:ext uri="{0D108BD9-81ED-4DB2-BD59-A6C34878D82A}">
                    <a16:rowId xmlns:a16="http://schemas.microsoft.com/office/drawing/2014/main" val="3573161919"/>
                  </a:ext>
                </a:extLst>
              </a:tr>
              <a:tr h="192721">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Austria</a:t>
                      </a:r>
                      <a:endParaRPr lang="en-US" sz="12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Ireland</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Bangladesh</a:t>
                      </a:r>
                    </a:p>
                  </a:txBody>
                  <a:tcPr marL="7620" marR="7620" marT="7620" marB="0" anchor="b"/>
                </a:tc>
                <a:extLst>
                  <a:ext uri="{0D108BD9-81ED-4DB2-BD59-A6C34878D82A}">
                    <a16:rowId xmlns:a16="http://schemas.microsoft.com/office/drawing/2014/main" val="1706878826"/>
                  </a:ext>
                </a:extLst>
              </a:tr>
              <a:tr h="192721">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Belgium</a:t>
                      </a:r>
                      <a:endParaRPr lang="en-US" sz="12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Italy</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Malaysia</a:t>
                      </a:r>
                    </a:p>
                  </a:txBody>
                  <a:tcPr marL="7620" marR="7620" marT="7620" marB="0" anchor="b"/>
                </a:tc>
                <a:extLst>
                  <a:ext uri="{0D108BD9-81ED-4DB2-BD59-A6C34878D82A}">
                    <a16:rowId xmlns:a16="http://schemas.microsoft.com/office/drawing/2014/main" val="1644098457"/>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Bulgaria</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Japan</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Philippines</a:t>
                      </a:r>
                    </a:p>
                  </a:txBody>
                  <a:tcPr marL="7620" marR="7620" marT="7620" marB="0" anchor="b"/>
                </a:tc>
                <a:extLst>
                  <a:ext uri="{0D108BD9-81ED-4DB2-BD59-A6C34878D82A}">
                    <a16:rowId xmlns:a16="http://schemas.microsoft.com/office/drawing/2014/main" val="1105160866"/>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Brazil</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Republic of Korea</a:t>
                      </a:r>
                    </a:p>
                  </a:txBody>
                  <a:tcPr marL="7620" marR="7620" marT="7620" marB="0" anchor="b"/>
                </a:tc>
                <a:tc>
                  <a:txBody>
                    <a:bodyPr/>
                    <a:lstStyle/>
                    <a:p>
                      <a:pPr algn="l" fontAlgn="b"/>
                      <a:r>
                        <a:rPr lang="en-US" sz="12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Thailand</a:t>
                      </a:r>
                    </a:p>
                  </a:txBody>
                  <a:tcPr marL="7620" marR="7620" marT="7620" marB="0" anchor="b"/>
                </a:tc>
                <a:extLst>
                  <a:ext uri="{0D108BD9-81ED-4DB2-BD59-A6C34878D82A}">
                    <a16:rowId xmlns:a16="http://schemas.microsoft.com/office/drawing/2014/main" val="3371426603"/>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Canada</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Lithuania</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Viet Nam</a:t>
                      </a:r>
                    </a:p>
                  </a:txBody>
                  <a:tcPr marL="7620" marR="7620" marT="7620" marB="0" anchor="b"/>
                </a:tc>
                <a:extLst>
                  <a:ext uri="{0D108BD9-81ED-4DB2-BD59-A6C34878D82A}">
                    <a16:rowId xmlns:a16="http://schemas.microsoft.com/office/drawing/2014/main" val="1229627406"/>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Switzerland</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Luxembourg</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Kazakhstan</a:t>
                      </a:r>
                    </a:p>
                  </a:txBody>
                  <a:tcPr marL="7620" marR="7620" marT="7620" marB="0" anchor="b"/>
                </a:tc>
                <a:extLst>
                  <a:ext uri="{0D108BD9-81ED-4DB2-BD59-A6C34878D82A}">
                    <a16:rowId xmlns:a16="http://schemas.microsoft.com/office/drawing/2014/main" val="1206508378"/>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People's Republic of China</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Latvia</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Mongolia</a:t>
                      </a:r>
                    </a:p>
                  </a:txBody>
                  <a:tcPr marL="7620" marR="7620" marT="7620" marB="0" anchor="b"/>
                </a:tc>
                <a:extLst>
                  <a:ext uri="{0D108BD9-81ED-4DB2-BD59-A6C34878D82A}">
                    <a16:rowId xmlns:a16="http://schemas.microsoft.com/office/drawing/2014/main" val="775372525"/>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Cyprus</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Mexico</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Sri Lanka</a:t>
                      </a:r>
                    </a:p>
                  </a:txBody>
                  <a:tcPr marL="7620" marR="7620" marT="7620" marB="0" anchor="b"/>
                </a:tc>
                <a:extLst>
                  <a:ext uri="{0D108BD9-81ED-4DB2-BD59-A6C34878D82A}">
                    <a16:rowId xmlns:a16="http://schemas.microsoft.com/office/drawing/2014/main" val="100350543"/>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Czech Republic</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Malta</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Pakistan</a:t>
                      </a:r>
                    </a:p>
                  </a:txBody>
                  <a:tcPr marL="7620" marR="7620" marT="7620" marB="0" anchor="b"/>
                </a:tc>
                <a:extLst>
                  <a:ext uri="{0D108BD9-81ED-4DB2-BD59-A6C34878D82A}">
                    <a16:rowId xmlns:a16="http://schemas.microsoft.com/office/drawing/2014/main" val="3615194341"/>
                  </a:ext>
                </a:extLst>
              </a:tr>
              <a:tr h="109107">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Germany</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Netherlands</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Fiji</a:t>
                      </a:r>
                    </a:p>
                  </a:txBody>
                  <a:tcPr marL="7620" marR="7620" marT="7620" marB="0" anchor="b"/>
                </a:tc>
                <a:extLst>
                  <a:ext uri="{0D108BD9-81ED-4DB2-BD59-A6C34878D82A}">
                    <a16:rowId xmlns:a16="http://schemas.microsoft.com/office/drawing/2014/main" val="706522214"/>
                  </a:ext>
                </a:extLst>
              </a:tr>
              <a:tr h="310029">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Denmark</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Norway</a:t>
                      </a:r>
                    </a:p>
                  </a:txBody>
                  <a:tcPr marL="7620" marR="7620" marT="7620" marB="0" anchor="b"/>
                </a:tc>
                <a:tc>
                  <a:txBody>
                    <a:bodyPr/>
                    <a:lstStyle/>
                    <a:p>
                      <a:pPr algn="l" fontAlgn="b"/>
                      <a:r>
                        <a:rPr lang="en-US" sz="12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Lao People's Democratic Republic</a:t>
                      </a:r>
                    </a:p>
                  </a:txBody>
                  <a:tcPr marL="7620" marR="7620" marT="7620" marB="0" anchor="b"/>
                </a:tc>
                <a:extLst>
                  <a:ext uri="{0D108BD9-81ED-4DB2-BD59-A6C34878D82A}">
                    <a16:rowId xmlns:a16="http://schemas.microsoft.com/office/drawing/2014/main" val="305193400"/>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Spain</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Poland</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Brunei Darussalam</a:t>
                      </a:r>
                    </a:p>
                  </a:txBody>
                  <a:tcPr marL="7620" marR="7620" marT="7620" marB="0" anchor="b"/>
                </a:tc>
                <a:extLst>
                  <a:ext uri="{0D108BD9-81ED-4DB2-BD59-A6C34878D82A}">
                    <a16:rowId xmlns:a16="http://schemas.microsoft.com/office/drawing/2014/main" val="4102757124"/>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Estonia</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Portugal</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Bhutan</a:t>
                      </a:r>
                    </a:p>
                  </a:txBody>
                  <a:tcPr marL="7620" marR="7620" marT="7620" marB="0" anchor="b"/>
                </a:tc>
                <a:extLst>
                  <a:ext uri="{0D108BD9-81ED-4DB2-BD59-A6C34878D82A}">
                    <a16:rowId xmlns:a16="http://schemas.microsoft.com/office/drawing/2014/main" val="460751542"/>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Finland</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Romania</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Kyrgyz Republic</a:t>
                      </a:r>
                    </a:p>
                  </a:txBody>
                  <a:tcPr marL="7620" marR="7620" marT="7620" marB="0" anchor="b"/>
                </a:tc>
                <a:extLst>
                  <a:ext uri="{0D108BD9-81ED-4DB2-BD59-A6C34878D82A}">
                    <a16:rowId xmlns:a16="http://schemas.microsoft.com/office/drawing/2014/main" val="1388409473"/>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France</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Russia</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Cambodia</a:t>
                      </a:r>
                    </a:p>
                  </a:txBody>
                  <a:tcPr marL="7620" marR="7620" marT="7620" marB="0" anchor="b"/>
                </a:tc>
                <a:extLst>
                  <a:ext uri="{0D108BD9-81ED-4DB2-BD59-A6C34878D82A}">
                    <a16:rowId xmlns:a16="http://schemas.microsoft.com/office/drawing/2014/main" val="1761053098"/>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United Kingdom</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Slovak Republic</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Maldives</a:t>
                      </a:r>
                    </a:p>
                  </a:txBody>
                  <a:tcPr marL="7620" marR="7620" marT="7620" marB="0" anchor="b"/>
                </a:tc>
                <a:extLst>
                  <a:ext uri="{0D108BD9-81ED-4DB2-BD59-A6C34878D82A}">
                    <a16:rowId xmlns:a16="http://schemas.microsoft.com/office/drawing/2014/main" val="602512265"/>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Greece</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Slovenia</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Nepal</a:t>
                      </a:r>
                    </a:p>
                  </a:txBody>
                  <a:tcPr marL="7620" marR="7620" marT="7620" marB="0" anchor="b"/>
                </a:tc>
                <a:extLst>
                  <a:ext uri="{0D108BD9-81ED-4DB2-BD59-A6C34878D82A}">
                    <a16:rowId xmlns:a16="http://schemas.microsoft.com/office/drawing/2014/main" val="3257366986"/>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Croatia</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Sweden</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Singapore</a:t>
                      </a:r>
                    </a:p>
                  </a:txBody>
                  <a:tcPr marL="7620" marR="7620" marT="7620" marB="0" anchor="b"/>
                </a:tc>
                <a:extLst>
                  <a:ext uri="{0D108BD9-81ED-4DB2-BD59-A6C34878D82A}">
                    <a16:rowId xmlns:a16="http://schemas.microsoft.com/office/drawing/2014/main" val="3089256818"/>
                  </a:ext>
                </a:extLst>
              </a:tr>
              <a:tr h="19272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Hungary</a:t>
                      </a:r>
                      <a:endPar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Turkey</a:t>
                      </a:r>
                    </a:p>
                  </a:txBody>
                  <a:tcPr marL="7620" marR="7620" marT="7620" marB="0" anchor="b"/>
                </a:tc>
                <a:tc>
                  <a:txBody>
                    <a:bodyPr/>
                    <a:lstStyle/>
                    <a:p>
                      <a:pPr algn="l" fontAlgn="b"/>
                      <a:r>
                        <a:rPr lang="en-US" sz="1200" b="1" i="0" u="none" strike="noStrike">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Hong Kong, China</a:t>
                      </a:r>
                    </a:p>
                  </a:txBody>
                  <a:tcPr marL="7620" marR="7620" marT="7620" marB="0" anchor="b"/>
                </a:tc>
                <a:extLst>
                  <a:ext uri="{0D108BD9-81ED-4DB2-BD59-A6C34878D82A}">
                    <a16:rowId xmlns:a16="http://schemas.microsoft.com/office/drawing/2014/main" val="3898891695"/>
                  </a:ext>
                </a:extLst>
              </a:tr>
              <a:tr h="192721">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Indonesia</a:t>
                      </a:r>
                      <a:endParaRPr lang="en-US" sz="12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dirty="0" err="1">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Taipei,China</a:t>
                      </a:r>
                      <a:endParaRPr lang="en-US" sz="12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endParaRPr>
                    </a:p>
                  </a:txBody>
                  <a:tcPr marL="7620" marR="7620" marT="7620" marB="0" anchor="b"/>
                </a:tc>
                <a:tc>
                  <a:txBody>
                    <a:bodyPr/>
                    <a:lstStyle/>
                    <a:p>
                      <a:pPr algn="l" fontAlgn="b"/>
                      <a:r>
                        <a:rPr lang="en-US" sz="1200" b="1" i="0" u="none" strike="noStrike" dirty="0">
                          <a:solidFill>
                            <a:srgbClr val="000000"/>
                          </a:solidFill>
                          <a:effectLst/>
                          <a:latin typeface="Times New Roman" panose="02020603050405020304" pitchFamily="18" charset="0"/>
                          <a:ea typeface="等线" panose="02010600030101010101" pitchFamily="2" charset="-122"/>
                          <a:cs typeface="Times New Roman" panose="02020603050405020304" pitchFamily="18" charset="0"/>
                        </a:rPr>
                        <a:t>Rest of the World</a:t>
                      </a:r>
                    </a:p>
                  </a:txBody>
                  <a:tcPr marL="7620" marR="7620" marT="7620" marB="0" anchor="b"/>
                </a:tc>
                <a:extLst>
                  <a:ext uri="{0D108BD9-81ED-4DB2-BD59-A6C34878D82A}">
                    <a16:rowId xmlns:a16="http://schemas.microsoft.com/office/drawing/2014/main" val="3256333080"/>
                  </a:ext>
                </a:extLst>
              </a:tr>
            </a:tbl>
          </a:graphicData>
        </a:graphic>
      </p:graphicFrame>
      <p:sp>
        <p:nvSpPr>
          <p:cNvPr id="9" name="Arrow: Right 8">
            <a:extLst>
              <a:ext uri="{FF2B5EF4-FFF2-40B4-BE49-F238E27FC236}">
                <a16:creationId xmlns:a16="http://schemas.microsoft.com/office/drawing/2014/main" id="{29A7996F-A79A-43A8-A574-3551355EE16E}"/>
              </a:ext>
            </a:extLst>
          </p:cNvPr>
          <p:cNvSpPr/>
          <p:nvPr/>
        </p:nvSpPr>
        <p:spPr>
          <a:xfrm>
            <a:off x="7222696" y="4109662"/>
            <a:ext cx="929812" cy="472611"/>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3877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1B8-0F79-40F8-B826-0F33212E7369}"/>
              </a:ext>
            </a:extLst>
          </p:cNvPr>
          <p:cNvSpPr>
            <a:spLocks noGrp="1"/>
          </p:cNvSpPr>
          <p:nvPr>
            <p:ph type="title"/>
          </p:nvPr>
        </p:nvSpPr>
        <p:spPr/>
        <p:txBody>
          <a:bodyPr>
            <a:normAutofit/>
          </a:bodyPr>
          <a:lstStyle/>
          <a:p>
            <a:r>
              <a:rPr lang="en-US" altLang="zh-CN" dirty="0"/>
              <a:t>Embedding the Chinese provincial MRIOT into global MRIOT</a:t>
            </a:r>
            <a:endParaRPr lang="zh-CN" altLang="en-US" dirty="0"/>
          </a:p>
        </p:txBody>
      </p:sp>
      <p:sp>
        <p:nvSpPr>
          <p:cNvPr id="3" name="Content Placeholder 2">
            <a:extLst>
              <a:ext uri="{FF2B5EF4-FFF2-40B4-BE49-F238E27FC236}">
                <a16:creationId xmlns:a16="http://schemas.microsoft.com/office/drawing/2014/main" id="{E79F79D2-1498-406D-B92C-26AF104BD3E7}"/>
              </a:ext>
            </a:extLst>
          </p:cNvPr>
          <p:cNvSpPr>
            <a:spLocks noGrp="1"/>
          </p:cNvSpPr>
          <p:nvPr>
            <p:ph idx="1"/>
          </p:nvPr>
        </p:nvSpPr>
        <p:spPr/>
        <p:txBody>
          <a:bodyPr/>
          <a:lstStyle/>
          <a:p>
            <a:r>
              <a:rPr lang="en-US" altLang="zh-CN" dirty="0"/>
              <a:t>Concordance of the sector classifications</a:t>
            </a:r>
          </a:p>
          <a:p>
            <a:pPr lvl="1"/>
            <a:r>
              <a:rPr lang="en-US" altLang="zh-CN" dirty="0"/>
              <a:t>The Chinese provincial MRIOT and the global MRIOT are mapped to 27 sectors.</a:t>
            </a:r>
          </a:p>
          <a:p>
            <a:pPr lvl="1"/>
            <a:endParaRPr lang="en-US" altLang="zh-CN" dirty="0"/>
          </a:p>
        </p:txBody>
      </p:sp>
      <p:graphicFrame>
        <p:nvGraphicFramePr>
          <p:cNvPr id="5" name="Table 4">
            <a:extLst>
              <a:ext uri="{FF2B5EF4-FFF2-40B4-BE49-F238E27FC236}">
                <a16:creationId xmlns:a16="http://schemas.microsoft.com/office/drawing/2014/main" id="{93EF6857-AC8C-432E-A04A-1FC65A00A669}"/>
              </a:ext>
            </a:extLst>
          </p:cNvPr>
          <p:cNvGraphicFramePr>
            <a:graphicFrameLocks noGrp="1"/>
          </p:cNvGraphicFramePr>
          <p:nvPr>
            <p:extLst>
              <p:ext uri="{D42A27DB-BD31-4B8C-83A1-F6EECF244321}">
                <p14:modId xmlns:p14="http://schemas.microsoft.com/office/powerpoint/2010/main" val="217116616"/>
              </p:ext>
            </p:extLst>
          </p:nvPr>
        </p:nvGraphicFramePr>
        <p:xfrm>
          <a:off x="1053958" y="3215147"/>
          <a:ext cx="10687664" cy="3694292"/>
        </p:xfrm>
        <a:graphic>
          <a:graphicData uri="http://schemas.openxmlformats.org/drawingml/2006/table">
            <a:tbl>
              <a:tblPr firstRow="1" bandRow="1">
                <a:tableStyleId>{F2DE63D5-997A-4646-A377-4702673A728D}</a:tableStyleId>
              </a:tblPr>
              <a:tblGrid>
                <a:gridCol w="451206">
                  <a:extLst>
                    <a:ext uri="{9D8B030D-6E8A-4147-A177-3AD203B41FA5}">
                      <a16:colId xmlns:a16="http://schemas.microsoft.com/office/drawing/2014/main" val="2107222028"/>
                    </a:ext>
                  </a:extLst>
                </a:gridCol>
                <a:gridCol w="3111349">
                  <a:extLst>
                    <a:ext uri="{9D8B030D-6E8A-4147-A177-3AD203B41FA5}">
                      <a16:colId xmlns:a16="http://schemas.microsoft.com/office/drawing/2014/main" val="3355777420"/>
                    </a:ext>
                  </a:extLst>
                </a:gridCol>
                <a:gridCol w="587348">
                  <a:extLst>
                    <a:ext uri="{9D8B030D-6E8A-4147-A177-3AD203B41FA5}">
                      <a16:colId xmlns:a16="http://schemas.microsoft.com/office/drawing/2014/main" val="3725566847"/>
                    </a:ext>
                  </a:extLst>
                </a:gridCol>
                <a:gridCol w="2975206">
                  <a:extLst>
                    <a:ext uri="{9D8B030D-6E8A-4147-A177-3AD203B41FA5}">
                      <a16:colId xmlns:a16="http://schemas.microsoft.com/office/drawing/2014/main" val="2200615093"/>
                    </a:ext>
                  </a:extLst>
                </a:gridCol>
                <a:gridCol w="487185">
                  <a:extLst>
                    <a:ext uri="{9D8B030D-6E8A-4147-A177-3AD203B41FA5}">
                      <a16:colId xmlns:a16="http://schemas.microsoft.com/office/drawing/2014/main" val="2068460546"/>
                    </a:ext>
                  </a:extLst>
                </a:gridCol>
                <a:gridCol w="3075370">
                  <a:extLst>
                    <a:ext uri="{9D8B030D-6E8A-4147-A177-3AD203B41FA5}">
                      <a16:colId xmlns:a16="http://schemas.microsoft.com/office/drawing/2014/main" val="1412802826"/>
                    </a:ext>
                  </a:extLst>
                </a:gridCol>
              </a:tblGrid>
              <a:tr h="289332">
                <a:tc>
                  <a:txBody>
                    <a:bodyPr/>
                    <a:lstStyle/>
                    <a:p>
                      <a:pPr algn="l"/>
                      <a:r>
                        <a:rPr lang="en-US" altLang="zh-CN" sz="1400" b="1" dirty="0">
                          <a:solidFill>
                            <a:schemeClr val="tx1"/>
                          </a:solidFill>
                          <a:latin typeface="Times New Roman" panose="02020603050405020304" pitchFamily="18" charset="0"/>
                          <a:cs typeface="Times New Roman" panose="02020603050405020304" pitchFamily="18" charset="0"/>
                        </a:rPr>
                        <a:t>No</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l"/>
                      <a:r>
                        <a:rPr lang="en-US" altLang="zh-CN" sz="1400" b="1" dirty="0">
                          <a:solidFill>
                            <a:schemeClr val="tx1"/>
                          </a:solidFill>
                          <a:latin typeface="Times New Roman" panose="02020603050405020304" pitchFamily="18" charset="0"/>
                          <a:cs typeface="Times New Roman" panose="02020603050405020304" pitchFamily="18" charset="0"/>
                        </a:rPr>
                        <a:t>Sector name</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l"/>
                      <a:r>
                        <a:rPr lang="en-US" altLang="zh-CN" sz="1400" b="1" dirty="0">
                          <a:solidFill>
                            <a:schemeClr val="tx1"/>
                          </a:solidFill>
                          <a:latin typeface="Times New Roman" panose="02020603050405020304" pitchFamily="18" charset="0"/>
                          <a:cs typeface="Times New Roman" panose="02020603050405020304" pitchFamily="18" charset="0"/>
                        </a:rPr>
                        <a:t>No</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l"/>
                      <a:r>
                        <a:rPr lang="en-US" altLang="zh-CN" sz="1400" b="1" dirty="0">
                          <a:solidFill>
                            <a:schemeClr val="tx1"/>
                          </a:solidFill>
                          <a:latin typeface="Times New Roman" panose="02020603050405020304" pitchFamily="18" charset="0"/>
                          <a:cs typeface="Times New Roman" panose="02020603050405020304" pitchFamily="18" charset="0"/>
                        </a:rPr>
                        <a:t>Sector name</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l"/>
                      <a:r>
                        <a:rPr lang="en-US" altLang="zh-CN" sz="1400" b="1" dirty="0">
                          <a:solidFill>
                            <a:schemeClr val="tx1"/>
                          </a:solidFill>
                          <a:latin typeface="Times New Roman" panose="02020603050405020304" pitchFamily="18" charset="0"/>
                          <a:cs typeface="Times New Roman" panose="02020603050405020304" pitchFamily="18" charset="0"/>
                        </a:rPr>
                        <a:t>No</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l"/>
                      <a:r>
                        <a:rPr lang="en-US" altLang="zh-CN" sz="1400" b="1" dirty="0">
                          <a:solidFill>
                            <a:schemeClr val="tx1"/>
                          </a:solidFill>
                          <a:latin typeface="Times New Roman" panose="02020603050405020304" pitchFamily="18" charset="0"/>
                          <a:cs typeface="Times New Roman" panose="02020603050405020304" pitchFamily="18" charset="0"/>
                        </a:rPr>
                        <a:t>Sector name</a:t>
                      </a:r>
                      <a:endParaRPr lang="zh-CN" altLang="en-US" sz="14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123073525"/>
                  </a:ext>
                </a:extLst>
              </a:tr>
              <a:tr h="347199">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A1</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Agriculture, forestry, animal husbandry and fishery products and services</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A10</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Non-metallic mineral products</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A19</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Transportation, storage and post</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525106441"/>
                  </a:ext>
                </a:extLst>
              </a:tr>
              <a:tr h="347199">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A2</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Mining</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A11</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Metal smelting and rolled products, metal products</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A20</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Information transmission, software and information technology services</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383617415"/>
                  </a:ext>
                </a:extLst>
              </a:tr>
              <a:tr h="323146">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A3</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Food and tobacco</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A12</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Transportation equipment</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A21</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Financial</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599656954"/>
                  </a:ext>
                </a:extLst>
              </a:tr>
              <a:tr h="323146">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A4</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Textile</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A13</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Equipment and instruments</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A22</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Real estate</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2808097"/>
                  </a:ext>
                </a:extLst>
              </a:tr>
              <a:tr h="347199">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A5</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Textiles, clothing, shoes, hats, leather down and its products</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A14</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Other manufactured products, scrap and repairs</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A23</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Rental and business services</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835449352"/>
                  </a:ext>
                </a:extLst>
              </a:tr>
              <a:tr h="520798">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A6</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Woodworking products and furniture</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A15</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Production and supply of electric heating, gas and water</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A24</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Public management, social security and social organization; public facility management</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493979601"/>
                  </a:ext>
                </a:extLst>
              </a:tr>
              <a:tr h="347199">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A7</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Papermaking printing and cultural, educational and sporting goods</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A16</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Building</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A25</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Education</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666402968"/>
                  </a:ext>
                </a:extLst>
              </a:tr>
              <a:tr h="347199">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A8</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Petroleum, coking products and nuclear fuel processed products</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A17</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Wholesale, retail and repair</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A26</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Health and social work</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134440321"/>
                  </a:ext>
                </a:extLst>
              </a:tr>
              <a:tr h="347199">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A9</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Chemical product</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A18</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Accommodation and meals</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l" defTabSz="914400" rtl="0" eaLnBrk="1" fontAlgn="b" latinLnBrk="0" hangingPunct="1">
                        <a:spcAft>
                          <a:spcPts val="0"/>
                        </a:spcAft>
                      </a:pPr>
                      <a:r>
                        <a:rPr lang="en-US" sz="1200" b="1" u="none" strike="noStrike" kern="1200">
                          <a:solidFill>
                            <a:schemeClr val="dk1"/>
                          </a:solidFill>
                          <a:effectLst/>
                          <a:latin typeface="Times New Roman" panose="02020603050405020304" pitchFamily="18" charset="0"/>
                          <a:ea typeface="+mn-ea"/>
                          <a:cs typeface="Times New Roman" panose="02020603050405020304" pitchFamily="18" charset="0"/>
                        </a:rPr>
                        <a:t>A27</a:t>
                      </a:r>
                      <a:endParaRPr lang="zh-CN" altLang="en-US" sz="12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algn="l" defTabSz="914400" rtl="0" eaLnBrk="1" fontAlgn="b" latinLnBrk="0" hangingPunct="1">
                        <a:spcAft>
                          <a:spcPts val="0"/>
                        </a:spcAft>
                      </a:pPr>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Other community, social and personal services</a:t>
                      </a:r>
                      <a:endParaRPr lang="zh-CN" alt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991923824"/>
                  </a:ext>
                </a:extLst>
              </a:tr>
            </a:tbl>
          </a:graphicData>
        </a:graphic>
      </p:graphicFrame>
    </p:spTree>
    <p:extLst>
      <p:ext uri="{BB962C8B-B14F-4D97-AF65-F5344CB8AC3E}">
        <p14:creationId xmlns:p14="http://schemas.microsoft.com/office/powerpoint/2010/main" val="3193452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1B8-0F79-40F8-B826-0F33212E7369}"/>
              </a:ext>
            </a:extLst>
          </p:cNvPr>
          <p:cNvSpPr>
            <a:spLocks noGrp="1"/>
          </p:cNvSpPr>
          <p:nvPr>
            <p:ph type="title"/>
          </p:nvPr>
        </p:nvSpPr>
        <p:spPr/>
        <p:txBody>
          <a:bodyPr>
            <a:normAutofit/>
          </a:bodyPr>
          <a:lstStyle/>
          <a:p>
            <a:r>
              <a:rPr lang="en-US" altLang="zh-CN" dirty="0"/>
              <a:t>Embedding the Chinese provincial MRIOT into global MRIOT</a:t>
            </a:r>
            <a:endParaRPr lang="zh-CN" altLang="en-US" dirty="0"/>
          </a:p>
        </p:txBody>
      </p:sp>
      <p:sp>
        <p:nvSpPr>
          <p:cNvPr id="3" name="Content Placeholder 2">
            <a:extLst>
              <a:ext uri="{FF2B5EF4-FFF2-40B4-BE49-F238E27FC236}">
                <a16:creationId xmlns:a16="http://schemas.microsoft.com/office/drawing/2014/main" id="{E79F79D2-1498-406D-B92C-26AF104BD3E7}"/>
              </a:ext>
            </a:extLst>
          </p:cNvPr>
          <p:cNvSpPr>
            <a:spLocks noGrp="1"/>
          </p:cNvSpPr>
          <p:nvPr>
            <p:ph idx="1"/>
          </p:nvPr>
        </p:nvSpPr>
        <p:spPr/>
        <p:txBody>
          <a:bodyPr/>
          <a:lstStyle/>
          <a:p>
            <a:r>
              <a:rPr lang="en-US" altLang="zh-CN" dirty="0"/>
              <a:t>Processing of China’s customs data</a:t>
            </a:r>
          </a:p>
          <a:p>
            <a:pPr lvl="1"/>
            <a:r>
              <a:rPr lang="en-US" altLang="zh-CN" dirty="0"/>
              <a:t>HS-IO correspondence relationship;</a:t>
            </a:r>
          </a:p>
          <a:p>
            <a:pPr lvl="1"/>
            <a:r>
              <a:rPr lang="en-US" altLang="zh-CN" dirty="0"/>
              <a:t>HS-BEC correspondence relationship;</a:t>
            </a:r>
          </a:p>
          <a:p>
            <a:pPr lvl="1"/>
            <a:r>
              <a:rPr lang="en-US" altLang="zh-CN" dirty="0"/>
              <a:t>Summarizing customs data by province and industry.</a:t>
            </a:r>
          </a:p>
          <a:p>
            <a:pPr lvl="1"/>
            <a:endParaRPr lang="zh-CN" altLang="zh-CN" dirty="0"/>
          </a:p>
          <a:p>
            <a:pPr lvl="1"/>
            <a:endParaRPr lang="zh-CN" altLang="en-US" dirty="0"/>
          </a:p>
        </p:txBody>
      </p:sp>
      <p:pic>
        <p:nvPicPr>
          <p:cNvPr id="4" name="Picture 3">
            <a:extLst>
              <a:ext uri="{FF2B5EF4-FFF2-40B4-BE49-F238E27FC236}">
                <a16:creationId xmlns:a16="http://schemas.microsoft.com/office/drawing/2014/main" id="{6F663113-B36F-41BE-BEC6-220EE231F6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084" y="3569468"/>
            <a:ext cx="9394596" cy="2846350"/>
          </a:xfrm>
          <a:prstGeom prst="rect">
            <a:avLst/>
          </a:prstGeom>
        </p:spPr>
      </p:pic>
    </p:spTree>
    <p:extLst>
      <p:ext uri="{BB962C8B-B14F-4D97-AF65-F5344CB8AC3E}">
        <p14:creationId xmlns:p14="http://schemas.microsoft.com/office/powerpoint/2010/main" val="1168572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1B8-0F79-40F8-B826-0F33212E7369}"/>
              </a:ext>
            </a:extLst>
          </p:cNvPr>
          <p:cNvSpPr>
            <a:spLocks noGrp="1"/>
          </p:cNvSpPr>
          <p:nvPr>
            <p:ph type="title"/>
          </p:nvPr>
        </p:nvSpPr>
        <p:spPr/>
        <p:txBody>
          <a:bodyPr>
            <a:normAutofit/>
          </a:bodyPr>
          <a:lstStyle/>
          <a:p>
            <a:r>
              <a:rPr lang="en-US" altLang="zh-CN" dirty="0"/>
              <a:t>Embedding the Chinese provincial MRIOT into global MRIOT</a:t>
            </a:r>
            <a:endParaRPr lang="zh-CN" altLang="en-US" dirty="0"/>
          </a:p>
        </p:txBody>
      </p:sp>
      <p:sp>
        <p:nvSpPr>
          <p:cNvPr id="3" name="Content Placeholder 2">
            <a:extLst>
              <a:ext uri="{FF2B5EF4-FFF2-40B4-BE49-F238E27FC236}">
                <a16:creationId xmlns:a16="http://schemas.microsoft.com/office/drawing/2014/main" id="{E79F79D2-1498-406D-B92C-26AF104BD3E7}"/>
              </a:ext>
            </a:extLst>
          </p:cNvPr>
          <p:cNvSpPr>
            <a:spLocks noGrp="1"/>
          </p:cNvSpPr>
          <p:nvPr>
            <p:ph idx="1"/>
          </p:nvPr>
        </p:nvSpPr>
        <p:spPr/>
        <p:txBody>
          <a:bodyPr/>
          <a:lstStyle/>
          <a:p>
            <a:r>
              <a:rPr lang="en-US" altLang="zh-CN" dirty="0"/>
              <a:t>Harmonizing the MRIO-relevant accounts across the databases</a:t>
            </a:r>
            <a:endParaRPr lang="zh-CN" altLang="en-US" dirty="0"/>
          </a:p>
        </p:txBody>
      </p:sp>
      <p:pic>
        <p:nvPicPr>
          <p:cNvPr id="42" name="Picture 42">
            <a:extLst>
              <a:ext uri="{FF2B5EF4-FFF2-40B4-BE49-F238E27FC236}">
                <a16:creationId xmlns:a16="http://schemas.microsoft.com/office/drawing/2014/main" id="{AD9962C3-525F-4E38-8EB8-226062AA26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757" y="2724510"/>
            <a:ext cx="5592243" cy="3381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3">
            <a:extLst>
              <a:ext uri="{FF2B5EF4-FFF2-40B4-BE49-F238E27FC236}">
                <a16:creationId xmlns:a16="http://schemas.microsoft.com/office/drawing/2014/main" id="{51A08EC9-3CA7-4A73-A2E0-D89FB50ED4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1034" y="2724510"/>
            <a:ext cx="5630961" cy="33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7037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Methods and data</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Data</a:t>
            </a:r>
          </a:p>
          <a:p>
            <a:pPr lvl="1"/>
            <a:r>
              <a:rPr lang="en-US" altLang="zh-CN" dirty="0"/>
              <a:t>Data on carbon emissions by province in China in 2017</a:t>
            </a:r>
          </a:p>
          <a:p>
            <a:pPr lvl="2"/>
            <a:r>
              <a:rPr lang="en-US" altLang="zh-CN" dirty="0"/>
              <a:t>                                           Sector concordance</a:t>
            </a:r>
          </a:p>
        </p:txBody>
      </p:sp>
      <p:graphicFrame>
        <p:nvGraphicFramePr>
          <p:cNvPr id="7" name="Table 6">
            <a:extLst>
              <a:ext uri="{FF2B5EF4-FFF2-40B4-BE49-F238E27FC236}">
                <a16:creationId xmlns:a16="http://schemas.microsoft.com/office/drawing/2014/main" id="{77F5E542-CE63-447F-A472-21FA19D31478}"/>
              </a:ext>
            </a:extLst>
          </p:cNvPr>
          <p:cNvGraphicFramePr>
            <a:graphicFrameLocks noGrp="1"/>
          </p:cNvGraphicFramePr>
          <p:nvPr>
            <p:extLst>
              <p:ext uri="{D42A27DB-BD31-4B8C-83A1-F6EECF244321}">
                <p14:modId xmlns:p14="http://schemas.microsoft.com/office/powerpoint/2010/main" val="1140940736"/>
              </p:ext>
            </p:extLst>
          </p:nvPr>
        </p:nvGraphicFramePr>
        <p:xfrm>
          <a:off x="1877962" y="3333882"/>
          <a:ext cx="8711382" cy="3158993"/>
        </p:xfrm>
        <a:graphic>
          <a:graphicData uri="http://schemas.openxmlformats.org/drawingml/2006/table">
            <a:tbl>
              <a:tblPr/>
              <a:tblGrid>
                <a:gridCol w="888360">
                  <a:extLst>
                    <a:ext uri="{9D8B030D-6E8A-4147-A177-3AD203B41FA5}">
                      <a16:colId xmlns:a16="http://schemas.microsoft.com/office/drawing/2014/main" val="3900606366"/>
                    </a:ext>
                  </a:extLst>
                </a:gridCol>
                <a:gridCol w="3350773">
                  <a:extLst>
                    <a:ext uri="{9D8B030D-6E8A-4147-A177-3AD203B41FA5}">
                      <a16:colId xmlns:a16="http://schemas.microsoft.com/office/drawing/2014/main" val="1042004004"/>
                    </a:ext>
                  </a:extLst>
                </a:gridCol>
                <a:gridCol w="816955">
                  <a:extLst>
                    <a:ext uri="{9D8B030D-6E8A-4147-A177-3AD203B41FA5}">
                      <a16:colId xmlns:a16="http://schemas.microsoft.com/office/drawing/2014/main" val="1173010069"/>
                    </a:ext>
                  </a:extLst>
                </a:gridCol>
                <a:gridCol w="3655294">
                  <a:extLst>
                    <a:ext uri="{9D8B030D-6E8A-4147-A177-3AD203B41FA5}">
                      <a16:colId xmlns:a16="http://schemas.microsoft.com/office/drawing/2014/main" val="1077677543"/>
                    </a:ext>
                  </a:extLst>
                </a:gridCol>
              </a:tblGrid>
              <a:tr h="354521">
                <a:tc>
                  <a:txBody>
                    <a:bodyPr/>
                    <a:lstStyle/>
                    <a:p>
                      <a:pPr algn="ctr"/>
                      <a:r>
                        <a:rPr lang="en-US" sz="12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no</a:t>
                      </a:r>
                      <a:endParaRPr lang="en-US" sz="1200" dirty="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sector</a:t>
                      </a:r>
                      <a:endParaRPr lang="en-US" sz="1200" dirty="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no</a:t>
                      </a:r>
                      <a:endParaRPr lang="en-US" sz="1200" dirty="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b="1"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sector</a:t>
                      </a:r>
                      <a:endParaRPr lang="en-US" sz="1200" dirty="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378507584"/>
                  </a:ext>
                </a:extLst>
              </a:tr>
              <a:tr h="392319">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Agricultural, forestry, animal husbandry and fishery products and services</a:t>
                      </a:r>
                      <a:endParaRPr lang="en-US" sz="1200" dirty="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11</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Metal smelting and calendering products, metal products</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1484458695"/>
                  </a:ext>
                </a:extLst>
              </a:tr>
              <a:tr h="196159">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2</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Mining</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12</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Transportation equipment</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1821985172"/>
                  </a:ext>
                </a:extLst>
              </a:tr>
              <a:tr h="196159">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3</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Food and tobacco</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13</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Equipment and instruments</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3416060067"/>
                  </a:ext>
                </a:extLst>
              </a:tr>
              <a:tr h="294239">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4</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textile</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14</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Other manufactured products, scrap and repairs</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117494473"/>
                  </a:ext>
                </a:extLst>
              </a:tr>
              <a:tr h="392319">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5</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Textile clothing shoes and hats leather down and its products</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15</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Production and supply of electric heating, gas and water</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1599441865"/>
                  </a:ext>
                </a:extLst>
              </a:tr>
              <a:tr h="196159">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6</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Wood products and furniture</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16</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Architecture</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1316708798"/>
                  </a:ext>
                </a:extLst>
              </a:tr>
              <a:tr h="294239">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7</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Paper printing and cultural, educational and sporting goods</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17</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Wholesale, retail, accommodation and catering</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3391255811"/>
                  </a:ext>
                </a:extLst>
              </a:tr>
              <a:tr h="392319">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8</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Petroleum, coking products and nuclear fuel processing products</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18</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Transportation, storage and postal service</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2353314531"/>
                  </a:ext>
                </a:extLst>
              </a:tr>
              <a:tr h="98080">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9</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Chemical products</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19</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Other services</a:t>
                      </a:r>
                      <a:endParaRPr lang="en-US" sz="120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3007958105"/>
                  </a:ext>
                </a:extLst>
              </a:tr>
              <a:tr h="196159">
                <a:tc>
                  <a:txBody>
                    <a:bodyPr/>
                    <a:lstStyle/>
                    <a:p>
                      <a:pPr algn="ctr"/>
                      <a:r>
                        <a:rPr lang="en-US" sz="1200" dirty="0">
                          <a:solidFill>
                            <a:srgbClr val="000000"/>
                          </a:solidFill>
                          <a:effectLst/>
                          <a:latin typeface="Times New Roman" panose="02020603050405020304" pitchFamily="18" charset="0"/>
                          <a:cs typeface="Times New Roman" panose="02020603050405020304" pitchFamily="18" charset="0"/>
                        </a:rPr>
                        <a:t>10</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Non metallic mineral products</a:t>
                      </a:r>
                      <a:endParaRPr lang="en-US" sz="1200" dirty="0">
                        <a:solidFill>
                          <a:srgbClr val="000000"/>
                        </a:solidFill>
                        <a:effectLst/>
                        <a:latin typeface="Times New Roman" panose="02020603050405020304" pitchFamily="18" charset="0"/>
                        <a:cs typeface="Times New Roman" panose="02020603050405020304" pitchFamily="18" charset="0"/>
                      </a:endParaRP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a:solidFill>
                            <a:srgbClr val="000000"/>
                          </a:solidFill>
                          <a:effectLst/>
                          <a:latin typeface="Times New Roman" panose="02020603050405020304" pitchFamily="18" charset="0"/>
                          <a:cs typeface="Times New Roman" panose="02020603050405020304" pitchFamily="18" charset="0"/>
                        </a:rPr>
                        <a:t> </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algn="ctr"/>
                      <a:r>
                        <a:rPr lang="en-US" sz="1200" dirty="0">
                          <a:solidFill>
                            <a:srgbClr val="000000"/>
                          </a:solidFill>
                          <a:effectLst/>
                          <a:latin typeface="Times New Roman" panose="02020603050405020304" pitchFamily="18" charset="0"/>
                          <a:cs typeface="Times New Roman" panose="02020603050405020304" pitchFamily="18" charset="0"/>
                        </a:rPr>
                        <a:t> </a:t>
                      </a:r>
                    </a:p>
                  </a:txBody>
                  <a:tcPr marL="60157" marR="60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extLst>
                  <a:ext uri="{0D108BD9-81ED-4DB2-BD59-A6C34878D82A}">
                    <a16:rowId xmlns:a16="http://schemas.microsoft.com/office/drawing/2014/main" val="1707733770"/>
                  </a:ext>
                </a:extLst>
              </a:tr>
            </a:tbl>
          </a:graphicData>
        </a:graphic>
      </p:graphicFrame>
    </p:spTree>
    <p:extLst>
      <p:ext uri="{BB962C8B-B14F-4D97-AF65-F5344CB8AC3E}">
        <p14:creationId xmlns:p14="http://schemas.microsoft.com/office/powerpoint/2010/main" val="798366747"/>
      </p:ext>
    </p:extLst>
  </p:cSld>
  <p:clrMapOvr>
    <a:masterClrMapping/>
  </p:clrMapOvr>
  <mc:AlternateContent xmlns:mc="http://schemas.openxmlformats.org/markup-compatibility/2006" xmlns:p14="http://schemas.microsoft.com/office/powerpoint/2010/main">
    <mc:Choice Requires="p14">
      <p:transition spd="slow" p14:dur="2000" advTm="10263"/>
    </mc:Choice>
    <mc:Fallback xmlns="">
      <p:transition spd="slow" advTm="1026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altLang="zh-CN" dirty="0"/>
              <a:t>Structure of carbon emission flows in each province</a:t>
            </a:r>
            <a:endParaRPr lang="zh-CN" altLang="zh-CN" b="1" dirty="0"/>
          </a:p>
          <a:p>
            <a:pPr marL="914400" lvl="1" indent="-457200">
              <a:buFont typeface="+mj-lt"/>
              <a:buAutoNum type="alphaLcParenR"/>
            </a:pPr>
            <a:r>
              <a:rPr lang="en-US" altLang="zh-CN" b="1" dirty="0"/>
              <a:t>By trade type</a:t>
            </a:r>
          </a:p>
          <a:p>
            <a:pPr lvl="2"/>
            <a:r>
              <a:rPr lang="en-US" altLang="zh-CN" dirty="0"/>
              <a:t>Untraded carbon emissions and embodied carbon emissions from cross-border production and trade account for a relatively high proportion of Chinese provinces' carbon emissions;</a:t>
            </a:r>
          </a:p>
          <a:p>
            <a:pPr lvl="2"/>
            <a:r>
              <a:rPr lang="en-US" altLang="zh-CN" dirty="0"/>
              <a:t>Due to the different levels of participation in the value chain, the carbon emissions embodied in cross-border production and trade dominate the carbon emissions of the eastern, northeastern and northwestern provinces, while the carbon emissions of the central and most southwestern provinces is relatively low.</a:t>
            </a:r>
          </a:p>
          <a:p>
            <a:pPr lvl="2"/>
            <a:r>
              <a:rPr lang="en-US" altLang="zh-CN" dirty="0"/>
              <a:t>The leading sectors of carbon emissions in each province have a considerable degree of homogeneity, but from the perspective of different trade mode, the sectors is also related to the tradability of products.</a:t>
            </a:r>
          </a:p>
        </p:txBody>
      </p:sp>
    </p:spTree>
    <p:extLst>
      <p:ext uri="{BB962C8B-B14F-4D97-AF65-F5344CB8AC3E}">
        <p14:creationId xmlns:p14="http://schemas.microsoft.com/office/powerpoint/2010/main" val="1083383907"/>
      </p:ext>
    </p:extLst>
  </p:cSld>
  <p:clrMapOvr>
    <a:masterClrMapping/>
  </p:clrMapOvr>
  <mc:AlternateContent xmlns:mc="http://schemas.openxmlformats.org/markup-compatibility/2006" xmlns:p14="http://schemas.microsoft.com/office/powerpoint/2010/main">
    <mc:Choice Requires="p14">
      <p:transition spd="slow" p14:dur="2000" advTm="55467"/>
    </mc:Choice>
    <mc:Fallback xmlns="">
      <p:transition spd="slow" advTm="5546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altLang="zh-CN" dirty="0"/>
              <a:t>Structure of carbon emission flows in each province</a:t>
            </a:r>
            <a:endParaRPr lang="zh-CN" altLang="zh-CN" dirty="0"/>
          </a:p>
          <a:p>
            <a:pPr marL="914400" lvl="1" indent="-457200">
              <a:buFont typeface="+mj-lt"/>
              <a:buAutoNum type="alphaLcParenR" startAt="2"/>
            </a:pPr>
            <a:r>
              <a:rPr lang="en-US" altLang="zh-CN" b="1" dirty="0"/>
              <a:t>By final destination</a:t>
            </a:r>
          </a:p>
          <a:p>
            <a:pPr lvl="2"/>
            <a:r>
              <a:rPr lang="en-US" altLang="zh-CN" dirty="0"/>
              <a:t>Provinces have different characteristics of participating in inter-provincial trade and international trade, and their carbon emission flow structure is also different;</a:t>
            </a:r>
          </a:p>
          <a:p>
            <a:pPr lvl="2"/>
            <a:r>
              <a:rPr lang="en-US" altLang="zh-CN" dirty="0"/>
              <a:t>Carbon emissions flowing to other provinces and international regions account for a relatively high proportion in the emissions of the eastern provinces. The northeastern provinces and some western provinces have a relatively high proportion of carbon emissions flowing to other provinces, while the central provinces and some western provinces have relatively high carbon emissions flowing to themselves. </a:t>
            </a:r>
          </a:p>
          <a:p>
            <a:pPr lvl="2"/>
            <a:r>
              <a:rPr lang="en-US" altLang="zh-CN" dirty="0"/>
              <a:t>Electricity and heating production, metal smelting are the main sources of carbon emissions, and carbon emissions from transportation, storage and post are also worthy of attention.</a:t>
            </a:r>
            <a:endParaRPr lang="zh-CN" altLang="zh-CN" dirty="0"/>
          </a:p>
        </p:txBody>
      </p:sp>
    </p:spTree>
    <p:extLst>
      <p:ext uri="{BB962C8B-B14F-4D97-AF65-F5344CB8AC3E}">
        <p14:creationId xmlns:p14="http://schemas.microsoft.com/office/powerpoint/2010/main" val="1505337792"/>
      </p:ext>
    </p:extLst>
  </p:cSld>
  <p:clrMapOvr>
    <a:masterClrMapping/>
  </p:clrMapOvr>
  <mc:AlternateContent xmlns:mc="http://schemas.openxmlformats.org/markup-compatibility/2006" xmlns:p14="http://schemas.microsoft.com/office/powerpoint/2010/main">
    <mc:Choice Requires="p14">
      <p:transition spd="slow" p14:dur="2000" advTm="40698"/>
    </mc:Choice>
    <mc:Fallback xmlns="">
      <p:transition spd="slow" advTm="4069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endParaRPr lang="zh-CN" altLang="en-US" dirty="0"/>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5209867"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lvl="1"/>
            <a:r>
              <a:rPr lang="en-US" altLang="zh-CN" b="0" dirty="0"/>
              <a:t>Structure of carbon flows in cross-border production network</a:t>
            </a:r>
            <a:endParaRPr lang="en-US" altLang="zh-CN" dirty="0"/>
          </a:p>
          <a:p>
            <a:pPr lvl="2"/>
            <a:r>
              <a:rPr lang="en-US" altLang="zh-CN" dirty="0"/>
              <a:t>Multiple cross-border production are more effective in stimulating carbon emissions in most provinces in China than a single cross-border trade. It also reflects that Chinese provinces have participated in multiple cross-border production to a higher degree.</a:t>
            </a:r>
            <a:endParaRPr lang="zh-CN" altLang="zh-CN" b="0" dirty="0"/>
          </a:p>
        </p:txBody>
      </p:sp>
      <p:pic>
        <p:nvPicPr>
          <p:cNvPr id="11" name="Picture 10">
            <a:extLst>
              <a:ext uri="{FF2B5EF4-FFF2-40B4-BE49-F238E27FC236}">
                <a16:creationId xmlns:a16="http://schemas.microsoft.com/office/drawing/2014/main" id="{2F0D15EA-1E31-4A59-A4F5-B8FB6074DA6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048067" y="2837907"/>
            <a:ext cx="5957918" cy="3182591"/>
          </a:xfrm>
          <a:prstGeom prst="rect">
            <a:avLst/>
          </a:prstGeom>
          <a:noFill/>
        </p:spPr>
      </p:pic>
      <p:sp>
        <p:nvSpPr>
          <p:cNvPr id="7" name="Speech Bubble: Rectangle 6">
            <a:extLst>
              <a:ext uri="{FF2B5EF4-FFF2-40B4-BE49-F238E27FC236}">
                <a16:creationId xmlns:a16="http://schemas.microsoft.com/office/drawing/2014/main" id="{E2568750-C799-454B-9355-0C93C673C7F4}"/>
              </a:ext>
            </a:extLst>
          </p:cNvPr>
          <p:cNvSpPr/>
          <p:nvPr/>
        </p:nvSpPr>
        <p:spPr>
          <a:xfrm>
            <a:off x="6892413" y="6176962"/>
            <a:ext cx="1563329" cy="459811"/>
          </a:xfrm>
          <a:prstGeom prst="wedgeRectCallout">
            <a:avLst>
              <a:gd name="adj1" fmla="val 50236"/>
              <a:gd name="adj2" fmla="val -1018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single cross-border</a:t>
            </a:r>
            <a:endParaRPr lang="zh-CN" altLang="en-US" sz="1200" dirty="0"/>
          </a:p>
        </p:txBody>
      </p:sp>
      <p:sp>
        <p:nvSpPr>
          <p:cNvPr id="13" name="Speech Bubble: Rectangle 12">
            <a:extLst>
              <a:ext uri="{FF2B5EF4-FFF2-40B4-BE49-F238E27FC236}">
                <a16:creationId xmlns:a16="http://schemas.microsoft.com/office/drawing/2014/main" id="{78AAA5E7-25FF-4394-B593-1432D28BFDB1}"/>
              </a:ext>
            </a:extLst>
          </p:cNvPr>
          <p:cNvSpPr/>
          <p:nvPr/>
        </p:nvSpPr>
        <p:spPr>
          <a:xfrm>
            <a:off x="9611032" y="6176961"/>
            <a:ext cx="1563329" cy="459811"/>
          </a:xfrm>
          <a:prstGeom prst="wedgeRectCallout">
            <a:avLst>
              <a:gd name="adj1" fmla="val -72405"/>
              <a:gd name="adj2" fmla="val -1018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multiple cross-border</a:t>
            </a:r>
            <a:endParaRPr lang="zh-CN" altLang="en-US" sz="1200" dirty="0"/>
          </a:p>
        </p:txBody>
      </p:sp>
    </p:spTree>
    <p:extLst>
      <p:ext uri="{BB962C8B-B14F-4D97-AF65-F5344CB8AC3E}">
        <p14:creationId xmlns:p14="http://schemas.microsoft.com/office/powerpoint/2010/main" val="422066592"/>
      </p:ext>
    </p:extLst>
  </p:cSld>
  <p:clrMapOvr>
    <a:masterClrMapping/>
  </p:clrMapOvr>
  <mc:AlternateContent xmlns:mc="http://schemas.openxmlformats.org/markup-compatibility/2006" xmlns:p14="http://schemas.microsoft.com/office/powerpoint/2010/main">
    <mc:Choice Requires="p14">
      <p:transition spd="slow" p14:dur="2000" advTm="32227"/>
    </mc:Choice>
    <mc:Fallback xmlns="">
      <p:transition spd="slow" advTm="3222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4"/>
            <a:ext cx="10419735" cy="474232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marL="457200" lvl="1" indent="0">
              <a:buNone/>
            </a:pPr>
            <a:r>
              <a:rPr lang="en-US" altLang="zh-CN" b="1" dirty="0">
                <a:solidFill>
                  <a:srgbClr val="FF0000"/>
                </a:solidFill>
              </a:rPr>
              <a:t>Single</a:t>
            </a:r>
            <a:r>
              <a:rPr lang="en-US" altLang="zh-CN" b="1" dirty="0"/>
              <a:t> cross-border production</a:t>
            </a:r>
          </a:p>
          <a:p>
            <a:pPr lvl="2"/>
            <a:r>
              <a:rPr lang="en-US" altLang="zh-CN" dirty="0"/>
              <a:t>The main path of the embodied carbon emission flow of a single cross-border production in each province is the single cross-border production led by other provinces, that is, it is mainly contained in the intermediate goods flowing to other provinces of China, and then participates in the pure local production of the inflow region. And finally flow to the local final demand;
</a:t>
            </a:r>
            <a:r>
              <a:rPr lang="en-US" altLang="zh-CN" b="1" dirty="0"/>
              <a:t>Main paths of the interprovincial one-time cross-border production</a:t>
            </a:r>
          </a:p>
          <a:p>
            <a:pPr lvl="3"/>
            <a:r>
              <a:rPr lang="en-US" altLang="zh-CN" dirty="0"/>
              <a:t>The main outflow provinces are Shandong, Inner Mongolia, Hebei, Jiangsu; and the main inflow provinces are Guangdong, Jiangsu, Henan, Hebei;</a:t>
            </a:r>
          </a:p>
          <a:p>
            <a:pPr lvl="3"/>
            <a:r>
              <a:rPr lang="en-US" altLang="zh-CN" dirty="0"/>
              <a:t>The main outflow sectors are the "production and supply of electric heating, gas, and water" and "metal smelting and rolling products, metal products" two high-carbon emission sectors;</a:t>
            </a:r>
          </a:p>
          <a:p>
            <a:pPr lvl="3"/>
            <a:r>
              <a:rPr lang="en-US" altLang="zh-CN" dirty="0"/>
              <a:t>The main inflow sector is the construction industry, which consumes a large amount of electricity, steel and cement in the production process, and is the sector that consumes the largest demand for high-carbon emission products;</a:t>
            </a:r>
          </a:p>
          <a:p>
            <a:pPr lvl="3"/>
            <a:r>
              <a:rPr lang="en-US" altLang="zh-CN" dirty="0"/>
              <a:t>In addition to the construction industry, the manufacturing of transportation equipment, equipment and instruments and other service industries have also absorbed a large amount of embodied carbon emissions from a single cross-border production.</a:t>
            </a:r>
          </a:p>
        </p:txBody>
      </p:sp>
    </p:spTree>
    <p:extLst>
      <p:ext uri="{BB962C8B-B14F-4D97-AF65-F5344CB8AC3E}">
        <p14:creationId xmlns:p14="http://schemas.microsoft.com/office/powerpoint/2010/main" val="188375520"/>
      </p:ext>
    </p:extLst>
  </p:cSld>
  <p:clrMapOvr>
    <a:masterClrMapping/>
  </p:clrMapOvr>
  <mc:AlternateContent xmlns:mc="http://schemas.openxmlformats.org/markup-compatibility/2006" xmlns:p14="http://schemas.microsoft.com/office/powerpoint/2010/main">
    <mc:Choice Requires="p14">
      <p:transition spd="slow" p14:dur="2000" advTm="88830"/>
    </mc:Choice>
    <mc:Fallback xmlns="">
      <p:transition spd="slow" advTm="8883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marL="0" indent="0">
              <a:buNone/>
            </a:pPr>
            <a:r>
              <a:rPr lang="en-US" altLang="zh-CN" dirty="0">
                <a:solidFill>
                  <a:srgbClr val="FF0000"/>
                </a:solidFill>
              </a:rPr>
              <a:t>      Single</a:t>
            </a:r>
            <a:r>
              <a:rPr lang="en-US" altLang="zh-CN" b="1" dirty="0"/>
              <a:t> cross-border production</a:t>
            </a:r>
          </a:p>
          <a:p>
            <a:pPr marL="914400" lvl="2" indent="0">
              <a:buNone/>
            </a:pPr>
            <a:r>
              <a:rPr lang="en-US" altLang="zh-CN" b="1" dirty="0"/>
              <a:t>Main paths of the international one-time cross-border production</a:t>
            </a:r>
            <a:endParaRPr lang="en-US" altLang="zh-CN" dirty="0"/>
          </a:p>
          <a:p>
            <a:pPr lvl="3"/>
            <a:r>
              <a:rPr lang="en-US" altLang="zh-CN" dirty="0"/>
              <a:t>The embodied carbon emissions of a single cross-border production and trade flow to the international region are more concentrated in regions: Jiangsu, Shandong, Zhejiang, Guangdong, Hebei, and Liaoning in the northeast of the eastern coastal provinces flow to the international region through a simple value chain. Higher, which is obviously related to the fact that these provinces have larger exports;</a:t>
            </a:r>
          </a:p>
          <a:p>
            <a:pPr lvl="3"/>
            <a:r>
              <a:rPr lang="en-US" altLang="zh-CN" dirty="0"/>
              <a:t>The international regions that absorb the embodied carbon emission flow of my country's single cross-border production and trade are mainly the United States, the European Union, ASEAN, Japan, South Korea and other parts of the world;</a:t>
            </a:r>
          </a:p>
          <a:p>
            <a:pPr lvl="3"/>
            <a:r>
              <a:rPr lang="en-US" altLang="zh-CN" dirty="0"/>
              <a:t>The main source sectors are still the "production and supply of electric heating, gas, and water" and "metal smelting and rolling products, and metal products". Plus "transportation, storage and post";</a:t>
            </a:r>
          </a:p>
          <a:p>
            <a:pPr lvl="3"/>
            <a:r>
              <a:rPr lang="en-US" altLang="zh-CN" dirty="0"/>
              <a:t>The largest sector that absorbs the embodied carbon emissions of a single international cross-border production and trade of various provinces is also the construction industry.</a:t>
            </a:r>
          </a:p>
        </p:txBody>
      </p:sp>
    </p:spTree>
    <p:extLst>
      <p:ext uri="{BB962C8B-B14F-4D97-AF65-F5344CB8AC3E}">
        <p14:creationId xmlns:p14="http://schemas.microsoft.com/office/powerpoint/2010/main" val="1885043844"/>
      </p:ext>
    </p:extLst>
  </p:cSld>
  <p:clrMapOvr>
    <a:masterClrMapping/>
  </p:clrMapOvr>
  <mc:AlternateContent xmlns:mc="http://schemas.openxmlformats.org/markup-compatibility/2006" xmlns:p14="http://schemas.microsoft.com/office/powerpoint/2010/main">
    <mc:Choice Requires="p14">
      <p:transition spd="slow" p14:dur="2000" advTm="52847"/>
    </mc:Choice>
    <mc:Fallback xmlns="">
      <p:transition spd="slow" advTm="528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Aim of the Research</a:t>
            </a:r>
            <a:endParaRPr lang="zh-CN" altLang="en-US" dirty="0"/>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To explore the impact of different value chain division of labor and participation on carbon emissions in China's provinces;</a:t>
            </a:r>
          </a:p>
          <a:p>
            <a:r>
              <a:rPr lang="en-US" altLang="zh-CN" dirty="0"/>
              <a:t>And to discuss the implications on how to fulfill carbon peak and carbon neutral (net zero) in China</a:t>
            </a:r>
            <a:r>
              <a:rPr lang="zh-CN" altLang="en-US" dirty="0"/>
              <a:t> </a:t>
            </a:r>
            <a:r>
              <a:rPr lang="en-US" altLang="zh-CN" dirty="0"/>
              <a:t>at</a:t>
            </a:r>
            <a:r>
              <a:rPr lang="zh-CN" altLang="en-US" dirty="0"/>
              <a:t> </a:t>
            </a:r>
            <a:r>
              <a:rPr lang="en-US" altLang="zh-CN" dirty="0"/>
              <a:t>the</a:t>
            </a:r>
            <a:r>
              <a:rPr lang="zh-CN" altLang="en-US" dirty="0"/>
              <a:t> </a:t>
            </a:r>
            <a:r>
              <a:rPr lang="en-US" altLang="zh-CN" dirty="0"/>
              <a:t>provincial level.</a:t>
            </a:r>
          </a:p>
        </p:txBody>
      </p:sp>
    </p:spTree>
    <p:extLst>
      <p:ext uri="{BB962C8B-B14F-4D97-AF65-F5344CB8AC3E}">
        <p14:creationId xmlns:p14="http://schemas.microsoft.com/office/powerpoint/2010/main" val="3086864868"/>
      </p:ext>
    </p:extLst>
  </p:cSld>
  <p:clrMapOvr>
    <a:masterClrMapping/>
  </p:clrMapOvr>
  <mc:AlternateContent xmlns:mc="http://schemas.openxmlformats.org/markup-compatibility/2006" xmlns:p14="http://schemas.microsoft.com/office/powerpoint/2010/main">
    <mc:Choice Requires="p14">
      <p:transition spd="slow" p14:dur="2000" advTm="14751"/>
    </mc:Choice>
    <mc:Fallback xmlns="">
      <p:transition spd="slow" advTm="1475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marL="457200" lvl="1" indent="0">
              <a:buNone/>
            </a:pPr>
            <a:r>
              <a:rPr lang="en-US" altLang="zh-CN" b="1" dirty="0">
                <a:solidFill>
                  <a:srgbClr val="FF0000"/>
                </a:solidFill>
              </a:rPr>
              <a:t>Multiple</a:t>
            </a:r>
            <a:r>
              <a:rPr lang="en-US" altLang="zh-CN" b="1" dirty="0"/>
              <a:t> cross-border production</a:t>
            </a:r>
          </a:p>
          <a:p>
            <a:pPr lvl="2"/>
            <a:r>
              <a:rPr lang="en-US" altLang="zh-CN" dirty="0"/>
              <a:t>The carbon emissions that flow to the multiple cross-border production networks guided by provinces mostly flow to domestic provinces, while the carbon emissions that flow to the multiple cross-border production networks guided by the international regions mostly flow to the international regions. This reflects the multiple production networks is close to the final consumer market;</a:t>
            </a:r>
          </a:p>
          <a:p>
            <a:pPr lvl="2"/>
            <a:r>
              <a:rPr lang="en-US" altLang="zh-CN" dirty="0"/>
              <a:t>Once the carbon emissions contained in the intermediate products of a province flow to the international region in the first stage, the proportion of the recirculation to the multiple cross-border production networks led by provinces will be very small, which reflects the fact that Chinese provinces are in the middle and low end of the global value chain.</a:t>
            </a:r>
          </a:p>
        </p:txBody>
      </p:sp>
    </p:spTree>
    <p:extLst>
      <p:ext uri="{BB962C8B-B14F-4D97-AF65-F5344CB8AC3E}">
        <p14:creationId xmlns:p14="http://schemas.microsoft.com/office/powerpoint/2010/main" val="2745903002"/>
      </p:ext>
    </p:extLst>
  </p:cSld>
  <p:clrMapOvr>
    <a:masterClrMapping/>
  </p:clrMapOvr>
  <mc:AlternateContent xmlns:mc="http://schemas.openxmlformats.org/markup-compatibility/2006" xmlns:p14="http://schemas.microsoft.com/office/powerpoint/2010/main">
    <mc:Choice Requires="p14">
      <p:transition spd="slow" p14:dur="2000" advTm="53104"/>
    </mc:Choice>
    <mc:Fallback xmlns="">
      <p:transition spd="slow" advTm="5310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lvl="1"/>
            <a:r>
              <a:rPr lang="en-US" altLang="zh-CN" b="1" dirty="0">
                <a:solidFill>
                  <a:srgbClr val="FF0000"/>
                </a:solidFill>
              </a:rPr>
              <a:t>Multiple</a:t>
            </a:r>
            <a:r>
              <a:rPr lang="en-US" altLang="zh-CN" b="1" dirty="0"/>
              <a:t> cross-border production</a:t>
            </a:r>
          </a:p>
          <a:p>
            <a:pPr lvl="2"/>
            <a:r>
              <a:rPr lang="en-US" altLang="zh-CN" dirty="0"/>
              <a:t>Main paths:</a:t>
            </a:r>
          </a:p>
          <a:p>
            <a:pPr marL="1714500" lvl="3" indent="-342900">
              <a:buFont typeface="+mj-ea"/>
              <a:buAutoNum type="circleNumDbPlain"/>
            </a:pPr>
            <a:r>
              <a:rPr lang="en-US" altLang="zh-CN" dirty="0"/>
              <a:t>"Intermediate products in other provinces--multiple cross-border production networks led by domestic provinces--other provinces" (hereinafter referred to as "province-province-province")</a:t>
            </a:r>
          </a:p>
          <a:p>
            <a:pPr marL="1714500" lvl="3" indent="-342900">
              <a:buFont typeface="+mj-ea"/>
              <a:buAutoNum type="circleNumDbPlain"/>
            </a:pPr>
            <a:r>
              <a:rPr lang="en-US" altLang="zh-CN" dirty="0"/>
              <a:t>  "Intermediate products from other provinces--multiple cross-border production networks led by domestic provinces--other countries" (hereinafter referred to as "province-province-international")</a:t>
            </a:r>
          </a:p>
          <a:p>
            <a:pPr marL="1714500" lvl="3" indent="-342900">
              <a:buFont typeface="+mj-ea"/>
              <a:buAutoNum type="circleNumDbPlain"/>
            </a:pPr>
            <a:r>
              <a:rPr lang="en-US" altLang="zh-CN" dirty="0"/>
              <a:t>  "Intermediate products from other provinces--multiple cross-border production networks led by international regions--international regions" (hereinafter referred to as "province-international-international")</a:t>
            </a:r>
          </a:p>
          <a:p>
            <a:pPr marL="1714500" lvl="3" indent="-342900">
              <a:buFont typeface="+mj-ea"/>
              <a:buAutoNum type="circleNumDbPlain"/>
            </a:pPr>
            <a:r>
              <a:rPr lang="en-US" altLang="zh-CN" dirty="0"/>
              <a:t>"Intermediate products in the international region--multiple cross-border production networks led by the international region--the international region" (hereinafter referred to as "international-international-international")</a:t>
            </a:r>
          </a:p>
        </p:txBody>
      </p:sp>
    </p:spTree>
    <p:extLst>
      <p:ext uri="{BB962C8B-B14F-4D97-AF65-F5344CB8AC3E}">
        <p14:creationId xmlns:p14="http://schemas.microsoft.com/office/powerpoint/2010/main" val="3631348373"/>
      </p:ext>
    </p:extLst>
  </p:cSld>
  <p:clrMapOvr>
    <a:masterClrMapping/>
  </p:clrMapOvr>
  <mc:AlternateContent xmlns:mc="http://schemas.openxmlformats.org/markup-compatibility/2006" xmlns:p14="http://schemas.microsoft.com/office/powerpoint/2010/main">
    <mc:Choice Requires="p14">
      <p:transition spd="slow" p14:dur="2000" advTm="69459"/>
    </mc:Choice>
    <mc:Fallback xmlns="">
      <p:transition spd="slow" advTm="69459"/>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4"/>
            <a:ext cx="10419735" cy="4667249"/>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lvl="1"/>
            <a:r>
              <a:rPr lang="en-US" altLang="zh-CN" b="1" dirty="0">
                <a:solidFill>
                  <a:srgbClr val="FF0000"/>
                </a:solidFill>
              </a:rPr>
              <a:t>Multiple</a:t>
            </a:r>
            <a:r>
              <a:rPr lang="en-US" altLang="zh-CN" b="1" dirty="0"/>
              <a:t> cross-border production</a:t>
            </a:r>
          </a:p>
          <a:p>
            <a:pPr marL="1257300" lvl="2" indent="-342900">
              <a:buFont typeface="+mj-ea"/>
              <a:buAutoNum type="circleNumDbPlain"/>
            </a:pPr>
            <a:r>
              <a:rPr lang="en-US" altLang="zh-CN" dirty="0"/>
              <a:t>" province-province-province"</a:t>
            </a:r>
          </a:p>
          <a:p>
            <a:pPr lvl="3"/>
            <a:r>
              <a:rPr lang="en-US" altLang="zh-CN" dirty="0"/>
              <a:t>Jiangsu, Shaanxi, Guangdong, Shanghai, Chongqing and other provinces are suppliers of intermediate products with high “carbon content”, but the carbon emissions contained in these intermediate products mainly come from Inner Mongolia, Shandong, Hebei and other provinces. To a certain extent, it reflects the different division of labor between the two types of provinces in the cross-border production chain. Jiangsu, Shaanxi, Guangdong, Shanghai, Chongqing and other provinces are closer to the middle and lower reaches of the industrial chain, while Inner Mongolia, Shandong, Hebei and other provinces are mostly in the industrial chain. Upstream.</a:t>
            </a:r>
          </a:p>
          <a:p>
            <a:pPr lvl="3"/>
            <a:r>
              <a:rPr lang="en-US" altLang="zh-CN" dirty="0"/>
              <a:t>The main source sectors are still "production and supply of electric heating, gas, and water" and "metal smelting and rolling products, metal products". In addition, "petroleum, coking products, and nuclear fuel processing products" and "mining industry" also have a large share. Share</a:t>
            </a:r>
          </a:p>
          <a:p>
            <a:pPr lvl="3"/>
            <a:r>
              <a:rPr lang="en-US" altLang="zh-CN" dirty="0"/>
              <a:t>The "Transportation, Warehousing, and Post" department is also the main carbon emission source department in the "province-province-province" chain. It can be seen that multiple cross-border production has undergone multiple cross-provincial and cross-border trade, and the amount of transportation used More, it is a major impact of multiple cross-border production on the carbon emissions of various provinces;</a:t>
            </a:r>
          </a:p>
          <a:p>
            <a:pPr lvl="3"/>
            <a:r>
              <a:rPr lang="en-US" altLang="zh-CN" dirty="0"/>
              <a:t>The final destination is still construction, other services, and transportation equipment, equipment and instruments.</a:t>
            </a:r>
          </a:p>
        </p:txBody>
      </p:sp>
    </p:spTree>
    <p:extLst>
      <p:ext uri="{BB962C8B-B14F-4D97-AF65-F5344CB8AC3E}">
        <p14:creationId xmlns:p14="http://schemas.microsoft.com/office/powerpoint/2010/main" val="806899618"/>
      </p:ext>
    </p:extLst>
  </p:cSld>
  <p:clrMapOvr>
    <a:masterClrMapping/>
  </p:clrMapOvr>
  <mc:AlternateContent xmlns:mc="http://schemas.openxmlformats.org/markup-compatibility/2006" xmlns:p14="http://schemas.microsoft.com/office/powerpoint/2010/main">
    <mc:Choice Requires="p14">
      <p:transition spd="slow" p14:dur="2000" advTm="42363"/>
    </mc:Choice>
    <mc:Fallback xmlns="">
      <p:transition spd="slow" advTm="42363"/>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lvl="1"/>
            <a:r>
              <a:rPr lang="en-US" altLang="zh-CN" b="1" dirty="0">
                <a:solidFill>
                  <a:srgbClr val="FF0000"/>
                </a:solidFill>
              </a:rPr>
              <a:t>Multiple</a:t>
            </a:r>
            <a:r>
              <a:rPr lang="en-US" altLang="zh-CN" b="1" dirty="0"/>
              <a:t> cross-border production</a:t>
            </a:r>
          </a:p>
          <a:p>
            <a:pPr marL="1257300" lvl="2" indent="-342900">
              <a:buFont typeface="+mj-ea"/>
              <a:buAutoNum type="circleNumDbPlain" startAt="2"/>
            </a:pPr>
            <a:r>
              <a:rPr lang="en-US" altLang="zh-CN" dirty="0"/>
              <a:t>"province-province-international"</a:t>
            </a:r>
          </a:p>
          <a:p>
            <a:pPr lvl="3"/>
            <a:r>
              <a:rPr lang="en-US" altLang="zh-CN" dirty="0"/>
              <a:t>The most prominent provinces are Shandong and Inner Mongolia, followed by Jiangsu, Hebei and other provinces; the international regions that ultimately absorb carbon emissions from this sector are mainly the rest of the world, ASEAN (excluding Myanmar), the United States, the European Union (excluding Germany), and Japan. .</a:t>
            </a:r>
          </a:p>
          <a:p>
            <a:pPr lvl="3"/>
            <a:r>
              <a:rPr lang="en-US" altLang="zh-CN" dirty="0"/>
              <a:t>Shandong, Inner Mongolia, Hebei, Liaoning and other major carbon-emitting provinces are located in the upper reaches of the industrial chain and provide basic high-carbon emission products. Provinces such as Guangdong, Shanghai, Shaanxi, Zhejiang, Henan, and Chongqing are located in the middle and lower reaches of the industrial chain and provide relatively high technological content. Products with high and low carbon emissions. Obviously, different industrial divisions will have different impacts on carbon emissions in various provinces.</a:t>
            </a:r>
          </a:p>
          <a:p>
            <a:pPr lvl="3"/>
            <a:r>
              <a:rPr lang="en-US" altLang="zh-CN" dirty="0"/>
              <a:t>Since the flow of final products crosses national borders, the construction industry and other service industries are no longer the main sectors that absorb this part of the flow of carbon emissions. "Equipment and instruments" have become the most important carbon flow absorption sector. In addition, "transportation equipment" And "textile industry" also have a certain status;</a:t>
            </a:r>
          </a:p>
        </p:txBody>
      </p:sp>
    </p:spTree>
    <p:extLst>
      <p:ext uri="{BB962C8B-B14F-4D97-AF65-F5344CB8AC3E}">
        <p14:creationId xmlns:p14="http://schemas.microsoft.com/office/powerpoint/2010/main" val="2509560723"/>
      </p:ext>
    </p:extLst>
  </p:cSld>
  <p:clrMapOvr>
    <a:masterClrMapping/>
  </p:clrMapOvr>
  <mc:AlternateContent xmlns:mc="http://schemas.openxmlformats.org/markup-compatibility/2006" xmlns:p14="http://schemas.microsoft.com/office/powerpoint/2010/main">
    <mc:Choice Requires="p14">
      <p:transition spd="slow" p14:dur="2000" advTm="69646"/>
    </mc:Choice>
    <mc:Fallback xmlns="">
      <p:transition spd="slow" advTm="6964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4"/>
            <a:ext cx="10419735" cy="466724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lvl="1"/>
            <a:r>
              <a:rPr lang="en-US" altLang="zh-CN" b="1" dirty="0">
                <a:solidFill>
                  <a:srgbClr val="FF0000"/>
                </a:solidFill>
              </a:rPr>
              <a:t>Multiple</a:t>
            </a:r>
            <a:r>
              <a:rPr lang="en-US" altLang="zh-CN" b="1" dirty="0"/>
              <a:t> cross-border production</a:t>
            </a:r>
          </a:p>
          <a:p>
            <a:pPr marL="1257300" lvl="2" indent="-342900">
              <a:buFont typeface="+mj-ea"/>
              <a:buAutoNum type="circleNumDbPlain" startAt="3"/>
            </a:pPr>
            <a:r>
              <a:rPr lang="en-US" altLang="zh-CN" b="1" dirty="0"/>
              <a:t>“</a:t>
            </a:r>
            <a:r>
              <a:rPr lang="en-US" altLang="zh-CN" dirty="0"/>
              <a:t>province-international-international</a:t>
            </a:r>
            <a:r>
              <a:rPr lang="en-US" altLang="zh-CN" b="1" dirty="0"/>
              <a:t>”</a:t>
            </a:r>
          </a:p>
          <a:p>
            <a:pPr lvl="3"/>
            <a:r>
              <a:rPr lang="en-US" altLang="zh-CN" dirty="0"/>
              <a:t>The provinces with the largest carbon emissions flow are Shandong, Inner Mongolia, Hebei, Jiangsu, Shanxi and other provinces; the final absorbing countries are also the rest of the world, the United States, the European Union (excluding Germany), ASEAN (excluding Myanmar), Japan and other places;</a:t>
            </a:r>
          </a:p>
          <a:p>
            <a:pPr lvl="3"/>
            <a:r>
              <a:rPr lang="en-US" altLang="zh-CN" dirty="0"/>
              <a:t>The carbon emissions of various provinces are mainly through the intermediate products of coastal provinces such as Guangdong, Jiangsu, Zhejiang, Shanghai, Beijing and other coastal provinces to participate in multiple cross-border complex production networks in the United States, the European Union, ASEAN, Japan and other international regions, and then flow to the final demand of the international region;</a:t>
            </a:r>
          </a:p>
          <a:p>
            <a:pPr lvl="3"/>
            <a:r>
              <a:rPr lang="en-US" altLang="zh-CN" dirty="0"/>
              <a:t>Regardless of whether it is exporting carbon emissions through intermediate products or final products, the more developed provinces such as Guangdong, Jiangsu, Zhejiang, and Shanghai are all located in the middle and lower reaches of the industrial chain. As a carrier of carbon emissions, their products will emit large amounts of carbon emissions in Inner Mongolia, Shandong, Shanxi, and Hebei. The province’s carbon emissions are exported to the international region.</a:t>
            </a:r>
          </a:p>
          <a:p>
            <a:pPr lvl="3"/>
            <a:r>
              <a:rPr lang="en-US" altLang="zh-CN" dirty="0"/>
              <a:t>Since the two links from the complex production network to the final product occur in the international region, the construction industry has once again become the most important carbon emission absorption sector, followed by "other service industries", "transportation equipment", "equipment", </a:t>
            </a:r>
            <a:r>
              <a:rPr lang="en-US" altLang="zh-CN" dirty="0" err="1"/>
              <a:t>etc</a:t>
            </a:r>
            <a:r>
              <a:rPr lang="en-US" altLang="zh-CN" dirty="0"/>
              <a:t>;</a:t>
            </a:r>
          </a:p>
        </p:txBody>
      </p:sp>
    </p:spTree>
    <p:extLst>
      <p:ext uri="{BB962C8B-B14F-4D97-AF65-F5344CB8AC3E}">
        <p14:creationId xmlns:p14="http://schemas.microsoft.com/office/powerpoint/2010/main" val="496477353"/>
      </p:ext>
    </p:extLst>
  </p:cSld>
  <p:clrMapOvr>
    <a:masterClrMapping/>
  </p:clrMapOvr>
  <mc:AlternateContent xmlns:mc="http://schemas.openxmlformats.org/markup-compatibility/2006" xmlns:p14="http://schemas.microsoft.com/office/powerpoint/2010/main">
    <mc:Choice Requires="p14">
      <p:transition spd="slow" p14:dur="2000" advTm="1535"/>
    </mc:Choice>
    <mc:Fallback xmlns="">
      <p:transition spd="slow" advTm="1535"/>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Results</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4"/>
            <a:ext cx="10419735" cy="466724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CN" dirty="0"/>
              <a:t>Carbon flows in cross-border production network</a:t>
            </a:r>
          </a:p>
          <a:p>
            <a:pPr lvl="1"/>
            <a:r>
              <a:rPr lang="en-US" altLang="zh-CN" b="1" dirty="0">
                <a:solidFill>
                  <a:srgbClr val="FF0000"/>
                </a:solidFill>
              </a:rPr>
              <a:t>Multiple</a:t>
            </a:r>
            <a:r>
              <a:rPr lang="en-US" altLang="zh-CN" b="1" dirty="0"/>
              <a:t> cross-border production</a:t>
            </a:r>
          </a:p>
          <a:p>
            <a:pPr marL="1257300" lvl="2" indent="-342900">
              <a:buFont typeface="+mj-ea"/>
              <a:buAutoNum type="circleNumDbPlain" startAt="4"/>
            </a:pPr>
            <a:r>
              <a:rPr lang="en-US" altLang="zh-CN" sz="1800" dirty="0"/>
              <a:t>"International-International-International"</a:t>
            </a:r>
            <a:endParaRPr lang="en-US" altLang="zh-CN" sz="1800" b="1" dirty="0"/>
          </a:p>
          <a:p>
            <a:pPr lvl="3"/>
            <a:r>
              <a:rPr lang="en-US" altLang="zh-CN" sz="1600" dirty="0"/>
              <a:t>The main outflow provinces are Jiangsu, Shandong, Liaoning, Guangdong, Hebei and other provinces; in the “international-international-international” route that starts from each province, the provinces that provide the initial intermediate products are mainly the provinces with a large export volume in China. Therefore, Guangdong, a major carbon emission province in the atypical sense, is also among the major carbon emission outflow provinces; the international regions that absorb these carbon emissions are mainly the rest of the world, the United States, the European Union (excluding Germany), Germany, ASEAN, and Japan. .</a:t>
            </a:r>
          </a:p>
          <a:p>
            <a:pPr lvl="3"/>
            <a:r>
              <a:rPr lang="en-US" altLang="zh-CN" sz="1600" dirty="0"/>
              <a:t>Intermediate products in the European Union (excluding Germany), Mexico, ASEAN (excluding Myanmar), South Korea, Japan, Germany, Hong Kong and Taipei, China are the main intermediate carriers in the "international-international-international" carbon emission flow of various provinces;</a:t>
            </a:r>
          </a:p>
          <a:p>
            <a:pPr lvl="3"/>
            <a:r>
              <a:rPr lang="en-US" altLang="zh-CN" sz="1600" dirty="0"/>
              <a:t>In addition to the high-carbon emission sectors, the “wholesale and retail, accommodation and catering” in Shandong, Guangdong, and Zhejiang provinces and the “equipment and equipment” in Jiangsu have also become major carbon emission outflow sectors. This shows that although the carbon emissions of this type of sector are not high, they are connected to the international value chain to a higher degree of division of labor, and thus export a certain amount of carbon emissions through the "international-international-international" path;</a:t>
            </a:r>
          </a:p>
          <a:p>
            <a:pPr lvl="3"/>
            <a:r>
              <a:rPr lang="en-US" altLang="zh-CN" sz="1600" dirty="0"/>
              <a:t>As the production chain has crossed borders many times and the production links are more complex, the main absorption sectors of this part of carbon emissions are mainly "equipment and instruments", "other service industries", "transportation equipment", etc., and the "construction industry" still Occurs, but less frequently.</a:t>
            </a:r>
          </a:p>
        </p:txBody>
      </p:sp>
    </p:spTree>
    <p:extLst>
      <p:ext uri="{BB962C8B-B14F-4D97-AF65-F5344CB8AC3E}">
        <p14:creationId xmlns:p14="http://schemas.microsoft.com/office/powerpoint/2010/main" val="1664120684"/>
      </p:ext>
    </p:extLst>
  </p:cSld>
  <p:clrMapOvr>
    <a:masterClrMapping/>
  </p:clrMapOvr>
  <mc:AlternateContent xmlns:mc="http://schemas.openxmlformats.org/markup-compatibility/2006" xmlns:p14="http://schemas.microsoft.com/office/powerpoint/2010/main">
    <mc:Choice Requires="p14">
      <p:transition spd="slow" p14:dur="2000" advTm="50449"/>
    </mc:Choice>
    <mc:Fallback xmlns="">
      <p:transition spd="slow" advTm="50449"/>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Conclusions and Implications</a:t>
            </a:r>
            <a:endParaRPr lang="zh-CN" altLang="en-US" dirty="0"/>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4"/>
            <a:ext cx="10419735" cy="466724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Conclusions</a:t>
            </a:r>
          </a:p>
          <a:p>
            <a:pPr marL="914400" lvl="1" indent="-457200">
              <a:buFont typeface="+mj-ea"/>
              <a:buAutoNum type="circleNumDbPlain"/>
            </a:pPr>
            <a:r>
              <a:rPr lang="en-US" altLang="zh-CN" sz="2600" dirty="0"/>
              <a:t>The ways of participating in domestic and foreign production networks are different for the provinces, so their carbon emissions flow paths would also be different. Carbon emissions flowing to other provinces and international regions account for a relatively high proportion in the emissions of the eastern provinces. The northeastern provinces and some western provinces have a relatively high proportion of carbon emissions flowing to other provinces, while the central provinces and some western provinces have relatively high carbon emissions flowing to themselves. Carbon emissions embodied in cross-border production dominate the carbon emissions of eastern, northeastern and northwestern provinces.</a:t>
            </a:r>
          </a:p>
          <a:p>
            <a:pPr marL="914400" lvl="1" indent="-457200">
              <a:buFont typeface="+mj-ea"/>
              <a:buAutoNum type="circleNumDbPlain"/>
            </a:pPr>
            <a:r>
              <a:rPr lang="en-US" altLang="zh-CN" sz="2600" dirty="0"/>
              <a:t>Different industrial divisions have different impacts on carbon emissions in the provinces. Low-carbon emission products produces by provinces in the middle and lower reaches of the industrial chain contain a large amount of carbon emissions from the provinces in the upper reaches of the industrial chain. The former act as a ‘carrier’ of carbon emissions and "pass" the latter's carbon emissions to other provinces or export to international regions.</a:t>
            </a:r>
          </a:p>
          <a:p>
            <a:pPr marL="914400" lvl="1" indent="-457200">
              <a:buFont typeface="+mj-ea"/>
              <a:buAutoNum type="circleNumDbPlain"/>
            </a:pPr>
            <a:r>
              <a:rPr lang="en-US" altLang="zh-CN" sz="2600" dirty="0"/>
              <a:t>In terms of the international carbon flows, the intermediate products of EU (excluding Germany), Mexico, ASEAN (excluding Myanmar), South Korea, Japan, Germany, Hong Kong and Taipei of China are the main intermediate carrier of emissions in the path of  “international-international-international”.</a:t>
            </a:r>
          </a:p>
          <a:p>
            <a:pPr marL="914400" lvl="1" indent="-457200">
              <a:buFont typeface="+mj-ea"/>
              <a:buAutoNum type="circleNumDbPlain"/>
            </a:pPr>
            <a:r>
              <a:rPr lang="en-US" altLang="zh-CN" sz="2600" dirty="0"/>
              <a:t>The main carbon emission outflowing sectors in the provinces are mostly typical sectors with high carbon emissions; sectors of "construction", "other service industries", "equipment and equipment", "transportation equipment" and other sectors have large carbon absorption. But the carbon emissions embodied in the multiple cross-border production networks led by Chinese provinces, which eventually flow to the international region are mainly embodied in high technical products, such as "equipment" and "transportation equipment".</a:t>
            </a:r>
          </a:p>
        </p:txBody>
      </p:sp>
    </p:spTree>
    <p:extLst>
      <p:ext uri="{BB962C8B-B14F-4D97-AF65-F5344CB8AC3E}">
        <p14:creationId xmlns:p14="http://schemas.microsoft.com/office/powerpoint/2010/main" val="2333182605"/>
      </p:ext>
    </p:extLst>
  </p:cSld>
  <p:clrMapOvr>
    <a:masterClrMapping/>
  </p:clrMapOvr>
  <mc:AlternateContent xmlns:mc="http://schemas.openxmlformats.org/markup-compatibility/2006" xmlns:p14="http://schemas.microsoft.com/office/powerpoint/2010/main">
    <mc:Choice Requires="p14">
      <p:transition spd="slow" p14:dur="2000" advTm="40711"/>
    </mc:Choice>
    <mc:Fallback xmlns="">
      <p:transition spd="slow" advTm="40711"/>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Conclusions and Implications</a:t>
            </a:r>
            <a:endParaRPr lang="zh-CN" altLang="en-US" dirty="0"/>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4"/>
            <a:ext cx="10419735" cy="466724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Implications</a:t>
            </a:r>
          </a:p>
          <a:p>
            <a:pPr lvl="1"/>
            <a:r>
              <a:rPr lang="en-US" altLang="zh-CN" dirty="0"/>
              <a:t>Chinese provinces have different roles in the division of labor and different industrial structures in the production network, and different emission reduction paths can be adopted.</a:t>
            </a:r>
          </a:p>
          <a:p>
            <a:pPr lvl="1"/>
            <a:r>
              <a:rPr lang="en-US" altLang="zh-CN" dirty="0"/>
              <a:t>Be wary of the potential unbalanced impact of international climate policies such as carbon tariffs on low-carbon development in provinces of China, which might cause greater difficulties in reducing emissions in underdeveloped regions.</a:t>
            </a:r>
          </a:p>
        </p:txBody>
      </p:sp>
    </p:spTree>
    <p:extLst>
      <p:ext uri="{BB962C8B-B14F-4D97-AF65-F5344CB8AC3E}">
        <p14:creationId xmlns:p14="http://schemas.microsoft.com/office/powerpoint/2010/main" val="4230378725"/>
      </p:ext>
    </p:extLst>
  </p:cSld>
  <p:clrMapOvr>
    <a:masterClrMapping/>
  </p:clrMapOvr>
  <mc:AlternateContent xmlns:mc="http://schemas.openxmlformats.org/markup-compatibility/2006" xmlns:p14="http://schemas.microsoft.com/office/powerpoint/2010/main">
    <mc:Choice Requires="p14">
      <p:transition spd="slow" p14:dur="2000" advTm="56464"/>
    </mc:Choice>
    <mc:Fallback xmlns="">
      <p:transition spd="slow" advTm="56464"/>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C2332-EF7A-4DD0-BE81-11032980D8E4}"/>
              </a:ext>
            </a:extLst>
          </p:cNvPr>
          <p:cNvSpPr>
            <a:spLocks noGrp="1"/>
          </p:cNvSpPr>
          <p:nvPr>
            <p:ph type="title"/>
          </p:nvPr>
        </p:nvSpPr>
        <p:spPr>
          <a:xfrm>
            <a:off x="838200" y="2498726"/>
            <a:ext cx="10515600" cy="1325563"/>
          </a:xfrm>
        </p:spPr>
        <p:txBody>
          <a:bodyPr/>
          <a:lstStyle/>
          <a:p>
            <a:pPr algn="ctr"/>
            <a:r>
              <a:rPr lang="en-US" altLang="zh-CN" dirty="0"/>
              <a:t>Thanks!</a:t>
            </a:r>
            <a:endParaRPr lang="zh-CN" altLang="en-US" dirty="0"/>
          </a:p>
        </p:txBody>
      </p:sp>
    </p:spTree>
    <p:extLst>
      <p:ext uri="{BB962C8B-B14F-4D97-AF65-F5344CB8AC3E}">
        <p14:creationId xmlns:p14="http://schemas.microsoft.com/office/powerpoint/2010/main" val="2568174196"/>
      </p:ext>
    </p:extLst>
  </p:cSld>
  <p:clrMapOvr>
    <a:masterClrMapping/>
  </p:clrMapOvr>
  <mc:AlternateContent xmlns:mc="http://schemas.openxmlformats.org/markup-compatibility/2006" xmlns:p14="http://schemas.microsoft.com/office/powerpoint/2010/main">
    <mc:Choice Requires="p14">
      <p:transition spd="slow" p14:dur="2000" advTm="6971"/>
    </mc:Choice>
    <mc:Fallback xmlns="">
      <p:transition spd="slow" advTm="697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Methods and data</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Methods</a:t>
            </a:r>
          </a:p>
          <a:p>
            <a:pPr lvl="1"/>
            <a:r>
              <a:rPr lang="en-US" altLang="zh-CN" dirty="0"/>
              <a:t>Following the method for GVC analysis in Xiao et al</a:t>
            </a:r>
            <a:r>
              <a:rPr lang="zh-CN" altLang="zh-CN" dirty="0"/>
              <a:t>（</a:t>
            </a:r>
            <a:r>
              <a:rPr lang="en-US" altLang="zh-CN" dirty="0"/>
              <a:t>2020</a:t>
            </a:r>
            <a:r>
              <a:rPr lang="zh-CN" altLang="zh-CN" dirty="0"/>
              <a:t>）</a:t>
            </a:r>
            <a:endParaRPr lang="en-US" altLang="zh-CN" dirty="0"/>
          </a:p>
        </p:txBody>
      </p:sp>
      <p:pic>
        <p:nvPicPr>
          <p:cNvPr id="14" name="Picture 13">
            <a:extLst>
              <a:ext uri="{FF2B5EF4-FFF2-40B4-BE49-F238E27FC236}">
                <a16:creationId xmlns:a16="http://schemas.microsoft.com/office/drawing/2014/main" id="{AE1084DB-57E8-4DB4-959D-6A2D361D082B}"/>
              </a:ext>
            </a:extLst>
          </p:cNvPr>
          <p:cNvPicPr>
            <a:picLocks noChangeAspect="1"/>
          </p:cNvPicPr>
          <p:nvPr/>
        </p:nvPicPr>
        <p:blipFill>
          <a:blip r:embed="rId2"/>
          <a:stretch>
            <a:fillRect/>
          </a:stretch>
        </p:blipFill>
        <p:spPr>
          <a:xfrm>
            <a:off x="-207582" y="2950499"/>
            <a:ext cx="6255649" cy="3878827"/>
          </a:xfrm>
          <a:prstGeom prst="rect">
            <a:avLst/>
          </a:prstGeom>
        </p:spPr>
      </p:pic>
      <p:pic>
        <p:nvPicPr>
          <p:cNvPr id="16" name="Picture 15">
            <a:extLst>
              <a:ext uri="{FF2B5EF4-FFF2-40B4-BE49-F238E27FC236}">
                <a16:creationId xmlns:a16="http://schemas.microsoft.com/office/drawing/2014/main" id="{416C0CE8-9AC9-4BBE-B14C-FCD0BE4E5253}"/>
              </a:ext>
            </a:extLst>
          </p:cNvPr>
          <p:cNvPicPr>
            <a:picLocks noChangeAspect="1"/>
          </p:cNvPicPr>
          <p:nvPr/>
        </p:nvPicPr>
        <p:blipFill>
          <a:blip r:embed="rId3"/>
          <a:stretch>
            <a:fillRect/>
          </a:stretch>
        </p:blipFill>
        <p:spPr>
          <a:xfrm>
            <a:off x="5698408" y="3351125"/>
            <a:ext cx="5909186" cy="2998131"/>
          </a:xfrm>
          <a:prstGeom prst="rect">
            <a:avLst/>
          </a:prstGeom>
        </p:spPr>
      </p:pic>
      <p:sp>
        <p:nvSpPr>
          <p:cNvPr id="3" name="Rectangle 2">
            <a:extLst>
              <a:ext uri="{FF2B5EF4-FFF2-40B4-BE49-F238E27FC236}">
                <a16:creationId xmlns:a16="http://schemas.microsoft.com/office/drawing/2014/main" id="{5A128161-4775-4531-BB16-59AE6AD2A4F2}"/>
              </a:ext>
            </a:extLst>
          </p:cNvPr>
          <p:cNvSpPr/>
          <p:nvPr/>
        </p:nvSpPr>
        <p:spPr>
          <a:xfrm>
            <a:off x="1373209" y="6521549"/>
            <a:ext cx="10278016" cy="307777"/>
          </a:xfrm>
          <a:prstGeom prst="rect">
            <a:avLst/>
          </a:prstGeom>
        </p:spPr>
        <p:txBody>
          <a:bodyPr wrap="square">
            <a:spAutoFit/>
          </a:bodyPr>
          <a:lstStyle/>
          <a:p>
            <a:r>
              <a:rPr lang="en-US" altLang="zh-CN" sz="1400" dirty="0"/>
              <a:t>Xiao, H., B. Meng, J. Ye and S. Li (2020). "Are global value chains truly global?" </a:t>
            </a:r>
            <a:r>
              <a:rPr lang="en-US" altLang="zh-CN" sz="1400" u="sng" dirty="0"/>
              <a:t>Economic Systems Research </a:t>
            </a:r>
            <a:r>
              <a:rPr lang="en-US" altLang="zh-CN" sz="1400" b="1" u="sng" dirty="0"/>
              <a:t>32</a:t>
            </a:r>
            <a:r>
              <a:rPr lang="en-US" altLang="zh-CN" sz="1400" u="sng" dirty="0"/>
              <a:t>(4): 540-564.</a:t>
            </a:r>
            <a:endParaRPr lang="zh-CN" alt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767233"/>
      </p:ext>
    </p:extLst>
  </p:cSld>
  <p:clrMapOvr>
    <a:masterClrMapping/>
  </p:clrMapOvr>
  <mc:AlternateContent xmlns:mc="http://schemas.openxmlformats.org/markup-compatibility/2006" xmlns:p14="http://schemas.microsoft.com/office/powerpoint/2010/main">
    <mc:Choice Requires="p14">
      <p:transition spd="slow" p14:dur="2000" advTm="22359"/>
    </mc:Choice>
    <mc:Fallback xmlns="">
      <p:transition spd="slow" advTm="2235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Methods and data</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Methods</a:t>
            </a:r>
          </a:p>
          <a:p>
            <a:pPr lvl="1"/>
            <a:r>
              <a:rPr lang="en-US" altLang="zh-CN" dirty="0"/>
              <a:t>(continue…)</a:t>
            </a:r>
          </a:p>
        </p:txBody>
      </p:sp>
      <p:pic>
        <p:nvPicPr>
          <p:cNvPr id="3" name="Picture 2">
            <a:extLst>
              <a:ext uri="{FF2B5EF4-FFF2-40B4-BE49-F238E27FC236}">
                <a16:creationId xmlns:a16="http://schemas.microsoft.com/office/drawing/2014/main" id="{D68334D8-AEBF-4B8A-994A-5BD627AF20EB}"/>
              </a:ext>
            </a:extLst>
          </p:cNvPr>
          <p:cNvPicPr>
            <a:picLocks noChangeAspect="1"/>
          </p:cNvPicPr>
          <p:nvPr/>
        </p:nvPicPr>
        <p:blipFill>
          <a:blip r:embed="rId2"/>
          <a:stretch>
            <a:fillRect/>
          </a:stretch>
        </p:blipFill>
        <p:spPr>
          <a:xfrm>
            <a:off x="550606" y="3420553"/>
            <a:ext cx="5432766" cy="2756410"/>
          </a:xfrm>
          <a:prstGeom prst="rect">
            <a:avLst/>
          </a:prstGeom>
        </p:spPr>
      </p:pic>
      <p:pic>
        <p:nvPicPr>
          <p:cNvPr id="7" name="Picture 6">
            <a:extLst>
              <a:ext uri="{FF2B5EF4-FFF2-40B4-BE49-F238E27FC236}">
                <a16:creationId xmlns:a16="http://schemas.microsoft.com/office/drawing/2014/main" id="{69BED3B8-5CFA-4E95-BD30-98E5B80DD481}"/>
              </a:ext>
            </a:extLst>
          </p:cNvPr>
          <p:cNvPicPr>
            <a:picLocks noChangeAspect="1"/>
          </p:cNvPicPr>
          <p:nvPr/>
        </p:nvPicPr>
        <p:blipFill>
          <a:blip r:embed="rId3"/>
          <a:stretch>
            <a:fillRect/>
          </a:stretch>
        </p:blipFill>
        <p:spPr>
          <a:xfrm>
            <a:off x="6180581" y="3420553"/>
            <a:ext cx="5432766" cy="2756410"/>
          </a:xfrm>
          <a:prstGeom prst="rect">
            <a:avLst/>
          </a:prstGeom>
        </p:spPr>
      </p:pic>
    </p:spTree>
    <p:extLst>
      <p:ext uri="{BB962C8B-B14F-4D97-AF65-F5344CB8AC3E}">
        <p14:creationId xmlns:p14="http://schemas.microsoft.com/office/powerpoint/2010/main" val="3025670527"/>
      </p:ext>
    </p:extLst>
  </p:cSld>
  <p:clrMapOvr>
    <a:masterClrMapping/>
  </p:clrMapOvr>
  <mc:AlternateContent xmlns:mc="http://schemas.openxmlformats.org/markup-compatibility/2006" xmlns:p14="http://schemas.microsoft.com/office/powerpoint/2010/main">
    <mc:Choice Requires="p14">
      <p:transition spd="slow" p14:dur="2000" advTm="1792"/>
    </mc:Choice>
    <mc:Fallback xmlns="">
      <p:transition spd="slow" advTm="179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Methods and data</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Methods</a:t>
            </a:r>
          </a:p>
        </p:txBody>
      </p:sp>
      <p:grpSp>
        <p:nvGrpSpPr>
          <p:cNvPr id="9" name="Group 8">
            <a:extLst>
              <a:ext uri="{FF2B5EF4-FFF2-40B4-BE49-F238E27FC236}">
                <a16:creationId xmlns:a16="http://schemas.microsoft.com/office/drawing/2014/main" id="{7C60BDC2-4652-414F-B380-E6F39CD66AE5}"/>
              </a:ext>
            </a:extLst>
          </p:cNvPr>
          <p:cNvGrpSpPr/>
          <p:nvPr/>
        </p:nvGrpSpPr>
        <p:grpSpPr>
          <a:xfrm>
            <a:off x="5066940" y="134937"/>
            <a:ext cx="6503169" cy="6433005"/>
            <a:chOff x="2974400" y="720912"/>
            <a:chExt cx="6045099" cy="5557496"/>
          </a:xfrm>
        </p:grpSpPr>
        <p:cxnSp>
          <p:nvCxnSpPr>
            <p:cNvPr id="11" name="Straight Connector 10">
              <a:extLst>
                <a:ext uri="{FF2B5EF4-FFF2-40B4-BE49-F238E27FC236}">
                  <a16:creationId xmlns:a16="http://schemas.microsoft.com/office/drawing/2014/main" id="{16C9EE73-1382-46C7-855F-4B9DBB36BA9D}"/>
                </a:ext>
              </a:extLst>
            </p:cNvPr>
            <p:cNvCxnSpPr>
              <a:cxnSpLocks/>
            </p:cNvCxnSpPr>
            <p:nvPr/>
          </p:nvCxnSpPr>
          <p:spPr>
            <a:xfrm>
              <a:off x="6092969" y="5648244"/>
              <a:ext cx="0" cy="720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A91017BB-3A54-480C-877A-4D6664D29582}"/>
                </a:ext>
              </a:extLst>
            </p:cNvPr>
            <p:cNvGrpSpPr/>
            <p:nvPr/>
          </p:nvGrpSpPr>
          <p:grpSpPr>
            <a:xfrm>
              <a:off x="2974400" y="720912"/>
              <a:ext cx="6045099" cy="5557496"/>
              <a:chOff x="2974400" y="720912"/>
              <a:chExt cx="6045099" cy="5557496"/>
            </a:xfrm>
          </p:grpSpPr>
          <p:grpSp>
            <p:nvGrpSpPr>
              <p:cNvPr id="23" name="Group 22">
                <a:extLst>
                  <a:ext uri="{FF2B5EF4-FFF2-40B4-BE49-F238E27FC236}">
                    <a16:creationId xmlns:a16="http://schemas.microsoft.com/office/drawing/2014/main" id="{6F6BD0A3-81F8-4DA2-9DAD-8636F95D0417}"/>
                  </a:ext>
                </a:extLst>
              </p:cNvPr>
              <p:cNvGrpSpPr/>
              <p:nvPr/>
            </p:nvGrpSpPr>
            <p:grpSpPr>
              <a:xfrm>
                <a:off x="4733937" y="720912"/>
                <a:ext cx="1608419" cy="379054"/>
                <a:chOff x="1951716" y="663953"/>
                <a:chExt cx="670437" cy="403728"/>
              </a:xfrm>
              <a:solidFill>
                <a:schemeClr val="bg1">
                  <a:lumMod val="85000"/>
                </a:schemeClr>
              </a:solidFill>
            </p:grpSpPr>
            <p:sp>
              <p:nvSpPr>
                <p:cNvPr id="88" name="Rectangle 87">
                  <a:extLst>
                    <a:ext uri="{FF2B5EF4-FFF2-40B4-BE49-F238E27FC236}">
                      <a16:creationId xmlns:a16="http://schemas.microsoft.com/office/drawing/2014/main" id="{A91CAB9F-F062-4A34-8518-298E26A93273}"/>
                    </a:ext>
                  </a:extLst>
                </p:cNvPr>
                <p:cNvSpPr/>
                <p:nvPr/>
              </p:nvSpPr>
              <p:spPr>
                <a:xfrm>
                  <a:off x="1951716" y="663953"/>
                  <a:ext cx="670437" cy="403728"/>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89" name="TextBox 57">
                  <a:extLst>
                    <a:ext uri="{FF2B5EF4-FFF2-40B4-BE49-F238E27FC236}">
                      <a16:creationId xmlns:a16="http://schemas.microsoft.com/office/drawing/2014/main" id="{72CB7A11-DD61-440B-AF72-39CA9BD54BFD}"/>
                    </a:ext>
                  </a:extLst>
                </p:cNvPr>
                <p:cNvSpPr txBox="1"/>
                <p:nvPr/>
              </p:nvSpPr>
              <p:spPr>
                <a:xfrm>
                  <a:off x="1951716" y="663953"/>
                  <a:ext cx="670437" cy="403728"/>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i="0" u="none" dirty="0">
                      <a:solidFill>
                        <a:srgbClr val="000000"/>
                      </a:solidFill>
                      <a:latin typeface="宋体"/>
                    </a:rPr>
                    <a:t>Carbon emission of a province</a:t>
                  </a:r>
                </a:p>
              </p:txBody>
            </p:sp>
          </p:grpSp>
          <p:grpSp>
            <p:nvGrpSpPr>
              <p:cNvPr id="24" name="Group 23">
                <a:extLst>
                  <a:ext uri="{FF2B5EF4-FFF2-40B4-BE49-F238E27FC236}">
                    <a16:creationId xmlns:a16="http://schemas.microsoft.com/office/drawing/2014/main" id="{D6E2024B-E999-4AF9-A66C-E49E6851F8FA}"/>
                  </a:ext>
                </a:extLst>
              </p:cNvPr>
              <p:cNvGrpSpPr/>
              <p:nvPr/>
            </p:nvGrpSpPr>
            <p:grpSpPr>
              <a:xfrm>
                <a:off x="3239665" y="1558884"/>
                <a:ext cx="1292079" cy="576000"/>
                <a:chOff x="3386" y="1346916"/>
                <a:chExt cx="1350256" cy="418790"/>
              </a:xfrm>
              <a:solidFill>
                <a:schemeClr val="bg1">
                  <a:lumMod val="85000"/>
                </a:schemeClr>
              </a:solidFill>
            </p:grpSpPr>
            <p:sp>
              <p:nvSpPr>
                <p:cNvPr id="86" name="Rectangle 85">
                  <a:extLst>
                    <a:ext uri="{FF2B5EF4-FFF2-40B4-BE49-F238E27FC236}">
                      <a16:creationId xmlns:a16="http://schemas.microsoft.com/office/drawing/2014/main" id="{5C4BBF88-756F-4BA0-AF8D-AF56ED2CCCC9}"/>
                    </a:ext>
                  </a:extLst>
                </p:cNvPr>
                <p:cNvSpPr/>
                <p:nvPr/>
              </p:nvSpPr>
              <p:spPr>
                <a:xfrm>
                  <a:off x="3386" y="1346916"/>
                  <a:ext cx="1350256" cy="418790"/>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87" name="TextBox 55">
                  <a:extLst>
                    <a:ext uri="{FF2B5EF4-FFF2-40B4-BE49-F238E27FC236}">
                      <a16:creationId xmlns:a16="http://schemas.microsoft.com/office/drawing/2014/main" id="{73E1FF51-1064-4742-8EC4-B7FD20EE79D6}"/>
                    </a:ext>
                  </a:extLst>
                </p:cNvPr>
                <p:cNvSpPr txBox="1"/>
                <p:nvPr/>
              </p:nvSpPr>
              <p:spPr>
                <a:xfrm>
                  <a:off x="3386" y="1346916"/>
                  <a:ext cx="1350256" cy="418790"/>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i="0" u="none" dirty="0">
                      <a:solidFill>
                        <a:srgbClr val="000000"/>
                      </a:solidFill>
                      <a:latin typeface="宋体"/>
                    </a:rPr>
                    <a:t>Untraded carbon emissions</a:t>
                  </a:r>
                </a:p>
                <a:p>
                  <a:pPr marL="0" lvl="0" indent="0" algn="ctr"/>
                  <a:r>
                    <a:rPr lang="en-US" sz="1000" i="0" u="none" dirty="0">
                      <a:solidFill>
                        <a:srgbClr val="000000"/>
                      </a:solidFill>
                      <a:latin typeface="宋体"/>
                    </a:rPr>
                    <a:t>I</a:t>
                  </a:r>
                </a:p>
              </p:txBody>
            </p:sp>
          </p:grpSp>
          <p:grpSp>
            <p:nvGrpSpPr>
              <p:cNvPr id="25" name="Group 24">
                <a:extLst>
                  <a:ext uri="{FF2B5EF4-FFF2-40B4-BE49-F238E27FC236}">
                    <a16:creationId xmlns:a16="http://schemas.microsoft.com/office/drawing/2014/main" id="{FAB0791F-B992-418A-A870-58083C5679C9}"/>
                  </a:ext>
                </a:extLst>
              </p:cNvPr>
              <p:cNvGrpSpPr/>
              <p:nvPr/>
            </p:nvGrpSpPr>
            <p:grpSpPr>
              <a:xfrm>
                <a:off x="4797010" y="1558884"/>
                <a:ext cx="1482142" cy="576000"/>
                <a:chOff x="1455822" y="1346916"/>
                <a:chExt cx="1300540" cy="418790"/>
              </a:xfrm>
              <a:solidFill>
                <a:schemeClr val="bg1">
                  <a:lumMod val="85000"/>
                </a:schemeClr>
              </a:solidFill>
            </p:grpSpPr>
            <p:sp>
              <p:nvSpPr>
                <p:cNvPr id="84" name="Rectangle 83">
                  <a:extLst>
                    <a:ext uri="{FF2B5EF4-FFF2-40B4-BE49-F238E27FC236}">
                      <a16:creationId xmlns:a16="http://schemas.microsoft.com/office/drawing/2014/main" id="{A23EDCCD-E5A3-4C28-87B3-A63AC5F73F20}"/>
                    </a:ext>
                  </a:extLst>
                </p:cNvPr>
                <p:cNvSpPr/>
                <p:nvPr/>
              </p:nvSpPr>
              <p:spPr>
                <a:xfrm>
                  <a:off x="1455822" y="1346916"/>
                  <a:ext cx="1300540" cy="418790"/>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85" name="TextBox 53">
                  <a:extLst>
                    <a:ext uri="{FF2B5EF4-FFF2-40B4-BE49-F238E27FC236}">
                      <a16:creationId xmlns:a16="http://schemas.microsoft.com/office/drawing/2014/main" id="{707C4E67-39B2-46AB-AB1D-055887F310D3}"/>
                    </a:ext>
                  </a:extLst>
                </p:cNvPr>
                <p:cNvSpPr txBox="1"/>
                <p:nvPr/>
              </p:nvSpPr>
              <p:spPr>
                <a:xfrm>
                  <a:off x="1455822" y="1346916"/>
                  <a:ext cx="1300540" cy="418790"/>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dirty="0">
                      <a:solidFill>
                        <a:srgbClr val="000000"/>
                      </a:solidFill>
                      <a:latin typeface="宋体"/>
                    </a:rPr>
                    <a:t>E</a:t>
                  </a:r>
                  <a:r>
                    <a:rPr lang="en-US" sz="1000" i="0" u="none" dirty="0">
                      <a:solidFill>
                        <a:srgbClr val="000000"/>
                      </a:solidFill>
                      <a:latin typeface="宋体"/>
                    </a:rPr>
                    <a:t>mbodied carbon emissions in traditional trade</a:t>
                  </a:r>
                </a:p>
                <a:p>
                  <a:pPr marL="0" lvl="0" indent="0" algn="ctr"/>
                  <a:r>
                    <a:rPr lang="en-US" sz="1000" i="0" u="none" dirty="0">
                      <a:solidFill>
                        <a:srgbClr val="000000"/>
                      </a:solidFill>
                      <a:latin typeface="宋体"/>
                    </a:rPr>
                    <a:t>II</a:t>
                  </a:r>
                </a:p>
              </p:txBody>
            </p:sp>
          </p:grpSp>
          <p:grpSp>
            <p:nvGrpSpPr>
              <p:cNvPr id="26" name="Group 25">
                <a:extLst>
                  <a:ext uri="{FF2B5EF4-FFF2-40B4-BE49-F238E27FC236}">
                    <a16:creationId xmlns:a16="http://schemas.microsoft.com/office/drawing/2014/main" id="{935B91FE-7F75-43CB-84AA-86544E262B77}"/>
                  </a:ext>
                </a:extLst>
              </p:cNvPr>
              <p:cNvGrpSpPr/>
              <p:nvPr/>
            </p:nvGrpSpPr>
            <p:grpSpPr>
              <a:xfrm>
                <a:off x="6327142" y="1558883"/>
                <a:ext cx="1842409" cy="576000"/>
                <a:chOff x="3409826" y="1346917"/>
                <a:chExt cx="1150746" cy="455005"/>
              </a:xfrm>
              <a:solidFill>
                <a:schemeClr val="bg1">
                  <a:lumMod val="85000"/>
                </a:schemeClr>
              </a:solidFill>
            </p:grpSpPr>
            <p:sp>
              <p:nvSpPr>
                <p:cNvPr id="82" name="Rectangle 81">
                  <a:extLst>
                    <a:ext uri="{FF2B5EF4-FFF2-40B4-BE49-F238E27FC236}">
                      <a16:creationId xmlns:a16="http://schemas.microsoft.com/office/drawing/2014/main" id="{34593E06-1511-43A3-B0B6-01CA31AB6531}"/>
                    </a:ext>
                  </a:extLst>
                </p:cNvPr>
                <p:cNvSpPr/>
                <p:nvPr/>
              </p:nvSpPr>
              <p:spPr>
                <a:xfrm>
                  <a:off x="3409826" y="1346917"/>
                  <a:ext cx="1150746" cy="455005"/>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83" name="TextBox 51">
                  <a:extLst>
                    <a:ext uri="{FF2B5EF4-FFF2-40B4-BE49-F238E27FC236}">
                      <a16:creationId xmlns:a16="http://schemas.microsoft.com/office/drawing/2014/main" id="{9DE7E48B-5341-4988-A11C-B2D07D187BBB}"/>
                    </a:ext>
                  </a:extLst>
                </p:cNvPr>
                <p:cNvSpPr txBox="1"/>
                <p:nvPr/>
              </p:nvSpPr>
              <p:spPr>
                <a:xfrm>
                  <a:off x="3409826" y="1346917"/>
                  <a:ext cx="1150746" cy="455005"/>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i="0" u="none" dirty="0">
                      <a:solidFill>
                        <a:srgbClr val="000000"/>
                      </a:solidFill>
                      <a:latin typeface="宋体"/>
                    </a:rPr>
                    <a:t>Embodied carbon emissions in cross-border production</a:t>
                  </a:r>
                </a:p>
                <a:p>
                  <a:pPr marL="0" lvl="0" indent="0" algn="ctr"/>
                  <a:r>
                    <a:rPr lang="en-US" sz="1000" i="0" u="none" dirty="0">
                      <a:solidFill>
                        <a:srgbClr val="000000"/>
                      </a:solidFill>
                      <a:latin typeface="宋体"/>
                    </a:rPr>
                    <a:t>III</a:t>
                  </a:r>
                </a:p>
              </p:txBody>
            </p:sp>
          </p:grpSp>
          <p:grpSp>
            <p:nvGrpSpPr>
              <p:cNvPr id="27" name="Group 26">
                <a:extLst>
                  <a:ext uri="{FF2B5EF4-FFF2-40B4-BE49-F238E27FC236}">
                    <a16:creationId xmlns:a16="http://schemas.microsoft.com/office/drawing/2014/main" id="{96D8BF79-BB62-4EE3-A945-D0FCB94E8BAA}"/>
                  </a:ext>
                </a:extLst>
              </p:cNvPr>
              <p:cNvGrpSpPr/>
              <p:nvPr/>
            </p:nvGrpSpPr>
            <p:grpSpPr>
              <a:xfrm>
                <a:off x="4802915" y="2503994"/>
                <a:ext cx="1789222" cy="626904"/>
                <a:chOff x="1929862" y="1944644"/>
                <a:chExt cx="1101796" cy="466739"/>
              </a:xfrm>
              <a:solidFill>
                <a:schemeClr val="bg1">
                  <a:lumMod val="85000"/>
                </a:schemeClr>
              </a:solidFill>
            </p:grpSpPr>
            <p:sp>
              <p:nvSpPr>
                <p:cNvPr id="80" name="Rectangle 79">
                  <a:extLst>
                    <a:ext uri="{FF2B5EF4-FFF2-40B4-BE49-F238E27FC236}">
                      <a16:creationId xmlns:a16="http://schemas.microsoft.com/office/drawing/2014/main" id="{FB3F5E48-D890-416D-B2E1-684AA5490664}"/>
                    </a:ext>
                  </a:extLst>
                </p:cNvPr>
                <p:cNvSpPr/>
                <p:nvPr/>
              </p:nvSpPr>
              <p:spPr>
                <a:xfrm>
                  <a:off x="1929863" y="1944644"/>
                  <a:ext cx="899507" cy="466739"/>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81" name="TextBox 49">
                  <a:extLst>
                    <a:ext uri="{FF2B5EF4-FFF2-40B4-BE49-F238E27FC236}">
                      <a16:creationId xmlns:a16="http://schemas.microsoft.com/office/drawing/2014/main" id="{1BD46D7C-A529-46BC-A0FD-103B6653BD0C}"/>
                    </a:ext>
                  </a:extLst>
                </p:cNvPr>
                <p:cNvSpPr txBox="1"/>
                <p:nvPr/>
              </p:nvSpPr>
              <p:spPr>
                <a:xfrm>
                  <a:off x="1929862" y="1944644"/>
                  <a:ext cx="1101796" cy="466739"/>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i="0" u="none" dirty="0">
                      <a:solidFill>
                        <a:srgbClr val="000000"/>
                      </a:solidFill>
                      <a:latin typeface="宋体"/>
                    </a:rPr>
                    <a:t>Flow to other regions for intermediate production, and then participate in local final products (single cross-border)</a:t>
                  </a:r>
                </a:p>
              </p:txBody>
            </p:sp>
          </p:grpSp>
          <p:grpSp>
            <p:nvGrpSpPr>
              <p:cNvPr id="28" name="Group 27">
                <a:extLst>
                  <a:ext uri="{FF2B5EF4-FFF2-40B4-BE49-F238E27FC236}">
                    <a16:creationId xmlns:a16="http://schemas.microsoft.com/office/drawing/2014/main" id="{B0809E05-EF72-4170-B372-3EC653B14EC8}"/>
                  </a:ext>
                </a:extLst>
              </p:cNvPr>
              <p:cNvGrpSpPr/>
              <p:nvPr/>
            </p:nvGrpSpPr>
            <p:grpSpPr>
              <a:xfrm>
                <a:off x="4203903" y="3459445"/>
                <a:ext cx="972000" cy="360000"/>
                <a:chOff x="1435266" y="2492340"/>
                <a:chExt cx="692560" cy="277025"/>
              </a:xfrm>
              <a:solidFill>
                <a:schemeClr val="bg1">
                  <a:lumMod val="85000"/>
                </a:schemeClr>
              </a:solidFill>
            </p:grpSpPr>
            <p:sp>
              <p:nvSpPr>
                <p:cNvPr id="78" name="Rectangle 77">
                  <a:extLst>
                    <a:ext uri="{FF2B5EF4-FFF2-40B4-BE49-F238E27FC236}">
                      <a16:creationId xmlns:a16="http://schemas.microsoft.com/office/drawing/2014/main" id="{0E5E682D-FB06-4513-BE80-00E2D4FB7BCC}"/>
                    </a:ext>
                  </a:extLst>
                </p:cNvPr>
                <p:cNvSpPr/>
                <p:nvPr/>
              </p:nvSpPr>
              <p:spPr>
                <a:xfrm>
                  <a:off x="1435266" y="2492340"/>
                  <a:ext cx="692560" cy="277024"/>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79" name="TextBox 47">
                  <a:extLst>
                    <a:ext uri="{FF2B5EF4-FFF2-40B4-BE49-F238E27FC236}">
                      <a16:creationId xmlns:a16="http://schemas.microsoft.com/office/drawing/2014/main" id="{13FD2595-13FF-47EF-A9E2-91CC2A37C4CA}"/>
                    </a:ext>
                  </a:extLst>
                </p:cNvPr>
                <p:cNvSpPr txBox="1"/>
                <p:nvPr/>
              </p:nvSpPr>
              <p:spPr>
                <a:xfrm>
                  <a:off x="1435266" y="2492341"/>
                  <a:ext cx="692560" cy="277024"/>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i="0" u="none">
                      <a:solidFill>
                        <a:srgbClr val="000000"/>
                      </a:solidFill>
                      <a:latin typeface="宋体"/>
                    </a:rPr>
                    <a:t>Flow to other provinces</a:t>
                  </a:r>
                </a:p>
              </p:txBody>
            </p:sp>
          </p:grpSp>
          <p:grpSp>
            <p:nvGrpSpPr>
              <p:cNvPr id="29" name="Group 28">
                <a:extLst>
                  <a:ext uri="{FF2B5EF4-FFF2-40B4-BE49-F238E27FC236}">
                    <a16:creationId xmlns:a16="http://schemas.microsoft.com/office/drawing/2014/main" id="{8E847D18-956A-40FE-B58B-16B6AEEF87B9}"/>
                  </a:ext>
                </a:extLst>
              </p:cNvPr>
              <p:cNvGrpSpPr/>
              <p:nvPr/>
            </p:nvGrpSpPr>
            <p:grpSpPr>
              <a:xfrm>
                <a:off x="5263024" y="3459445"/>
                <a:ext cx="972000" cy="360000"/>
                <a:chOff x="2436984" y="2491955"/>
                <a:chExt cx="693266" cy="277306"/>
              </a:xfrm>
              <a:solidFill>
                <a:schemeClr val="bg1">
                  <a:lumMod val="85000"/>
                </a:schemeClr>
              </a:solidFill>
            </p:grpSpPr>
            <p:sp>
              <p:nvSpPr>
                <p:cNvPr id="76" name="Rectangle 75">
                  <a:extLst>
                    <a:ext uri="{FF2B5EF4-FFF2-40B4-BE49-F238E27FC236}">
                      <a16:creationId xmlns:a16="http://schemas.microsoft.com/office/drawing/2014/main" id="{41ADD8E7-523B-42AD-BB0F-046BF115A519}"/>
                    </a:ext>
                  </a:extLst>
                </p:cNvPr>
                <p:cNvSpPr/>
                <p:nvPr/>
              </p:nvSpPr>
              <p:spPr>
                <a:xfrm>
                  <a:off x="2436984" y="2491955"/>
                  <a:ext cx="693266" cy="277306"/>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77" name="TextBox 45">
                  <a:extLst>
                    <a:ext uri="{FF2B5EF4-FFF2-40B4-BE49-F238E27FC236}">
                      <a16:creationId xmlns:a16="http://schemas.microsoft.com/office/drawing/2014/main" id="{E11B6268-9707-412A-824E-768B6934AD8E}"/>
                    </a:ext>
                  </a:extLst>
                </p:cNvPr>
                <p:cNvSpPr txBox="1"/>
                <p:nvPr/>
              </p:nvSpPr>
              <p:spPr>
                <a:xfrm>
                  <a:off x="2436984" y="2491955"/>
                  <a:ext cx="693266" cy="277306"/>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i="0" u="none">
                      <a:solidFill>
                        <a:srgbClr val="000000"/>
                      </a:solidFill>
                      <a:latin typeface="宋体"/>
                    </a:rPr>
                    <a:t>Flow to international regions</a:t>
                  </a:r>
                </a:p>
              </p:txBody>
            </p:sp>
          </p:grpSp>
          <p:grpSp>
            <p:nvGrpSpPr>
              <p:cNvPr id="30" name="Group 29">
                <a:extLst>
                  <a:ext uri="{FF2B5EF4-FFF2-40B4-BE49-F238E27FC236}">
                    <a16:creationId xmlns:a16="http://schemas.microsoft.com/office/drawing/2014/main" id="{56A89433-3666-473E-A29C-8234337425D3}"/>
                  </a:ext>
                </a:extLst>
              </p:cNvPr>
              <p:cNvGrpSpPr/>
              <p:nvPr/>
            </p:nvGrpSpPr>
            <p:grpSpPr>
              <a:xfrm>
                <a:off x="6786518" y="2504500"/>
                <a:ext cx="1859536" cy="626398"/>
                <a:chOff x="3851080" y="1944645"/>
                <a:chExt cx="1110362" cy="466362"/>
              </a:xfrm>
              <a:solidFill>
                <a:schemeClr val="bg1">
                  <a:lumMod val="85000"/>
                </a:schemeClr>
              </a:solidFill>
            </p:grpSpPr>
            <p:sp>
              <p:nvSpPr>
                <p:cNvPr id="74" name="Rectangle 73">
                  <a:extLst>
                    <a:ext uri="{FF2B5EF4-FFF2-40B4-BE49-F238E27FC236}">
                      <a16:creationId xmlns:a16="http://schemas.microsoft.com/office/drawing/2014/main" id="{DE4B0E56-BDFD-4A79-A748-E883D11CDF0C}"/>
                    </a:ext>
                  </a:extLst>
                </p:cNvPr>
                <p:cNvSpPr/>
                <p:nvPr/>
              </p:nvSpPr>
              <p:spPr>
                <a:xfrm>
                  <a:off x="3851080" y="1944645"/>
                  <a:ext cx="816269" cy="466362"/>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75" name="TextBox 43">
                  <a:extLst>
                    <a:ext uri="{FF2B5EF4-FFF2-40B4-BE49-F238E27FC236}">
                      <a16:creationId xmlns:a16="http://schemas.microsoft.com/office/drawing/2014/main" id="{BE8FD77D-2624-401C-AF6E-8682DCF9DCAC}"/>
                    </a:ext>
                  </a:extLst>
                </p:cNvPr>
                <p:cNvSpPr txBox="1"/>
                <p:nvPr/>
              </p:nvSpPr>
              <p:spPr>
                <a:xfrm>
                  <a:off x="3851080" y="1944645"/>
                  <a:ext cx="1110362" cy="466362"/>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r>
                    <a:rPr lang="en-US" altLang="zh-CN" sz="1000" dirty="0">
                      <a:solidFill>
                        <a:srgbClr val="000000"/>
                      </a:solidFill>
                      <a:latin typeface="宋体"/>
                    </a:rPr>
                    <a:t>Flow to other regions for intermediate production</a:t>
                  </a:r>
                  <a:r>
                    <a:rPr lang="en-US" sz="1000" i="0" u="none" dirty="0">
                      <a:solidFill>
                        <a:srgbClr val="000000"/>
                      </a:solidFill>
                      <a:latin typeface="宋体"/>
                    </a:rPr>
                    <a:t>, and then participate in multiple cross-border production networks</a:t>
                  </a:r>
                </a:p>
              </p:txBody>
            </p:sp>
          </p:grpSp>
          <p:grpSp>
            <p:nvGrpSpPr>
              <p:cNvPr id="31" name="Group 30">
                <a:extLst>
                  <a:ext uri="{FF2B5EF4-FFF2-40B4-BE49-F238E27FC236}">
                    <a16:creationId xmlns:a16="http://schemas.microsoft.com/office/drawing/2014/main" id="{16E824D1-5F9D-4722-BE7E-27E6645CF44B}"/>
                  </a:ext>
                </a:extLst>
              </p:cNvPr>
              <p:cNvGrpSpPr/>
              <p:nvPr/>
            </p:nvGrpSpPr>
            <p:grpSpPr>
              <a:xfrm>
                <a:off x="6472992" y="3459445"/>
                <a:ext cx="972000" cy="360000"/>
                <a:chOff x="3282725" y="2464329"/>
                <a:chExt cx="695363" cy="284839"/>
              </a:xfrm>
              <a:solidFill>
                <a:schemeClr val="bg1">
                  <a:lumMod val="85000"/>
                </a:schemeClr>
              </a:solidFill>
            </p:grpSpPr>
            <p:sp>
              <p:nvSpPr>
                <p:cNvPr id="72" name="Rectangle 71">
                  <a:extLst>
                    <a:ext uri="{FF2B5EF4-FFF2-40B4-BE49-F238E27FC236}">
                      <a16:creationId xmlns:a16="http://schemas.microsoft.com/office/drawing/2014/main" id="{01412603-CA7D-49C0-AF9F-6E9F5C2333A2}"/>
                    </a:ext>
                  </a:extLst>
                </p:cNvPr>
                <p:cNvSpPr/>
                <p:nvPr/>
              </p:nvSpPr>
              <p:spPr>
                <a:xfrm>
                  <a:off x="3282725" y="2464329"/>
                  <a:ext cx="695363" cy="284839"/>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73" name="TextBox 41">
                  <a:extLst>
                    <a:ext uri="{FF2B5EF4-FFF2-40B4-BE49-F238E27FC236}">
                      <a16:creationId xmlns:a16="http://schemas.microsoft.com/office/drawing/2014/main" id="{A76119C6-6C68-4D8E-80C9-B001B8F8AEF9}"/>
                    </a:ext>
                  </a:extLst>
                </p:cNvPr>
                <p:cNvSpPr txBox="1"/>
                <p:nvPr/>
              </p:nvSpPr>
              <p:spPr>
                <a:xfrm>
                  <a:off x="3282725" y="2464329"/>
                  <a:ext cx="695363" cy="284839"/>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i="0" u="none">
                      <a:solidFill>
                        <a:srgbClr val="000000"/>
                      </a:solidFill>
                      <a:latin typeface="宋体"/>
                    </a:rPr>
                    <a:t>Flow to other provinces</a:t>
                  </a:r>
                </a:p>
              </p:txBody>
            </p:sp>
          </p:grpSp>
          <p:grpSp>
            <p:nvGrpSpPr>
              <p:cNvPr id="32" name="Group 31">
                <a:extLst>
                  <a:ext uri="{FF2B5EF4-FFF2-40B4-BE49-F238E27FC236}">
                    <a16:creationId xmlns:a16="http://schemas.microsoft.com/office/drawing/2014/main" id="{D6CCE06E-9364-4848-9393-43E19F81C61D}"/>
                  </a:ext>
                </a:extLst>
              </p:cNvPr>
              <p:cNvGrpSpPr/>
              <p:nvPr/>
            </p:nvGrpSpPr>
            <p:grpSpPr>
              <a:xfrm>
                <a:off x="5825803" y="4193942"/>
                <a:ext cx="720000" cy="972000"/>
                <a:chOff x="2826146" y="2885262"/>
                <a:chExt cx="500353" cy="704372"/>
              </a:xfrm>
              <a:solidFill>
                <a:schemeClr val="bg1">
                  <a:lumMod val="85000"/>
                </a:schemeClr>
              </a:solidFill>
            </p:grpSpPr>
            <p:sp>
              <p:nvSpPr>
                <p:cNvPr id="70" name="Rectangle 69">
                  <a:extLst>
                    <a:ext uri="{FF2B5EF4-FFF2-40B4-BE49-F238E27FC236}">
                      <a16:creationId xmlns:a16="http://schemas.microsoft.com/office/drawing/2014/main" id="{4447271A-3330-41F8-B264-9E9E263C025A}"/>
                    </a:ext>
                  </a:extLst>
                </p:cNvPr>
                <p:cNvSpPr/>
                <p:nvPr/>
              </p:nvSpPr>
              <p:spPr>
                <a:xfrm>
                  <a:off x="2826146" y="2885262"/>
                  <a:ext cx="500353" cy="704372"/>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71" name="TextBox 39">
                  <a:extLst>
                    <a:ext uri="{FF2B5EF4-FFF2-40B4-BE49-F238E27FC236}">
                      <a16:creationId xmlns:a16="http://schemas.microsoft.com/office/drawing/2014/main" id="{0E7B8BD4-BDE9-41A4-968C-386DB0A05A1A}"/>
                    </a:ext>
                  </a:extLst>
                </p:cNvPr>
                <p:cNvSpPr txBox="1"/>
                <p:nvPr/>
              </p:nvSpPr>
              <p:spPr>
                <a:xfrm>
                  <a:off x="2826146" y="2885262"/>
                  <a:ext cx="500353" cy="704372"/>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36000" tIns="7620" rIns="36000" bIns="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900" i="0" u="none" dirty="0">
                      <a:solidFill>
                        <a:srgbClr val="000000"/>
                      </a:solidFill>
                      <a:latin typeface="宋体"/>
                    </a:rPr>
                    <a:t>Participate in multiple cross-border production networks of provinces to form final products</a:t>
                  </a:r>
                </a:p>
              </p:txBody>
            </p:sp>
          </p:grpSp>
          <p:sp>
            <p:nvSpPr>
              <p:cNvPr id="33" name="TextBox 37">
                <a:extLst>
                  <a:ext uri="{FF2B5EF4-FFF2-40B4-BE49-F238E27FC236}">
                    <a16:creationId xmlns:a16="http://schemas.microsoft.com/office/drawing/2014/main" id="{13F92FFA-AC29-4D68-9E93-6D05EE7B02C3}"/>
                  </a:ext>
                </a:extLst>
              </p:cNvPr>
              <p:cNvSpPr txBox="1"/>
              <p:nvPr/>
            </p:nvSpPr>
            <p:spPr>
              <a:xfrm>
                <a:off x="6650368" y="4196510"/>
                <a:ext cx="720000" cy="972000"/>
              </a:xfrm>
              <a:prstGeom prst="rect">
                <a:avLst/>
              </a:prstGeom>
              <a:solidFill>
                <a:schemeClr val="bg1">
                  <a:lumMod val="85000"/>
                </a:schemeClr>
              </a:solidFill>
              <a:ln w="19050">
                <a:noFill/>
              </a:ln>
            </p:spPr>
            <p:style>
              <a:lnRef idx="0">
                <a:scrgbClr r="0" g="0" b="0"/>
              </a:lnRef>
              <a:fillRef idx="0">
                <a:scrgbClr r="0" g="0" b="0"/>
              </a:fillRef>
              <a:effectRef idx="0">
                <a:scrgbClr r="0" g="0" b="0"/>
              </a:effectRef>
              <a:fontRef idx="minor">
                <a:schemeClr val="lt1"/>
              </a:fontRef>
            </p:style>
            <p:txBody>
              <a:bodyPr spcFirstLastPara="0" vert="horz" wrap="square" lIns="36000" tIns="7620" rIns="36000" bIns="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algn="ctr"/>
                <a:r>
                  <a:rPr lang="en-US" sz="900" i="0" u="none" dirty="0">
                    <a:solidFill>
                      <a:srgbClr val="000000"/>
                    </a:solidFill>
                    <a:latin typeface="宋体"/>
                  </a:rPr>
                  <a:t>Participate in multiple cross-border production networks of international regions to form final products</a:t>
                </a:r>
              </a:p>
            </p:txBody>
          </p:sp>
          <p:grpSp>
            <p:nvGrpSpPr>
              <p:cNvPr id="34" name="Group 33">
                <a:extLst>
                  <a:ext uri="{FF2B5EF4-FFF2-40B4-BE49-F238E27FC236}">
                    <a16:creationId xmlns:a16="http://schemas.microsoft.com/office/drawing/2014/main" id="{E61D739A-090A-4CD6-9792-EE74196533F8}"/>
                  </a:ext>
                </a:extLst>
              </p:cNvPr>
              <p:cNvGrpSpPr/>
              <p:nvPr/>
            </p:nvGrpSpPr>
            <p:grpSpPr>
              <a:xfrm>
                <a:off x="7679380" y="3459445"/>
                <a:ext cx="972000" cy="360000"/>
                <a:chOff x="4356272" y="2464329"/>
                <a:chExt cx="769615" cy="307158"/>
              </a:xfrm>
              <a:solidFill>
                <a:schemeClr val="bg1">
                  <a:lumMod val="85000"/>
                </a:schemeClr>
              </a:solidFill>
            </p:grpSpPr>
            <p:sp>
              <p:nvSpPr>
                <p:cNvPr id="68" name="Rectangle 67">
                  <a:extLst>
                    <a:ext uri="{FF2B5EF4-FFF2-40B4-BE49-F238E27FC236}">
                      <a16:creationId xmlns:a16="http://schemas.microsoft.com/office/drawing/2014/main" id="{5078F338-8162-4AB1-8CF6-012370980B65}"/>
                    </a:ext>
                  </a:extLst>
                </p:cNvPr>
                <p:cNvSpPr/>
                <p:nvPr/>
              </p:nvSpPr>
              <p:spPr>
                <a:xfrm>
                  <a:off x="4356272" y="2464329"/>
                  <a:ext cx="769615" cy="307158"/>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69" name="TextBox 35">
                  <a:extLst>
                    <a:ext uri="{FF2B5EF4-FFF2-40B4-BE49-F238E27FC236}">
                      <a16:creationId xmlns:a16="http://schemas.microsoft.com/office/drawing/2014/main" id="{C2902E7F-C53E-460A-8AB1-7E297523BD1C}"/>
                    </a:ext>
                  </a:extLst>
                </p:cNvPr>
                <p:cNvSpPr txBox="1"/>
                <p:nvPr/>
              </p:nvSpPr>
              <p:spPr>
                <a:xfrm>
                  <a:off x="4356272" y="2464329"/>
                  <a:ext cx="769615" cy="307158"/>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indent="0" algn="ctr"/>
                  <a:r>
                    <a:rPr lang="en-US" sz="1000" i="0" u="none" dirty="0">
                      <a:solidFill>
                        <a:srgbClr val="000000"/>
                      </a:solidFill>
                      <a:latin typeface="宋体"/>
                    </a:rPr>
                    <a:t>Flow to international regions</a:t>
                  </a:r>
                </a:p>
              </p:txBody>
            </p:sp>
          </p:grpSp>
          <p:grpSp>
            <p:nvGrpSpPr>
              <p:cNvPr id="35" name="Group 34">
                <a:extLst>
                  <a:ext uri="{FF2B5EF4-FFF2-40B4-BE49-F238E27FC236}">
                    <a16:creationId xmlns:a16="http://schemas.microsoft.com/office/drawing/2014/main" id="{C0AAA274-DD72-4C02-BA0A-DB957336B509}"/>
                  </a:ext>
                </a:extLst>
              </p:cNvPr>
              <p:cNvGrpSpPr/>
              <p:nvPr/>
            </p:nvGrpSpPr>
            <p:grpSpPr>
              <a:xfrm>
                <a:off x="7474933" y="4193942"/>
                <a:ext cx="720000" cy="972000"/>
                <a:chOff x="4154795" y="2886692"/>
                <a:chExt cx="503123" cy="704372"/>
              </a:xfrm>
              <a:solidFill>
                <a:schemeClr val="bg1">
                  <a:lumMod val="85000"/>
                </a:schemeClr>
              </a:solidFill>
            </p:grpSpPr>
            <p:sp>
              <p:nvSpPr>
                <p:cNvPr id="66" name="Rectangle 65">
                  <a:extLst>
                    <a:ext uri="{FF2B5EF4-FFF2-40B4-BE49-F238E27FC236}">
                      <a16:creationId xmlns:a16="http://schemas.microsoft.com/office/drawing/2014/main" id="{FDA98C64-33BE-4574-B60D-A81792D87DEA}"/>
                    </a:ext>
                  </a:extLst>
                </p:cNvPr>
                <p:cNvSpPr/>
                <p:nvPr/>
              </p:nvSpPr>
              <p:spPr>
                <a:xfrm>
                  <a:off x="4154795" y="2886692"/>
                  <a:ext cx="503123" cy="704372"/>
                </a:xfrm>
                <a:prstGeom prst="rect">
                  <a:avLst/>
                </a:prstGeom>
                <a:grp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67" name="TextBox 33">
                  <a:extLst>
                    <a:ext uri="{FF2B5EF4-FFF2-40B4-BE49-F238E27FC236}">
                      <a16:creationId xmlns:a16="http://schemas.microsoft.com/office/drawing/2014/main" id="{9182C49A-1AB8-4BDF-9D74-314495D00FFA}"/>
                    </a:ext>
                  </a:extLst>
                </p:cNvPr>
                <p:cNvSpPr txBox="1"/>
                <p:nvPr/>
              </p:nvSpPr>
              <p:spPr>
                <a:xfrm>
                  <a:off x="4154795" y="2886692"/>
                  <a:ext cx="503123" cy="704372"/>
                </a:xfrm>
                <a:prstGeom prst="rect">
                  <a:avLst/>
                </a:prstGeom>
                <a:grpFill/>
                <a:ln w="19050">
                  <a:noFill/>
                </a:ln>
              </p:spPr>
              <p:style>
                <a:lnRef idx="0">
                  <a:scrgbClr r="0" g="0" b="0"/>
                </a:lnRef>
                <a:fillRef idx="0">
                  <a:scrgbClr r="0" g="0" b="0"/>
                </a:fillRef>
                <a:effectRef idx="0">
                  <a:scrgbClr r="0" g="0" b="0"/>
                </a:effectRef>
                <a:fontRef idx="minor">
                  <a:schemeClr val="lt1"/>
                </a:fontRef>
              </p:style>
              <p:txBody>
                <a:bodyPr spcFirstLastPara="0" vert="horz" wrap="square" lIns="36000" tIns="7620" rIns="36000" bIns="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algn="ctr"/>
                  <a:r>
                    <a:rPr lang="en-US" sz="900" i="0" u="none" dirty="0">
                      <a:solidFill>
                        <a:srgbClr val="000000"/>
                      </a:solidFill>
                      <a:latin typeface="宋体"/>
                    </a:rPr>
                    <a:t>Participate in multiple cross-border production networks of provinces to form final products</a:t>
                  </a:r>
                </a:p>
              </p:txBody>
            </p:sp>
          </p:grpSp>
          <p:sp>
            <p:nvSpPr>
              <p:cNvPr id="36" name="TextBox 31">
                <a:extLst>
                  <a:ext uri="{FF2B5EF4-FFF2-40B4-BE49-F238E27FC236}">
                    <a16:creationId xmlns:a16="http://schemas.microsoft.com/office/drawing/2014/main" id="{E189A1E0-B550-42EE-A5F3-E82296B6DE9F}"/>
                  </a:ext>
                </a:extLst>
              </p:cNvPr>
              <p:cNvSpPr txBox="1"/>
              <p:nvPr/>
            </p:nvSpPr>
            <p:spPr>
              <a:xfrm>
                <a:off x="8299499" y="4193942"/>
                <a:ext cx="720000" cy="972000"/>
              </a:xfrm>
              <a:prstGeom prst="rect">
                <a:avLst/>
              </a:prstGeom>
              <a:solidFill>
                <a:schemeClr val="bg1">
                  <a:lumMod val="85000"/>
                </a:schemeClr>
              </a:solidFill>
              <a:ln w="19050">
                <a:noFill/>
              </a:ln>
            </p:spPr>
            <p:style>
              <a:lnRef idx="0">
                <a:scrgbClr r="0" g="0" b="0"/>
              </a:lnRef>
              <a:fillRef idx="0">
                <a:scrgbClr r="0" g="0" b="0"/>
              </a:fillRef>
              <a:effectRef idx="0">
                <a:scrgbClr r="0" g="0" b="0"/>
              </a:effectRef>
              <a:fontRef idx="minor">
                <a:schemeClr val="lt1"/>
              </a:fontRef>
            </p:style>
            <p:txBody>
              <a:bodyPr spcFirstLastPara="0" vert="horz" wrap="square" lIns="36000" tIns="0" rIns="36000" bIns="0"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r>
                  <a:rPr lang="en-US" altLang="zh-CN" sz="900" dirty="0">
                    <a:solidFill>
                      <a:srgbClr val="000000"/>
                    </a:solidFill>
                    <a:latin typeface="宋体"/>
                  </a:rPr>
                  <a:t>Participate in multiple cross-border production networks of international regions to form final products</a:t>
                </a:r>
              </a:p>
            </p:txBody>
          </p:sp>
          <p:sp>
            <p:nvSpPr>
              <p:cNvPr id="37" name="Rectangle 36">
                <a:extLst>
                  <a:ext uri="{FF2B5EF4-FFF2-40B4-BE49-F238E27FC236}">
                    <a16:creationId xmlns:a16="http://schemas.microsoft.com/office/drawing/2014/main" id="{CB70AF9E-CA94-4B36-BB93-208AF51FAD48}"/>
                  </a:ext>
                </a:extLst>
              </p:cNvPr>
              <p:cNvSpPr/>
              <p:nvPr/>
            </p:nvSpPr>
            <p:spPr>
              <a:xfrm>
                <a:off x="3239666" y="5692136"/>
                <a:ext cx="1115386" cy="359999"/>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algn="ctr"/>
                <a:r>
                  <a:rPr lang="en-US" sz="1000" i="0" u="none" dirty="0">
                    <a:solidFill>
                      <a:srgbClr val="000000"/>
                    </a:solidFill>
                    <a:latin typeface="宋体"/>
                  </a:rPr>
                  <a:t>Province itself</a:t>
                </a:r>
              </a:p>
            </p:txBody>
          </p:sp>
          <p:sp>
            <p:nvSpPr>
              <p:cNvPr id="38" name="Rectangle 37">
                <a:extLst>
                  <a:ext uri="{FF2B5EF4-FFF2-40B4-BE49-F238E27FC236}">
                    <a16:creationId xmlns:a16="http://schemas.microsoft.com/office/drawing/2014/main" id="{CC4AA49D-98C9-4B5E-8F64-9F6D3E1CAD96}"/>
                  </a:ext>
                </a:extLst>
              </p:cNvPr>
              <p:cNvSpPr/>
              <p:nvPr/>
            </p:nvSpPr>
            <p:spPr>
              <a:xfrm>
                <a:off x="5543650" y="5692136"/>
                <a:ext cx="1115386" cy="359999"/>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algn="ctr"/>
                <a:r>
                  <a:rPr lang="en-US" sz="1000" i="0" u="none">
                    <a:solidFill>
                      <a:srgbClr val="000000"/>
                    </a:solidFill>
                    <a:latin typeface="宋体"/>
                  </a:rPr>
                  <a:t>Other provinces</a:t>
                </a:r>
              </a:p>
            </p:txBody>
          </p:sp>
          <p:sp>
            <p:nvSpPr>
              <p:cNvPr id="39" name="Rectangle 38">
                <a:extLst>
                  <a:ext uri="{FF2B5EF4-FFF2-40B4-BE49-F238E27FC236}">
                    <a16:creationId xmlns:a16="http://schemas.microsoft.com/office/drawing/2014/main" id="{012089FB-14E3-4B1F-B654-DD97435A3996}"/>
                  </a:ext>
                </a:extLst>
              </p:cNvPr>
              <p:cNvSpPr/>
              <p:nvPr/>
            </p:nvSpPr>
            <p:spPr>
              <a:xfrm>
                <a:off x="7904113" y="5692136"/>
                <a:ext cx="1115386" cy="359999"/>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0" algn="ctr"/>
                <a:r>
                  <a:rPr lang="en-US" sz="1000" i="0" u="none" dirty="0">
                    <a:solidFill>
                      <a:srgbClr val="000000"/>
                    </a:solidFill>
                    <a:latin typeface="宋体"/>
                  </a:rPr>
                  <a:t>international </a:t>
                </a:r>
                <a:r>
                  <a:rPr lang="en-US" sz="1000" dirty="0">
                    <a:solidFill>
                      <a:srgbClr val="000000"/>
                    </a:solidFill>
                    <a:latin typeface="宋体"/>
                  </a:rPr>
                  <a:t>regions</a:t>
                </a:r>
                <a:endParaRPr lang="en-US" sz="1000" i="0" u="none" dirty="0">
                  <a:solidFill>
                    <a:srgbClr val="000000"/>
                  </a:solidFill>
                  <a:latin typeface="宋体"/>
                </a:endParaRPr>
              </a:p>
            </p:txBody>
          </p:sp>
          <p:cxnSp>
            <p:nvCxnSpPr>
              <p:cNvPr id="40" name="Straight Connector 39">
                <a:extLst>
                  <a:ext uri="{FF2B5EF4-FFF2-40B4-BE49-F238E27FC236}">
                    <a16:creationId xmlns:a16="http://schemas.microsoft.com/office/drawing/2014/main" id="{AF7AFECD-6D39-470C-9132-D0E1F3877C51}"/>
                  </a:ext>
                </a:extLst>
              </p:cNvPr>
              <p:cNvCxnSpPr>
                <a:stCxn id="89" idx="2"/>
                <a:endCxn id="85" idx="0"/>
              </p:cNvCxnSpPr>
              <p:nvPr/>
            </p:nvCxnSpPr>
            <p:spPr>
              <a:xfrm flipH="1">
                <a:off x="5538081" y="1099966"/>
                <a:ext cx="66" cy="45891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41" name="Connector: Elbow 40">
                <a:extLst>
                  <a:ext uri="{FF2B5EF4-FFF2-40B4-BE49-F238E27FC236}">
                    <a16:creationId xmlns:a16="http://schemas.microsoft.com/office/drawing/2014/main" id="{B096F027-0B31-4B00-97E2-D5659DADB45F}"/>
                  </a:ext>
                </a:extLst>
              </p:cNvPr>
              <p:cNvCxnSpPr/>
              <p:nvPr/>
            </p:nvCxnSpPr>
            <p:spPr>
              <a:xfrm rot="5400000" flipH="1" flipV="1">
                <a:off x="5575571" y="-124632"/>
                <a:ext cx="12700" cy="3379732"/>
              </a:xfrm>
              <a:prstGeom prst="bentConnector3">
                <a:avLst>
                  <a:gd name="adj1" fmla="val 1800000"/>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42" name="Connector: Elbow 41">
                <a:extLst>
                  <a:ext uri="{FF2B5EF4-FFF2-40B4-BE49-F238E27FC236}">
                    <a16:creationId xmlns:a16="http://schemas.microsoft.com/office/drawing/2014/main" id="{4BC07329-D2E7-4C27-A484-59C36F317377}"/>
                  </a:ext>
                </a:extLst>
              </p:cNvPr>
              <p:cNvCxnSpPr>
                <a:cxnSpLocks/>
                <a:stCxn id="83" idx="2"/>
                <a:endCxn id="81" idx="0"/>
              </p:cNvCxnSpPr>
              <p:nvPr/>
            </p:nvCxnSpPr>
            <p:spPr>
              <a:xfrm rot="5400000">
                <a:off x="6288382" y="1544029"/>
                <a:ext cx="369111" cy="1550819"/>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E72765C-BE0B-406D-873C-E6792346C882}"/>
                  </a:ext>
                </a:extLst>
              </p:cNvPr>
              <p:cNvCxnSpPr>
                <a:cxnSpLocks/>
                <a:stCxn id="81" idx="2"/>
                <a:endCxn id="79" idx="0"/>
              </p:cNvCxnSpPr>
              <p:nvPr/>
            </p:nvCxnSpPr>
            <p:spPr>
              <a:xfrm rot="5400000">
                <a:off x="5029441" y="2791361"/>
                <a:ext cx="328548" cy="1007624"/>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A7A348B9-D437-4A01-9B3F-6B7D774E3FD9}"/>
                  </a:ext>
                </a:extLst>
              </p:cNvPr>
              <p:cNvCxnSpPr>
                <a:stCxn id="80" idx="2"/>
                <a:endCxn id="77" idx="0"/>
              </p:cNvCxnSpPr>
              <p:nvPr/>
            </p:nvCxnSpPr>
            <p:spPr>
              <a:xfrm rot="16200000" flipH="1">
                <a:off x="5476877" y="3187297"/>
                <a:ext cx="328547" cy="215747"/>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53F58E5E-3B50-4842-AD61-AB979EFFD4B4}"/>
                  </a:ext>
                </a:extLst>
              </p:cNvPr>
              <p:cNvCxnSpPr>
                <a:cxnSpLocks/>
                <a:stCxn id="75" idx="2"/>
                <a:endCxn id="73" idx="0"/>
              </p:cNvCxnSpPr>
              <p:nvPr/>
            </p:nvCxnSpPr>
            <p:spPr>
              <a:xfrm rot="5400000">
                <a:off x="7173367" y="2916524"/>
                <a:ext cx="328547" cy="757295"/>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FD5E0383-5101-447C-A8A7-30B71C12E565}"/>
                  </a:ext>
                </a:extLst>
              </p:cNvPr>
              <p:cNvCxnSpPr>
                <a:cxnSpLocks/>
                <a:stCxn id="75" idx="2"/>
                <a:endCxn id="69" idx="0"/>
              </p:cNvCxnSpPr>
              <p:nvPr/>
            </p:nvCxnSpPr>
            <p:spPr>
              <a:xfrm rot="16200000" flipH="1">
                <a:off x="7776560" y="3070624"/>
                <a:ext cx="328547" cy="449094"/>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47" name="Connector: Elbow 46">
                <a:extLst>
                  <a:ext uri="{FF2B5EF4-FFF2-40B4-BE49-F238E27FC236}">
                    <a16:creationId xmlns:a16="http://schemas.microsoft.com/office/drawing/2014/main" id="{8AA1F51E-921A-44AD-9AE1-E31B5F3C66C2}"/>
                  </a:ext>
                </a:extLst>
              </p:cNvPr>
              <p:cNvCxnSpPr>
                <a:cxnSpLocks/>
                <a:stCxn id="73" idx="2"/>
                <a:endCxn id="71" idx="0"/>
              </p:cNvCxnSpPr>
              <p:nvPr/>
            </p:nvCxnSpPr>
            <p:spPr>
              <a:xfrm rot="5400000">
                <a:off x="6385150" y="3620099"/>
                <a:ext cx="374497" cy="773189"/>
              </a:xfrm>
              <a:prstGeom prst="bentConnector3">
                <a:avLst/>
              </a:prstGeom>
              <a:ln w="19050">
                <a:solidFill>
                  <a:srgbClr val="4472C4"/>
                </a:solidFill>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182DB1E7-2111-418D-BE38-292896E05AD8}"/>
                  </a:ext>
                </a:extLst>
              </p:cNvPr>
              <p:cNvCxnSpPr>
                <a:cxnSpLocks/>
                <a:stCxn id="73" idx="2"/>
              </p:cNvCxnSpPr>
              <p:nvPr/>
            </p:nvCxnSpPr>
            <p:spPr>
              <a:xfrm rot="16200000" flipH="1">
                <a:off x="6789424" y="3989012"/>
                <a:ext cx="377066" cy="37931"/>
              </a:xfrm>
              <a:prstGeom prst="bentConnector3">
                <a:avLst>
                  <a:gd name="adj1" fmla="val 50000"/>
                </a:avLst>
              </a:prstGeom>
              <a:ln w="19050">
                <a:solidFill>
                  <a:srgbClr val="4472C4"/>
                </a:solidFill>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11F02C9B-8CBF-4A70-9A7D-8989063EA939}"/>
                  </a:ext>
                </a:extLst>
              </p:cNvPr>
              <p:cNvCxnSpPr>
                <a:stCxn id="69" idx="2"/>
                <a:endCxn id="67" idx="0"/>
              </p:cNvCxnSpPr>
              <p:nvPr/>
            </p:nvCxnSpPr>
            <p:spPr>
              <a:xfrm rot="5400000">
                <a:off x="7812909" y="3841470"/>
                <a:ext cx="374497" cy="330447"/>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D5FD03E9-9599-4445-86D6-2781CF5EF19A}"/>
                  </a:ext>
                </a:extLst>
              </p:cNvPr>
              <p:cNvCxnSpPr>
                <a:cxnSpLocks/>
                <a:stCxn id="69" idx="2"/>
                <a:endCxn id="36" idx="0"/>
              </p:cNvCxnSpPr>
              <p:nvPr/>
            </p:nvCxnSpPr>
            <p:spPr>
              <a:xfrm rot="16200000" flipH="1">
                <a:off x="8225191" y="3759633"/>
                <a:ext cx="374497" cy="494119"/>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D667A2D4-E335-4B3B-94AC-4982CBAB3A0B}"/>
                  </a:ext>
                </a:extLst>
              </p:cNvPr>
              <p:cNvCxnSpPr>
                <a:cxnSpLocks/>
              </p:cNvCxnSpPr>
              <p:nvPr/>
            </p:nvCxnSpPr>
            <p:spPr>
              <a:xfrm rot="5400000">
                <a:off x="3191726" y="2694681"/>
                <a:ext cx="1119597" cy="1"/>
              </a:xfrm>
              <a:prstGeom prst="bentConnector3">
                <a:avLst>
                  <a:gd name="adj1" fmla="val 50000"/>
                </a:avLst>
              </a:prstGeom>
              <a:ln w="190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52" name="Connector: Elbow 51">
                <a:extLst>
                  <a:ext uri="{FF2B5EF4-FFF2-40B4-BE49-F238E27FC236}">
                    <a16:creationId xmlns:a16="http://schemas.microsoft.com/office/drawing/2014/main" id="{7D9B3D60-52BE-40DB-B0C1-F4DB46BD9701}"/>
                  </a:ext>
                </a:extLst>
              </p:cNvPr>
              <p:cNvCxnSpPr>
                <a:cxnSpLocks/>
                <a:endCxn id="38" idx="1"/>
              </p:cNvCxnSpPr>
              <p:nvPr/>
            </p:nvCxnSpPr>
            <p:spPr>
              <a:xfrm>
                <a:off x="4689903" y="5376672"/>
                <a:ext cx="853747" cy="495464"/>
              </a:xfrm>
              <a:prstGeom prst="bentConnector3">
                <a:avLst>
                  <a:gd name="adj1" fmla="val 732"/>
                </a:avLst>
              </a:prstGeom>
              <a:ln w="19050"/>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7701DD4B-C1C6-487B-8379-46F0E70CA374}"/>
                  </a:ext>
                </a:extLst>
              </p:cNvPr>
              <p:cNvCxnSpPr>
                <a:cxnSpLocks/>
              </p:cNvCxnSpPr>
              <p:nvPr/>
            </p:nvCxnSpPr>
            <p:spPr>
              <a:xfrm>
                <a:off x="5747849" y="5561863"/>
                <a:ext cx="2713959" cy="130273"/>
              </a:xfrm>
              <a:prstGeom prst="bentConnector3">
                <a:avLst>
                  <a:gd name="adj1" fmla="val 100164"/>
                </a:avLst>
              </a:prstGeom>
              <a:ln w="19050"/>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AD8E1B66-C5B6-4E1D-8856-130BCE140D2C}"/>
                  </a:ext>
                </a:extLst>
              </p:cNvPr>
              <p:cNvCxnSpPr>
                <a:cxnSpLocks/>
                <a:stCxn id="71" idx="2"/>
              </p:cNvCxnSpPr>
              <p:nvPr/>
            </p:nvCxnSpPr>
            <p:spPr>
              <a:xfrm rot="5400000">
                <a:off x="5010308" y="4123623"/>
                <a:ext cx="133176" cy="2217815"/>
              </a:xfrm>
              <a:prstGeom prst="bentConnector2">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ABB081E-152C-4301-A784-2265E0060086}"/>
                  </a:ext>
                </a:extLst>
              </p:cNvPr>
              <p:cNvCxnSpPr>
                <a:cxnSpLocks/>
              </p:cNvCxnSpPr>
              <p:nvPr/>
            </p:nvCxnSpPr>
            <p:spPr>
              <a:xfrm>
                <a:off x="3967988" y="5299119"/>
                <a:ext cx="0" cy="393016"/>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3592A5C1-3DAA-464F-87AA-5FFC1175F759}"/>
                  </a:ext>
                </a:extLst>
              </p:cNvPr>
              <p:cNvGrpSpPr/>
              <p:nvPr/>
            </p:nvGrpSpPr>
            <p:grpSpPr>
              <a:xfrm>
                <a:off x="2974400" y="1846883"/>
                <a:ext cx="3142354" cy="4205252"/>
                <a:chOff x="2974400" y="1846884"/>
                <a:chExt cx="3142354" cy="4189840"/>
              </a:xfrm>
              <a:solidFill>
                <a:schemeClr val="bg1">
                  <a:lumMod val="85000"/>
                </a:schemeClr>
              </a:solidFill>
            </p:grpSpPr>
            <p:cxnSp>
              <p:nvCxnSpPr>
                <p:cNvPr id="64" name="Connector: Elbow 63">
                  <a:extLst>
                    <a:ext uri="{FF2B5EF4-FFF2-40B4-BE49-F238E27FC236}">
                      <a16:creationId xmlns:a16="http://schemas.microsoft.com/office/drawing/2014/main" id="{833FC9FE-ADE2-4D2A-9C39-D3FCA629C9CD}"/>
                    </a:ext>
                  </a:extLst>
                </p:cNvPr>
                <p:cNvCxnSpPr>
                  <a:cxnSpLocks/>
                  <a:stCxn id="85" idx="1"/>
                </p:cNvCxnSpPr>
                <p:nvPr/>
              </p:nvCxnSpPr>
              <p:spPr>
                <a:xfrm rot="10800000" flipV="1">
                  <a:off x="2974400" y="1846884"/>
                  <a:ext cx="1822611" cy="1487080"/>
                </a:xfrm>
                <a:prstGeom prst="bentConnector3">
                  <a:avLst>
                    <a:gd name="adj1" fmla="val 10541"/>
                  </a:avLst>
                </a:prstGeom>
                <a:grpFill/>
                <a:ln w="1905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5" name="Connector: Elbow 64">
                  <a:extLst>
                    <a:ext uri="{FF2B5EF4-FFF2-40B4-BE49-F238E27FC236}">
                      <a16:creationId xmlns:a16="http://schemas.microsoft.com/office/drawing/2014/main" id="{4561222B-A069-45D0-9C97-D1446D9E44FC}"/>
                    </a:ext>
                  </a:extLst>
                </p:cNvPr>
                <p:cNvCxnSpPr>
                  <a:cxnSpLocks/>
                </p:cNvCxnSpPr>
                <p:nvPr/>
              </p:nvCxnSpPr>
              <p:spPr>
                <a:xfrm>
                  <a:off x="2989780" y="3347001"/>
                  <a:ext cx="3126974" cy="2689723"/>
                </a:xfrm>
                <a:prstGeom prst="bentConnector4">
                  <a:avLst>
                    <a:gd name="adj1" fmla="val -316"/>
                    <a:gd name="adj2" fmla="val 108499"/>
                  </a:avLst>
                </a:prstGeom>
                <a:grpFill/>
                <a:ln w="1905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grpSp>
          <p:cxnSp>
            <p:nvCxnSpPr>
              <p:cNvPr id="57" name="Connector: Elbow 56">
                <a:extLst>
                  <a:ext uri="{FF2B5EF4-FFF2-40B4-BE49-F238E27FC236}">
                    <a16:creationId xmlns:a16="http://schemas.microsoft.com/office/drawing/2014/main" id="{A40BDD4A-EF78-46F2-AFCA-E100DA32C922}"/>
                  </a:ext>
                </a:extLst>
              </p:cNvPr>
              <p:cNvCxnSpPr>
                <a:cxnSpLocks/>
                <a:endCxn id="39" idx="2"/>
              </p:cNvCxnSpPr>
              <p:nvPr/>
            </p:nvCxnSpPr>
            <p:spPr>
              <a:xfrm flipV="1">
                <a:off x="6116754" y="6052135"/>
                <a:ext cx="2345052" cy="226273"/>
              </a:xfrm>
              <a:prstGeom prst="bentConnector2">
                <a:avLst/>
              </a:prstGeom>
              <a:ln w="1905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58" name="Connector: Elbow 57">
                <a:extLst>
                  <a:ext uri="{FF2B5EF4-FFF2-40B4-BE49-F238E27FC236}">
                    <a16:creationId xmlns:a16="http://schemas.microsoft.com/office/drawing/2014/main" id="{0186FFA9-D956-4CDC-AE07-32C7F1A88411}"/>
                  </a:ext>
                </a:extLst>
              </p:cNvPr>
              <p:cNvCxnSpPr>
                <a:cxnSpLocks/>
                <a:stCxn id="83" idx="2"/>
                <a:endCxn id="75" idx="0"/>
              </p:cNvCxnSpPr>
              <p:nvPr/>
            </p:nvCxnSpPr>
            <p:spPr>
              <a:xfrm rot="16200000" flipH="1">
                <a:off x="7297507" y="2085721"/>
                <a:ext cx="369617" cy="467941"/>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070C2D67-FD7C-4633-BF7A-770A108B4A51}"/>
                  </a:ext>
                </a:extLst>
              </p:cNvPr>
              <p:cNvCxnSpPr>
                <a:cxnSpLocks/>
                <a:stCxn id="33" idx="2"/>
              </p:cNvCxnSpPr>
              <p:nvPr/>
            </p:nvCxnSpPr>
            <p:spPr>
              <a:xfrm rot="5400000">
                <a:off x="6534408" y="4819904"/>
                <a:ext cx="127355" cy="824566"/>
              </a:xfrm>
              <a:prstGeom prst="bentConnector2">
                <a:avLst/>
              </a:prstGeom>
              <a:ln w="19050"/>
            </p:spPr>
            <p:style>
              <a:lnRef idx="1">
                <a:schemeClr val="accent1"/>
              </a:lnRef>
              <a:fillRef idx="0">
                <a:schemeClr val="accent1"/>
              </a:fillRef>
              <a:effectRef idx="0">
                <a:schemeClr val="accent1"/>
              </a:effectRef>
              <a:fontRef idx="minor">
                <a:schemeClr val="tx1"/>
              </a:fontRef>
            </p:style>
          </p:cxnSp>
          <p:cxnSp>
            <p:nvCxnSpPr>
              <p:cNvPr id="60" name="Connector: Elbow 59">
                <a:extLst>
                  <a:ext uri="{FF2B5EF4-FFF2-40B4-BE49-F238E27FC236}">
                    <a16:creationId xmlns:a16="http://schemas.microsoft.com/office/drawing/2014/main" id="{2AF0DE65-517C-4B33-985B-4050D84E4019}"/>
                  </a:ext>
                </a:extLst>
              </p:cNvPr>
              <p:cNvCxnSpPr>
                <a:cxnSpLocks/>
                <a:stCxn id="67" idx="2"/>
              </p:cNvCxnSpPr>
              <p:nvPr/>
            </p:nvCxnSpPr>
            <p:spPr>
              <a:xfrm rot="5400000">
                <a:off x="7361052" y="4821981"/>
                <a:ext cx="129921" cy="817842"/>
              </a:xfrm>
              <a:prstGeom prst="bentConnector2">
                <a:avLst/>
              </a:prstGeom>
              <a:ln w="19050"/>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32AA3749-C947-4023-B8A1-6597191A05A6}"/>
                  </a:ext>
                </a:extLst>
              </p:cNvPr>
              <p:cNvCxnSpPr>
                <a:cxnSpLocks/>
              </p:cNvCxnSpPr>
              <p:nvPr/>
            </p:nvCxnSpPr>
            <p:spPr>
              <a:xfrm rot="10800000" flipV="1">
                <a:off x="7841656" y="5165941"/>
                <a:ext cx="804398" cy="129921"/>
              </a:xfrm>
              <a:prstGeom prst="bentConnector3">
                <a:avLst>
                  <a:gd name="adj1" fmla="val 109"/>
                </a:avLst>
              </a:prstGeom>
              <a:ln w="19050"/>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E7EE409A-D107-416B-B308-6E7E1D161959}"/>
                  </a:ext>
                </a:extLst>
              </p:cNvPr>
              <p:cNvCxnSpPr>
                <a:cxnSpLocks/>
              </p:cNvCxnSpPr>
              <p:nvPr/>
            </p:nvCxnSpPr>
            <p:spPr>
              <a:xfrm flipV="1">
                <a:off x="6103127" y="5300056"/>
                <a:ext cx="489012" cy="104888"/>
              </a:xfrm>
              <a:prstGeom prst="bentConnector3">
                <a:avLst>
                  <a:gd name="adj1" fmla="val 98617"/>
                </a:avLst>
              </a:prstGeom>
              <a:ln w="19050"/>
            </p:spPr>
            <p:style>
              <a:lnRef idx="1">
                <a:schemeClr val="accent1"/>
              </a:lnRef>
              <a:fillRef idx="0">
                <a:schemeClr val="accent1"/>
              </a:fillRef>
              <a:effectRef idx="0">
                <a:schemeClr val="accent1"/>
              </a:effectRef>
              <a:fontRef idx="minor">
                <a:schemeClr val="tx1"/>
              </a:fontRef>
            </p:style>
          </p:cxnSp>
          <p:cxnSp>
            <p:nvCxnSpPr>
              <p:cNvPr id="63" name="Connector: Elbow 62">
                <a:extLst>
                  <a:ext uri="{FF2B5EF4-FFF2-40B4-BE49-F238E27FC236}">
                    <a16:creationId xmlns:a16="http://schemas.microsoft.com/office/drawing/2014/main" id="{5ED345B6-F6E2-4EA2-AF87-93198CEDA1C1}"/>
                  </a:ext>
                </a:extLst>
              </p:cNvPr>
              <p:cNvCxnSpPr>
                <a:cxnSpLocks/>
                <a:endCxn id="39" idx="3"/>
              </p:cNvCxnSpPr>
              <p:nvPr/>
            </p:nvCxnSpPr>
            <p:spPr>
              <a:xfrm rot="16200000" flipH="1">
                <a:off x="8544640" y="5397276"/>
                <a:ext cx="576273" cy="373445"/>
              </a:xfrm>
              <a:prstGeom prst="bentConnector4">
                <a:avLst>
                  <a:gd name="adj1" fmla="val -526"/>
                  <a:gd name="adj2" fmla="val 161214"/>
                </a:avLst>
              </a:prstGeom>
              <a:ln w="19050"/>
            </p:spPr>
            <p:style>
              <a:lnRef idx="1">
                <a:schemeClr val="accent1"/>
              </a:lnRef>
              <a:fillRef idx="0">
                <a:schemeClr val="accent1"/>
              </a:fillRef>
              <a:effectRef idx="0">
                <a:schemeClr val="accent1"/>
              </a:effectRef>
              <a:fontRef idx="minor">
                <a:schemeClr val="tx1"/>
              </a:fontRef>
            </p:style>
          </p:cxnSp>
        </p:grpSp>
        <p:cxnSp>
          <p:nvCxnSpPr>
            <p:cNvPr id="14" name="Straight Connector 13">
              <a:extLst>
                <a:ext uri="{FF2B5EF4-FFF2-40B4-BE49-F238E27FC236}">
                  <a16:creationId xmlns:a16="http://schemas.microsoft.com/office/drawing/2014/main" id="{44979E21-693F-45D9-9ADF-CC9B71B78CBD}"/>
                </a:ext>
              </a:extLst>
            </p:cNvPr>
            <p:cNvCxnSpPr>
              <a:cxnSpLocks/>
            </p:cNvCxnSpPr>
            <p:nvPr/>
          </p:nvCxnSpPr>
          <p:spPr>
            <a:xfrm>
              <a:off x="3753262" y="3427331"/>
              <a:ext cx="0" cy="2268000"/>
            </a:xfrm>
            <a:prstGeom prst="line">
              <a:avLst/>
            </a:prstGeom>
            <a:ln w="190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15" name="Arc 14">
              <a:extLst>
                <a:ext uri="{FF2B5EF4-FFF2-40B4-BE49-F238E27FC236}">
                  <a16:creationId xmlns:a16="http://schemas.microsoft.com/office/drawing/2014/main" id="{C6AE32BB-637E-4A92-99CF-2CACF8F7228B}"/>
                </a:ext>
              </a:extLst>
            </p:cNvPr>
            <p:cNvSpPr/>
            <p:nvPr/>
          </p:nvSpPr>
          <p:spPr>
            <a:xfrm rot="5400000">
              <a:off x="3658908" y="3248163"/>
              <a:ext cx="172668" cy="185666"/>
            </a:xfrm>
            <a:prstGeom prst="arc">
              <a:avLst>
                <a:gd name="adj1" fmla="val 10974005"/>
                <a:gd name="adj2" fmla="val 0"/>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cxnSp>
          <p:nvCxnSpPr>
            <p:cNvPr id="16" name="Straight Connector 15">
              <a:extLst>
                <a:ext uri="{FF2B5EF4-FFF2-40B4-BE49-F238E27FC236}">
                  <a16:creationId xmlns:a16="http://schemas.microsoft.com/office/drawing/2014/main" id="{FE0F930F-78DD-4EF2-BF21-1C9277EE190A}"/>
                </a:ext>
              </a:extLst>
            </p:cNvPr>
            <p:cNvCxnSpPr>
              <a:cxnSpLocks/>
              <a:stCxn id="79" idx="2"/>
            </p:cNvCxnSpPr>
            <p:nvPr/>
          </p:nvCxnSpPr>
          <p:spPr>
            <a:xfrm>
              <a:off x="4689903" y="3819445"/>
              <a:ext cx="0" cy="139263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Arc 16">
              <a:extLst>
                <a:ext uri="{FF2B5EF4-FFF2-40B4-BE49-F238E27FC236}">
                  <a16:creationId xmlns:a16="http://schemas.microsoft.com/office/drawing/2014/main" id="{4B9DD729-55F6-4FD4-B4A9-A6EAB8AAFDE9}"/>
                </a:ext>
              </a:extLst>
            </p:cNvPr>
            <p:cNvSpPr/>
            <p:nvPr/>
          </p:nvSpPr>
          <p:spPr>
            <a:xfrm rot="5400000">
              <a:off x="4603568" y="5199283"/>
              <a:ext cx="172668" cy="185666"/>
            </a:xfrm>
            <a:prstGeom prst="arc">
              <a:avLst>
                <a:gd name="adj1" fmla="val 1097400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cxnSp>
          <p:nvCxnSpPr>
            <p:cNvPr id="18" name="Straight Connector 17">
              <a:extLst>
                <a:ext uri="{FF2B5EF4-FFF2-40B4-BE49-F238E27FC236}">
                  <a16:creationId xmlns:a16="http://schemas.microsoft.com/office/drawing/2014/main" id="{C71C95E1-1942-4BE8-9A39-4F2E75FB25A1}"/>
                </a:ext>
              </a:extLst>
            </p:cNvPr>
            <p:cNvCxnSpPr>
              <a:stCxn id="77" idx="2"/>
            </p:cNvCxnSpPr>
            <p:nvPr/>
          </p:nvCxnSpPr>
          <p:spPr>
            <a:xfrm>
              <a:off x="5749024" y="3819445"/>
              <a:ext cx="0" cy="138633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Arc 18">
              <a:extLst>
                <a:ext uri="{FF2B5EF4-FFF2-40B4-BE49-F238E27FC236}">
                  <a16:creationId xmlns:a16="http://schemas.microsoft.com/office/drawing/2014/main" id="{120DF812-D517-4DF4-9C4F-C74E0E9CE13B}"/>
                </a:ext>
              </a:extLst>
            </p:cNvPr>
            <p:cNvSpPr/>
            <p:nvPr/>
          </p:nvSpPr>
          <p:spPr>
            <a:xfrm rot="5400000">
              <a:off x="5661515" y="5199283"/>
              <a:ext cx="172668" cy="185666"/>
            </a:xfrm>
            <a:prstGeom prst="arc">
              <a:avLst>
                <a:gd name="adj1" fmla="val 1097400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dirty="0"/>
            </a:p>
          </p:txBody>
        </p:sp>
        <p:cxnSp>
          <p:nvCxnSpPr>
            <p:cNvPr id="20" name="Straight Connector 19">
              <a:extLst>
                <a:ext uri="{FF2B5EF4-FFF2-40B4-BE49-F238E27FC236}">
                  <a16:creationId xmlns:a16="http://schemas.microsoft.com/office/drawing/2014/main" id="{D9D58503-9E6F-466A-94D4-9213BDA1A965}"/>
                </a:ext>
              </a:extLst>
            </p:cNvPr>
            <p:cNvCxnSpPr/>
            <p:nvPr/>
          </p:nvCxnSpPr>
          <p:spPr>
            <a:xfrm>
              <a:off x="5747849" y="5378450"/>
              <a:ext cx="0" cy="17907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Arc 20">
              <a:extLst>
                <a:ext uri="{FF2B5EF4-FFF2-40B4-BE49-F238E27FC236}">
                  <a16:creationId xmlns:a16="http://schemas.microsoft.com/office/drawing/2014/main" id="{D8D89EF0-A341-4F61-A0C3-5F33E4A3E5D7}"/>
                </a:ext>
              </a:extLst>
            </p:cNvPr>
            <p:cNvSpPr/>
            <p:nvPr/>
          </p:nvSpPr>
          <p:spPr>
            <a:xfrm rot="5400000">
              <a:off x="6006635" y="5476697"/>
              <a:ext cx="172668" cy="185666"/>
            </a:xfrm>
            <a:prstGeom prst="arc">
              <a:avLst>
                <a:gd name="adj1" fmla="val 1097400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dirty="0"/>
            </a:p>
          </p:txBody>
        </p:sp>
        <p:cxnSp>
          <p:nvCxnSpPr>
            <p:cNvPr id="22" name="Straight Connector 21">
              <a:extLst>
                <a:ext uri="{FF2B5EF4-FFF2-40B4-BE49-F238E27FC236}">
                  <a16:creationId xmlns:a16="http://schemas.microsoft.com/office/drawing/2014/main" id="{7D5DE693-7E8A-4EEC-8BAB-0AA073C7412B}"/>
                </a:ext>
              </a:extLst>
            </p:cNvPr>
            <p:cNvCxnSpPr>
              <a:cxnSpLocks/>
            </p:cNvCxnSpPr>
            <p:nvPr/>
          </p:nvCxnSpPr>
          <p:spPr>
            <a:xfrm>
              <a:off x="6106184" y="5403886"/>
              <a:ext cx="0" cy="7200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93" name="TextBox 92">
            <a:extLst>
              <a:ext uri="{FF2B5EF4-FFF2-40B4-BE49-F238E27FC236}">
                <a16:creationId xmlns:a16="http://schemas.microsoft.com/office/drawing/2014/main" id="{937B1322-9BD1-4728-90D8-3D51A6134F0E}"/>
              </a:ext>
            </a:extLst>
          </p:cNvPr>
          <p:cNvSpPr txBox="1"/>
          <p:nvPr/>
        </p:nvSpPr>
        <p:spPr>
          <a:xfrm>
            <a:off x="5506065" y="2251587"/>
            <a:ext cx="331710" cy="369332"/>
          </a:xfrm>
          <a:prstGeom prst="rect">
            <a:avLst/>
          </a:prstGeom>
          <a:solidFill>
            <a:schemeClr val="accent2">
              <a:lumMod val="75000"/>
            </a:schemeClr>
          </a:solidFill>
        </p:spPr>
        <p:txBody>
          <a:bodyPr wrap="square" rtlCol="0">
            <a:spAutoFit/>
          </a:bodyPr>
          <a:lstStyle/>
          <a:p>
            <a:r>
              <a:rPr lang="en-US" altLang="zh-CN" dirty="0"/>
              <a:t>1</a:t>
            </a:r>
            <a:endParaRPr lang="zh-CN" altLang="en-US" dirty="0"/>
          </a:p>
        </p:txBody>
      </p:sp>
      <p:sp>
        <p:nvSpPr>
          <p:cNvPr id="94" name="TextBox 93">
            <a:extLst>
              <a:ext uri="{FF2B5EF4-FFF2-40B4-BE49-F238E27FC236}">
                <a16:creationId xmlns:a16="http://schemas.microsoft.com/office/drawing/2014/main" id="{2B26EDB5-AD3F-448C-B2E8-FBAF026B419F}"/>
              </a:ext>
            </a:extLst>
          </p:cNvPr>
          <p:cNvSpPr txBox="1"/>
          <p:nvPr/>
        </p:nvSpPr>
        <p:spPr>
          <a:xfrm>
            <a:off x="6628957" y="1877235"/>
            <a:ext cx="331710" cy="369332"/>
          </a:xfrm>
          <a:prstGeom prst="rect">
            <a:avLst/>
          </a:prstGeom>
          <a:solidFill>
            <a:schemeClr val="accent6">
              <a:lumMod val="75000"/>
            </a:schemeClr>
          </a:solidFill>
        </p:spPr>
        <p:txBody>
          <a:bodyPr wrap="square" rtlCol="0">
            <a:spAutoFit/>
          </a:bodyPr>
          <a:lstStyle/>
          <a:p>
            <a:r>
              <a:rPr lang="en-US" altLang="zh-CN" dirty="0"/>
              <a:t>2</a:t>
            </a:r>
            <a:endParaRPr lang="zh-CN" altLang="en-US" dirty="0"/>
          </a:p>
        </p:txBody>
      </p:sp>
      <p:sp>
        <p:nvSpPr>
          <p:cNvPr id="97" name="TextBox 96">
            <a:extLst>
              <a:ext uri="{FF2B5EF4-FFF2-40B4-BE49-F238E27FC236}">
                <a16:creationId xmlns:a16="http://schemas.microsoft.com/office/drawing/2014/main" id="{DF2FE93B-BD7F-41E4-8DA5-0550B2FD1A19}"/>
              </a:ext>
            </a:extLst>
          </p:cNvPr>
          <p:cNvSpPr txBox="1"/>
          <p:nvPr/>
        </p:nvSpPr>
        <p:spPr>
          <a:xfrm>
            <a:off x="9514697" y="1803741"/>
            <a:ext cx="435123" cy="369332"/>
          </a:xfrm>
          <a:prstGeom prst="rect">
            <a:avLst/>
          </a:prstGeom>
          <a:solidFill>
            <a:schemeClr val="accent1">
              <a:lumMod val="75000"/>
            </a:schemeClr>
          </a:solidFill>
        </p:spPr>
        <p:txBody>
          <a:bodyPr wrap="square" rtlCol="0">
            <a:spAutoFit/>
          </a:bodyPr>
          <a:lstStyle/>
          <a:p>
            <a:r>
              <a:rPr lang="en-US" altLang="zh-CN" dirty="0"/>
              <a:t>14</a:t>
            </a:r>
            <a:endParaRPr lang="zh-CN" altLang="en-US" dirty="0"/>
          </a:p>
        </p:txBody>
      </p:sp>
    </p:spTree>
    <p:extLst>
      <p:ext uri="{BB962C8B-B14F-4D97-AF65-F5344CB8AC3E}">
        <p14:creationId xmlns:p14="http://schemas.microsoft.com/office/powerpoint/2010/main" val="2281763924"/>
      </p:ext>
    </p:extLst>
  </p:cSld>
  <p:clrMapOvr>
    <a:masterClrMapping/>
  </p:clrMapOvr>
  <mc:AlternateContent xmlns:mc="http://schemas.openxmlformats.org/markup-compatibility/2006" xmlns:p14="http://schemas.microsoft.com/office/powerpoint/2010/main">
    <mc:Choice Requires="p14">
      <p:transition spd="slow" p14:dur="2000" advTm="1303"/>
    </mc:Choice>
    <mc:Fallback xmlns="">
      <p:transition spd="slow" advTm="130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4B6F-3C11-46D9-97A4-9D44E0CC8F6F}"/>
              </a:ext>
            </a:extLst>
          </p:cNvPr>
          <p:cNvSpPr>
            <a:spLocks noGrp="1"/>
          </p:cNvSpPr>
          <p:nvPr>
            <p:ph type="title"/>
          </p:nvPr>
        </p:nvSpPr>
        <p:spPr/>
        <p:txBody>
          <a:bodyPr>
            <a:normAutofit/>
          </a:bodyPr>
          <a:lstStyle/>
          <a:p>
            <a:r>
              <a:rPr lang="en-US" altLang="zh-CN" dirty="0"/>
              <a:t>Methods and data</a:t>
            </a:r>
          </a:p>
        </p:txBody>
      </p:sp>
      <p:sp>
        <p:nvSpPr>
          <p:cNvPr id="4" name="Rectangle 2">
            <a:extLst>
              <a:ext uri="{FF2B5EF4-FFF2-40B4-BE49-F238E27FC236}">
                <a16:creationId xmlns:a16="http://schemas.microsoft.com/office/drawing/2014/main" id="{4854AB65-BA65-41C9-BB7A-19C889EE22A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a:extLst>
              <a:ext uri="{FF2B5EF4-FFF2-40B4-BE49-F238E27FC236}">
                <a16:creationId xmlns:a16="http://schemas.microsoft.com/office/drawing/2014/main" id="{D0A84C19-CBC4-4649-A4F5-54F0E5057565}"/>
              </a:ext>
            </a:extLst>
          </p:cNvPr>
          <p:cNvSpPr>
            <a:spLocks noChangeArrowheads="1"/>
          </p:cNvSpPr>
          <p:nvPr/>
        </p:nvSpPr>
        <p:spPr bwMode="auto">
          <a:xfrm>
            <a:off x="6823587" y="361827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CA32EE5E-CEB4-438D-8B63-83C5B62D95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a:extLst>
              <a:ext uri="{FF2B5EF4-FFF2-40B4-BE49-F238E27FC236}">
                <a16:creationId xmlns:a16="http://schemas.microsoft.com/office/drawing/2014/main" id="{16748AB7-1C80-46BD-94D0-1D5336D814A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Content Placeholder 2">
            <a:extLst>
              <a:ext uri="{FF2B5EF4-FFF2-40B4-BE49-F238E27FC236}">
                <a16:creationId xmlns:a16="http://schemas.microsoft.com/office/drawing/2014/main" id="{39C4F8FE-2FF4-4CFC-A69E-D5726B0D8F46}"/>
              </a:ext>
            </a:extLst>
          </p:cNvPr>
          <p:cNvSpPr txBox="1">
            <a:spLocks/>
          </p:cNvSpPr>
          <p:nvPr/>
        </p:nvSpPr>
        <p:spPr>
          <a:xfrm>
            <a:off x="838200" y="1825625"/>
            <a:ext cx="10419735" cy="43513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1"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楷体"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Data</a:t>
            </a:r>
          </a:p>
          <a:p>
            <a:pPr lvl="1"/>
            <a:r>
              <a:rPr lang="en-US" altLang="zh-CN" dirty="0"/>
              <a:t>The world input-output model with Chinese provinces embedded of 2017;</a:t>
            </a:r>
          </a:p>
        </p:txBody>
      </p:sp>
    </p:spTree>
    <p:extLst>
      <p:ext uri="{BB962C8B-B14F-4D97-AF65-F5344CB8AC3E}">
        <p14:creationId xmlns:p14="http://schemas.microsoft.com/office/powerpoint/2010/main" val="2928502329"/>
      </p:ext>
    </p:extLst>
  </p:cSld>
  <p:clrMapOvr>
    <a:masterClrMapping/>
  </p:clrMapOvr>
  <mc:AlternateContent xmlns:mc="http://schemas.openxmlformats.org/markup-compatibility/2006" xmlns:p14="http://schemas.microsoft.com/office/powerpoint/2010/main">
    <mc:Choice Requires="p14">
      <p:transition spd="slow" p14:dur="2000" advTm="10263"/>
    </mc:Choice>
    <mc:Fallback xmlns="">
      <p:transition spd="slow" advTm="1026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5DC9-6375-4994-A99A-C9B0BA5767C3}"/>
              </a:ext>
            </a:extLst>
          </p:cNvPr>
          <p:cNvSpPr>
            <a:spLocks noGrp="1"/>
          </p:cNvSpPr>
          <p:nvPr>
            <p:ph type="title"/>
          </p:nvPr>
        </p:nvSpPr>
        <p:spPr/>
        <p:txBody>
          <a:bodyPr/>
          <a:lstStyle/>
          <a:p>
            <a:r>
              <a:rPr lang="en-US" altLang="zh-CN" dirty="0"/>
              <a:t>Databases</a:t>
            </a:r>
            <a:endParaRPr lang="zh-CN" altLang="en-US" dirty="0"/>
          </a:p>
        </p:txBody>
      </p:sp>
      <p:sp>
        <p:nvSpPr>
          <p:cNvPr id="5" name="Content Placeholder 2">
            <a:extLst>
              <a:ext uri="{FF2B5EF4-FFF2-40B4-BE49-F238E27FC236}">
                <a16:creationId xmlns:a16="http://schemas.microsoft.com/office/drawing/2014/main" id="{062A5B75-C8BD-45BE-B593-7C9A4BD28B9E}"/>
              </a:ext>
            </a:extLst>
          </p:cNvPr>
          <p:cNvSpPr txBox="1">
            <a:spLocks/>
          </p:cNvSpPr>
          <p:nvPr/>
        </p:nvSpPr>
        <p:spPr>
          <a:xfrm>
            <a:off x="727039" y="1829883"/>
            <a:ext cx="10515600" cy="1599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7030A0"/>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solidFill>
                  <a:schemeClr val="tx1"/>
                </a:solidFill>
              </a:rPr>
              <a:t>(1) ADB-MRIO 2017</a:t>
            </a:r>
          </a:p>
          <a:p>
            <a:pPr lvl="1"/>
            <a:r>
              <a:rPr lang="en-US" altLang="zh-CN" dirty="0"/>
              <a:t>63 countries and regions;</a:t>
            </a:r>
          </a:p>
          <a:p>
            <a:pPr lvl="1"/>
            <a:r>
              <a:rPr lang="en-US" altLang="zh-CN" dirty="0"/>
              <a:t>35 sectors.</a:t>
            </a:r>
          </a:p>
          <a:p>
            <a:pPr lvl="1"/>
            <a:endParaRPr lang="en-US" altLang="zh-CN" dirty="0"/>
          </a:p>
        </p:txBody>
      </p:sp>
      <p:pic>
        <p:nvPicPr>
          <p:cNvPr id="6" name="Picture 5">
            <a:extLst>
              <a:ext uri="{FF2B5EF4-FFF2-40B4-BE49-F238E27FC236}">
                <a16:creationId xmlns:a16="http://schemas.microsoft.com/office/drawing/2014/main" id="{803CB27D-C845-49E8-90D0-9932B21C213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9601" y="3183427"/>
            <a:ext cx="5591923" cy="2617283"/>
          </a:xfrm>
          <a:prstGeom prst="rect">
            <a:avLst/>
          </a:prstGeom>
          <a:noFill/>
          <a:ln>
            <a:noFill/>
          </a:ln>
        </p:spPr>
      </p:pic>
    </p:spTree>
    <p:extLst>
      <p:ext uri="{BB962C8B-B14F-4D97-AF65-F5344CB8AC3E}">
        <p14:creationId xmlns:p14="http://schemas.microsoft.com/office/powerpoint/2010/main" val="2764672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5DC9-6375-4994-A99A-C9B0BA5767C3}"/>
              </a:ext>
            </a:extLst>
          </p:cNvPr>
          <p:cNvSpPr>
            <a:spLocks noGrp="1"/>
          </p:cNvSpPr>
          <p:nvPr>
            <p:ph type="title"/>
          </p:nvPr>
        </p:nvSpPr>
        <p:spPr/>
        <p:txBody>
          <a:bodyPr/>
          <a:lstStyle/>
          <a:p>
            <a:r>
              <a:rPr lang="en-US" altLang="zh-CN" dirty="0"/>
              <a:t>Databases</a:t>
            </a:r>
            <a:endParaRPr lang="zh-CN" altLang="en-US" dirty="0"/>
          </a:p>
        </p:txBody>
      </p:sp>
      <p:sp>
        <p:nvSpPr>
          <p:cNvPr id="3" name="Content Placeholder 2">
            <a:extLst>
              <a:ext uri="{FF2B5EF4-FFF2-40B4-BE49-F238E27FC236}">
                <a16:creationId xmlns:a16="http://schemas.microsoft.com/office/drawing/2014/main" id="{C3067B75-74D1-485F-AEF9-BD6AB1EC7D21}"/>
              </a:ext>
            </a:extLst>
          </p:cNvPr>
          <p:cNvSpPr>
            <a:spLocks noGrp="1"/>
          </p:cNvSpPr>
          <p:nvPr>
            <p:ph idx="1"/>
          </p:nvPr>
        </p:nvSpPr>
        <p:spPr/>
        <p:txBody>
          <a:bodyPr/>
          <a:lstStyle/>
          <a:p>
            <a:r>
              <a:rPr lang="en-US" altLang="zh-CN" dirty="0"/>
              <a:t>(2) Chinese provincial MRIOT</a:t>
            </a:r>
          </a:p>
          <a:p>
            <a:pPr lvl="1"/>
            <a:r>
              <a:rPr lang="en-US" altLang="zh-CN" dirty="0"/>
              <a:t>Databases: </a:t>
            </a:r>
          </a:p>
          <a:p>
            <a:pPr lvl="2"/>
            <a:r>
              <a:rPr lang="en-US" altLang="zh-CN" dirty="0"/>
              <a:t>Single regional input-output tables of Chinese provinces;</a:t>
            </a:r>
          </a:p>
          <a:p>
            <a:pPr lvl="2"/>
            <a:r>
              <a:rPr lang="en-US" altLang="zh-CN" dirty="0"/>
              <a:t>Customs data;</a:t>
            </a:r>
          </a:p>
          <a:p>
            <a:pPr lvl="2"/>
            <a:r>
              <a:rPr lang="en-US" altLang="zh-CN" dirty="0"/>
              <a:t>Railway transportation data.</a:t>
            </a:r>
          </a:p>
          <a:p>
            <a:pPr lvl="1"/>
            <a:r>
              <a:rPr lang="en-US" altLang="zh-CN" dirty="0"/>
              <a:t>Method:</a:t>
            </a:r>
          </a:p>
          <a:p>
            <a:pPr lvl="2"/>
            <a:r>
              <a:rPr lang="en-US" altLang="zh-CN" dirty="0"/>
              <a:t>Minimizing cross entropy method;</a:t>
            </a:r>
          </a:p>
          <a:p>
            <a:pPr lvl="2"/>
            <a:r>
              <a:rPr lang="en-US" altLang="zh-CN" dirty="0"/>
              <a:t>Gravity model;</a:t>
            </a:r>
          </a:p>
          <a:p>
            <a:pPr marL="914400" lvl="2" indent="0">
              <a:buNone/>
            </a:pPr>
            <a:endParaRPr lang="en-US" altLang="zh-CN" dirty="0"/>
          </a:p>
        </p:txBody>
      </p:sp>
      <p:pic>
        <p:nvPicPr>
          <p:cNvPr id="5" name="Picture 4">
            <a:extLst>
              <a:ext uri="{FF2B5EF4-FFF2-40B4-BE49-F238E27FC236}">
                <a16:creationId xmlns:a16="http://schemas.microsoft.com/office/drawing/2014/main" id="{C488FDE8-3882-48A9-8DD3-25E89C93924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16909" y="3756403"/>
            <a:ext cx="6098109" cy="2555497"/>
          </a:xfrm>
          <a:prstGeom prst="rect">
            <a:avLst/>
          </a:prstGeom>
          <a:noFill/>
          <a:ln>
            <a:noFill/>
          </a:ln>
        </p:spPr>
      </p:pic>
    </p:spTree>
    <p:extLst>
      <p:ext uri="{BB962C8B-B14F-4D97-AF65-F5344CB8AC3E}">
        <p14:creationId xmlns:p14="http://schemas.microsoft.com/office/powerpoint/2010/main" val="93658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5DC9-6375-4994-A99A-C9B0BA5767C3}"/>
              </a:ext>
            </a:extLst>
          </p:cNvPr>
          <p:cNvSpPr>
            <a:spLocks noGrp="1"/>
          </p:cNvSpPr>
          <p:nvPr>
            <p:ph type="title"/>
          </p:nvPr>
        </p:nvSpPr>
        <p:spPr/>
        <p:txBody>
          <a:bodyPr/>
          <a:lstStyle/>
          <a:p>
            <a:r>
              <a:rPr lang="en-US" altLang="zh-CN" dirty="0"/>
              <a:t>Databases</a:t>
            </a:r>
            <a:endParaRPr lang="zh-CN" altLang="en-US" dirty="0"/>
          </a:p>
        </p:txBody>
      </p:sp>
      <p:sp>
        <p:nvSpPr>
          <p:cNvPr id="3" name="Content Placeholder 2">
            <a:extLst>
              <a:ext uri="{FF2B5EF4-FFF2-40B4-BE49-F238E27FC236}">
                <a16:creationId xmlns:a16="http://schemas.microsoft.com/office/drawing/2014/main" id="{C3067B75-74D1-485F-AEF9-BD6AB1EC7D21}"/>
              </a:ext>
            </a:extLst>
          </p:cNvPr>
          <p:cNvSpPr>
            <a:spLocks noGrp="1"/>
          </p:cNvSpPr>
          <p:nvPr>
            <p:ph idx="1"/>
          </p:nvPr>
        </p:nvSpPr>
        <p:spPr/>
        <p:txBody>
          <a:bodyPr/>
          <a:lstStyle/>
          <a:p>
            <a:r>
              <a:rPr lang="en-US" altLang="zh-CN" dirty="0"/>
              <a:t>(3) China’s customs data</a:t>
            </a:r>
          </a:p>
          <a:p>
            <a:pPr lvl="1"/>
            <a:r>
              <a:rPr lang="en-US" altLang="zh-CN" dirty="0"/>
              <a:t>HS 8-digit level (8564 commodities in total);</a:t>
            </a:r>
          </a:p>
          <a:p>
            <a:pPr lvl="1"/>
            <a:r>
              <a:rPr lang="en-US" altLang="zh-CN" dirty="0"/>
              <a:t>Provincial imports tracked by the source countries;</a:t>
            </a:r>
          </a:p>
          <a:p>
            <a:pPr lvl="1"/>
            <a:r>
              <a:rPr lang="en-US" altLang="zh-CN" dirty="0"/>
              <a:t>Provincial exports tracked by the destination countries.</a:t>
            </a:r>
            <a:endParaRPr lang="zh-CN" altLang="en-US" dirty="0"/>
          </a:p>
        </p:txBody>
      </p:sp>
    </p:spTree>
    <p:extLst>
      <p:ext uri="{BB962C8B-B14F-4D97-AF65-F5344CB8AC3E}">
        <p14:creationId xmlns:p14="http://schemas.microsoft.com/office/powerpoint/2010/main" val="1240377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3335</Words>
  <Application>Microsoft Office PowerPoint</Application>
  <PresentationFormat>Breitbild</PresentationFormat>
  <Paragraphs>351</Paragraphs>
  <Slides>28</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等线</vt:lpstr>
      <vt:lpstr>宋体</vt:lpstr>
      <vt:lpstr>Arial</vt:lpstr>
      <vt:lpstr>Times New Roman</vt:lpstr>
      <vt:lpstr>Office Theme</vt:lpstr>
      <vt:lpstr>Decomposition of Chinese Provincial Carbon Emissions along the Flowing Path Based on Trade Mode</vt:lpstr>
      <vt:lpstr>Aim of the Research</vt:lpstr>
      <vt:lpstr>Methods and data</vt:lpstr>
      <vt:lpstr>Methods and data</vt:lpstr>
      <vt:lpstr>Methods and data</vt:lpstr>
      <vt:lpstr>Methods and data</vt:lpstr>
      <vt:lpstr>Databases</vt:lpstr>
      <vt:lpstr>Databases</vt:lpstr>
      <vt:lpstr>Databases</vt:lpstr>
      <vt:lpstr>Embedding the Chinese provincial MRIOT into global MRIOT</vt:lpstr>
      <vt:lpstr>Embedding the Chinese provincial MRIOT into global MRIOT</vt:lpstr>
      <vt:lpstr>Embedding the Chinese provincial MRIOT into global MRIOT</vt:lpstr>
      <vt:lpstr>Embedding the Chinese provincial MRIOT into global MRIOT</vt:lpstr>
      <vt:lpstr>Methods and data</vt:lpstr>
      <vt:lpstr>Results</vt:lpstr>
      <vt:lpstr>Results</vt:lpstr>
      <vt:lpstr>Results</vt:lpstr>
      <vt:lpstr>Results</vt:lpstr>
      <vt:lpstr>Results</vt:lpstr>
      <vt:lpstr>Results</vt:lpstr>
      <vt:lpstr>Results</vt:lpstr>
      <vt:lpstr>Results</vt:lpstr>
      <vt:lpstr>Results</vt:lpstr>
      <vt:lpstr>Results</vt:lpstr>
      <vt:lpstr>Results</vt:lpstr>
      <vt:lpstr>Conclusions and Implications</vt:lpstr>
      <vt:lpstr>Conclusions and Implications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 PAN</dc:creator>
  <cp:lastModifiedBy>Frederik Parton</cp:lastModifiedBy>
  <cp:revision>643</cp:revision>
  <dcterms:created xsi:type="dcterms:W3CDTF">2021-08-14T13:01:18Z</dcterms:created>
  <dcterms:modified xsi:type="dcterms:W3CDTF">2021-10-12T12:44:14Z</dcterms:modified>
</cp:coreProperties>
</file>