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sldIdLst>
    <p:sldId id="256" r:id="rId2"/>
    <p:sldId id="305" r:id="rId3"/>
    <p:sldId id="306" r:id="rId4"/>
    <p:sldId id="312" r:id="rId5"/>
    <p:sldId id="307" r:id="rId6"/>
    <p:sldId id="308" r:id="rId7"/>
    <p:sldId id="310" r:id="rId8"/>
    <p:sldId id="282" r:id="rId9"/>
    <p:sldId id="284" r:id="rId10"/>
    <p:sldId id="286" r:id="rId11"/>
    <p:sldId id="287" r:id="rId12"/>
    <p:sldId id="288" r:id="rId13"/>
    <p:sldId id="289" r:id="rId14"/>
    <p:sldId id="290" r:id="rId15"/>
    <p:sldId id="291" r:id="rId16"/>
    <p:sldId id="292" r:id="rId17"/>
    <p:sldId id="293" r:id="rId18"/>
    <p:sldId id="302" r:id="rId19"/>
    <p:sldId id="313" r:id="rId20"/>
    <p:sldId id="314" r:id="rId21"/>
    <p:sldId id="303" r:id="rId22"/>
    <p:sldId id="304" r:id="rId23"/>
    <p:sldId id="311" r:id="rId24"/>
    <p:sldId id="295" r:id="rId25"/>
  </p:sldIdLst>
  <p:sldSz cx="9144000" cy="6858000" type="screen4x3"/>
  <p:notesSz cx="6761163" cy="99425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a:srgbClr val="FBF09D"/>
    <a:srgbClr val="C1E9FB"/>
    <a:srgbClr val="DAEBF2"/>
    <a:srgbClr val="DDFDFF"/>
    <a:srgbClr val="E9F0F7"/>
    <a:srgbClr val="E1FE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D:\Alex\IEIE\Megagrant\&#1055;&#1086;&#1076;&#1087;&#1088;&#1086;&#1077;&#1082;&#1090;%204\2021\&#1050;&#1086;&#1087;&#1080;&#1103;%201_&#1085;&#1086;&#1074;&#1099;&#1081;_Jan_2021_21_04.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Alex\IEIE\Megagrant\&#1055;&#1086;&#1076;&#1087;&#1088;&#1086;&#1077;&#1082;&#1090;%204\2021\&#1050;&#1086;&#1087;&#1080;&#1103;%201_&#1085;&#1086;&#1074;&#1099;&#1081;_Jan_2021_21_04.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Alex\Conferences\2021\&#1048;&#1053;&#1060;&#1054;&#1056;&#1059;&#1052;\For%202021_2022%20done%20in%20Aug%202021.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Alex\Conferences\2021\&#1048;&#1053;&#1060;&#1054;&#1056;&#1059;&#1052;\For%202021_2022%20done%20in%20Aug%202021.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Alex\Conferences\2021\&#1048;&#1053;&#1060;&#1054;&#1056;&#1059;&#1052;\&#1042;&#1072;&#1088;&#1080;&#1072;&#1085;&#1090;&#1099;%20&#1073;&#1077;&#1079;%20&#1063;&#1050;%207_09_2021%20&#1055;&#1072;&#1074;&#1083;&#1086;&#1074;%207_09_2021.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Alex\Conferences\2021\&#1048;&#1053;&#1060;&#1054;&#1056;&#1059;&#1052;\&#1042;&#1072;&#1088;&#1080;&#1072;&#1085;&#1090;&#1099;%20&#1073;&#1077;&#1079;%20&#1063;&#1050;%207_09_2021%20&#1055;&#1072;&#1074;&#1083;&#1086;&#1074;%207_09_2021.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1"/>
          <c:order val="1"/>
          <c:tx>
            <c:strRef>
              <c:f>'Инв в ОК год шаг'!$AR$18</c:f>
              <c:strCache>
                <c:ptCount val="1"/>
                <c:pt idx="0">
                  <c:v>Темп  прироста ВВП реального</c:v>
                </c:pt>
              </c:strCache>
            </c:strRef>
          </c:tx>
          <c:cat>
            <c:numRef>
              <c:f>'Инв в ОК год шаг'!$AO$19:$AO$39</c:f>
              <c:numCache>
                <c:formatCode>General</c:formatCod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numCache>
            </c:numRef>
          </c:cat>
          <c:val>
            <c:numRef>
              <c:f>'Инв в ОК год шаг'!$AR$19:$AR$39</c:f>
              <c:numCache>
                <c:formatCode>0.0</c:formatCode>
                <c:ptCount val="21"/>
                <c:pt idx="0">
                  <c:v>10.045657218194965</c:v>
                </c:pt>
                <c:pt idx="1">
                  <c:v>5.0911191816702717</c:v>
                </c:pt>
                <c:pt idx="2">
                  <c:v>4.7437822967564065</c:v>
                </c:pt>
                <c:pt idx="3">
                  <c:v>7.3484765226621755</c:v>
                </c:pt>
                <c:pt idx="4">
                  <c:v>7.1759491926939933</c:v>
                </c:pt>
                <c:pt idx="5">
                  <c:v>6.376187027015308</c:v>
                </c:pt>
                <c:pt idx="6">
                  <c:v>8.1534319729123332</c:v>
                </c:pt>
                <c:pt idx="7">
                  <c:v>8.5350802090774547</c:v>
                </c:pt>
                <c:pt idx="8">
                  <c:v>5.2479535319542272</c:v>
                </c:pt>
                <c:pt idx="9">
                  <c:v>-7.8208850261695062</c:v>
                </c:pt>
                <c:pt idx="10">
                  <c:v>4.5037256250563917</c:v>
                </c:pt>
                <c:pt idx="11">
                  <c:v>12.486360029740927</c:v>
                </c:pt>
                <c:pt idx="12">
                  <c:v>3.6559015730638293</c:v>
                </c:pt>
                <c:pt idx="13">
                  <c:v>1.7853545009105565</c:v>
                </c:pt>
                <c:pt idx="14">
                  <c:v>0.73860077330102514</c:v>
                </c:pt>
                <c:pt idx="15">
                  <c:v>-2.5383167926162207</c:v>
                </c:pt>
                <c:pt idx="16">
                  <c:v>-0.17263732042875915</c:v>
                </c:pt>
                <c:pt idx="17">
                  <c:v>0.19451383713004405</c:v>
                </c:pt>
                <c:pt idx="18">
                  <c:v>1.9741882338506882</c:v>
                </c:pt>
                <c:pt idx="19">
                  <c:v>1.3418754406612685</c:v>
                </c:pt>
              </c:numCache>
            </c:numRef>
          </c:val>
          <c:smooth val="0"/>
          <c:extLst>
            <c:ext xmlns:c16="http://schemas.microsoft.com/office/drawing/2014/chart" uri="{C3380CC4-5D6E-409C-BE32-E72D297353CC}">
              <c16:uniqueId val="{00000000-D4A2-4008-8B7B-2D4C76C7A1EC}"/>
            </c:ext>
          </c:extLst>
        </c:ser>
        <c:dLbls>
          <c:showLegendKey val="0"/>
          <c:showVal val="0"/>
          <c:showCatName val="0"/>
          <c:showSerName val="0"/>
          <c:showPercent val="0"/>
          <c:showBubbleSize val="0"/>
        </c:dLbls>
        <c:marker val="1"/>
        <c:smooth val="0"/>
        <c:axId val="195188224"/>
        <c:axId val="177763392"/>
      </c:lineChart>
      <c:lineChart>
        <c:grouping val="standard"/>
        <c:varyColors val="0"/>
        <c:ser>
          <c:idx val="0"/>
          <c:order val="0"/>
          <c:tx>
            <c:strRef>
              <c:f>'Инв в ОК год шаг'!$AP$18</c:f>
              <c:strCache>
                <c:ptCount val="1"/>
                <c:pt idx="0">
                  <c:v>Среднегодовая реальная ставка процента MIACR</c:v>
                </c:pt>
              </c:strCache>
            </c:strRef>
          </c:tx>
          <c:spPr>
            <a:ln>
              <a:solidFill>
                <a:schemeClr val="tx2"/>
              </a:solidFill>
            </a:ln>
          </c:spPr>
          <c:marker>
            <c:spPr>
              <a:ln>
                <a:solidFill>
                  <a:schemeClr val="tx2"/>
                </a:solidFill>
              </a:ln>
            </c:spPr>
          </c:marker>
          <c:cat>
            <c:numRef>
              <c:f>'Инв в ОК год шаг'!$AO$19:$AO$39</c:f>
              <c:numCache>
                <c:formatCode>General</c:formatCod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numCache>
            </c:numRef>
          </c:cat>
          <c:val>
            <c:numRef>
              <c:f>'Инв в ОК год шаг'!$AP$19:$AP$39</c:f>
              <c:numCache>
                <c:formatCode>0.000</c:formatCode>
                <c:ptCount val="21"/>
                <c:pt idx="0">
                  <c:v>0.10659993132035966</c:v>
                </c:pt>
                <c:pt idx="1">
                  <c:v>0.13244560192355481</c:v>
                </c:pt>
                <c:pt idx="2">
                  <c:v>0.120794853288403</c:v>
                </c:pt>
                <c:pt idx="3">
                  <c:v>5.6872500471486065E-2</c:v>
                </c:pt>
                <c:pt idx="4">
                  <c:v>1.1247166305523582E-2</c:v>
                </c:pt>
                <c:pt idx="5">
                  <c:v>2.1277960950175145E-2</c:v>
                </c:pt>
                <c:pt idx="6">
                  <c:v>3.4569126808671691E-2</c:v>
                </c:pt>
                <c:pt idx="7">
                  <c:v>2.1259655656898968E-2</c:v>
                </c:pt>
                <c:pt idx="8">
                  <c:v>7.164907478877236E-2</c:v>
                </c:pt>
                <c:pt idx="9">
                  <c:v>0.14057032689264981</c:v>
                </c:pt>
                <c:pt idx="10">
                  <c:v>1.5920790026406839E-2</c:v>
                </c:pt>
                <c:pt idx="11">
                  <c:v>2.1504756280503856E-2</c:v>
                </c:pt>
                <c:pt idx="12">
                  <c:v>5.1572664025320847E-2</c:v>
                </c:pt>
                <c:pt idx="13">
                  <c:v>6.0741315862434642E-2</c:v>
                </c:pt>
                <c:pt idx="14">
                  <c:v>7.8647487460110632E-2</c:v>
                </c:pt>
                <c:pt idx="15">
                  <c:v>0.12433322130807833</c:v>
                </c:pt>
                <c:pt idx="16">
                  <c:v>0.10358020384991035</c:v>
                </c:pt>
                <c:pt idx="17">
                  <c:v>7.3846517559801816E-2</c:v>
                </c:pt>
                <c:pt idx="18">
                  <c:v>4.6905898909034016E-2</c:v>
                </c:pt>
                <c:pt idx="19">
                  <c:v>7.9989855363742035E-2</c:v>
                </c:pt>
              </c:numCache>
            </c:numRef>
          </c:val>
          <c:smooth val="0"/>
          <c:extLst>
            <c:ext xmlns:c16="http://schemas.microsoft.com/office/drawing/2014/chart" uri="{C3380CC4-5D6E-409C-BE32-E72D297353CC}">
              <c16:uniqueId val="{00000001-D4A2-4008-8B7B-2D4C76C7A1EC}"/>
            </c:ext>
          </c:extLst>
        </c:ser>
        <c:dLbls>
          <c:showLegendKey val="0"/>
          <c:showVal val="0"/>
          <c:showCatName val="0"/>
          <c:showSerName val="0"/>
          <c:showPercent val="0"/>
          <c:showBubbleSize val="0"/>
        </c:dLbls>
        <c:marker val="1"/>
        <c:smooth val="0"/>
        <c:axId val="195189248"/>
        <c:axId val="177763968"/>
      </c:lineChart>
      <c:catAx>
        <c:axId val="195188224"/>
        <c:scaling>
          <c:orientation val="minMax"/>
        </c:scaling>
        <c:delete val="0"/>
        <c:axPos val="b"/>
        <c:numFmt formatCode="General" sourceLinked="1"/>
        <c:majorTickMark val="out"/>
        <c:minorTickMark val="none"/>
        <c:tickLblPos val="nextTo"/>
        <c:crossAx val="177763392"/>
        <c:crosses val="autoZero"/>
        <c:auto val="1"/>
        <c:lblAlgn val="ctr"/>
        <c:lblOffset val="100"/>
        <c:noMultiLvlLbl val="0"/>
      </c:catAx>
      <c:valAx>
        <c:axId val="177763392"/>
        <c:scaling>
          <c:orientation val="minMax"/>
        </c:scaling>
        <c:delete val="0"/>
        <c:axPos val="l"/>
        <c:majorGridlines/>
        <c:numFmt formatCode="0.0" sourceLinked="1"/>
        <c:majorTickMark val="out"/>
        <c:minorTickMark val="none"/>
        <c:tickLblPos val="nextTo"/>
        <c:crossAx val="195188224"/>
        <c:crosses val="autoZero"/>
        <c:crossBetween val="between"/>
      </c:valAx>
      <c:valAx>
        <c:axId val="177763968"/>
        <c:scaling>
          <c:orientation val="minMax"/>
        </c:scaling>
        <c:delete val="0"/>
        <c:axPos val="r"/>
        <c:numFmt formatCode="0.000" sourceLinked="1"/>
        <c:majorTickMark val="out"/>
        <c:minorTickMark val="none"/>
        <c:tickLblPos val="nextTo"/>
        <c:crossAx val="195189248"/>
        <c:crosses val="max"/>
        <c:crossBetween val="between"/>
      </c:valAx>
      <c:catAx>
        <c:axId val="195189248"/>
        <c:scaling>
          <c:orientation val="minMax"/>
        </c:scaling>
        <c:delete val="1"/>
        <c:axPos val="b"/>
        <c:numFmt formatCode="General" sourceLinked="1"/>
        <c:majorTickMark val="out"/>
        <c:minorTickMark val="none"/>
        <c:tickLblPos val="nextTo"/>
        <c:crossAx val="177763968"/>
        <c:crosses val="autoZero"/>
        <c:auto val="1"/>
        <c:lblAlgn val="ctr"/>
        <c:lblOffset val="100"/>
        <c:noMultiLvlLbl val="0"/>
      </c:catAx>
      <c:spPr>
        <a:solidFill>
          <a:srgbClr val="FFFFCC"/>
        </a:solidFill>
      </c:spPr>
    </c:plotArea>
    <c:legend>
      <c:legendPos val="b"/>
      <c:overlay val="0"/>
      <c:txPr>
        <a:bodyPr/>
        <a:lstStyle/>
        <a:p>
          <a:pPr>
            <a:defRPr sz="1200" baseline="0"/>
          </a:pPr>
          <a:endParaRPr lang="de-DE"/>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1"/>
          <c:order val="1"/>
          <c:tx>
            <c:strRef>
              <c:f>'Инв в ОК год шаг'!$AQ$18</c:f>
              <c:strCache>
                <c:ptCount val="1"/>
                <c:pt idx="0">
                  <c:v>Прирост инв в ОК, цены 2001 г.  млрд. руб.</c:v>
                </c:pt>
              </c:strCache>
            </c:strRef>
          </c:tx>
          <c:cat>
            <c:numRef>
              <c:f>'Инв в ОК год шаг'!$AO$19:$AO$39</c:f>
              <c:numCache>
                <c:formatCode>General</c:formatCod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numCache>
            </c:numRef>
          </c:cat>
          <c:val>
            <c:numRef>
              <c:f>'Инв в ОК год шаг'!$AQ$19:$AQ$39</c:f>
              <c:numCache>
                <c:formatCode>0.0</c:formatCode>
                <c:ptCount val="21"/>
                <c:pt idx="0">
                  <c:v>199.62740914380379</c:v>
                </c:pt>
                <c:pt idx="1">
                  <c:v>157.5886302596241</c:v>
                </c:pt>
                <c:pt idx="2">
                  <c:v>43.630500000000211</c:v>
                </c:pt>
                <c:pt idx="3">
                  <c:v>196.61257350000005</c:v>
                </c:pt>
                <c:pt idx="4">
                  <c:v>293.11683634799988</c:v>
                </c:pt>
                <c:pt idx="5">
                  <c:v>207.86171080449617</c:v>
                </c:pt>
                <c:pt idx="6">
                  <c:v>399.73844847614419</c:v>
                </c:pt>
                <c:pt idx="7">
                  <c:v>629.6194964526162</c:v>
                </c:pt>
                <c:pt idx="8">
                  <c:v>311.13255873021944</c:v>
                </c:pt>
                <c:pt idx="9">
                  <c:v>-484.13863678204916</c:v>
                </c:pt>
                <c:pt idx="10">
                  <c:v>195.43062971435393</c:v>
                </c:pt>
                <c:pt idx="11">
                  <c:v>356.13044466232805</c:v>
                </c:pt>
                <c:pt idx="12">
                  <c:v>248.44715020961576</c:v>
                </c:pt>
                <c:pt idx="13">
                  <c:v>31.216653696925732</c:v>
                </c:pt>
                <c:pt idx="14">
                  <c:v>-58.999475487190011</c:v>
                </c:pt>
                <c:pt idx="15">
                  <c:v>-391.30418792287128</c:v>
                </c:pt>
                <c:pt idx="16">
                  <c:v>-6.9659894048049864</c:v>
                </c:pt>
                <c:pt idx="17">
                  <c:v>152.945263371902</c:v>
                </c:pt>
                <c:pt idx="18">
                  <c:v>196.71541692597066</c:v>
                </c:pt>
                <c:pt idx="19">
                  <c:v>65.273089638510555</c:v>
                </c:pt>
              </c:numCache>
            </c:numRef>
          </c:val>
          <c:smooth val="0"/>
          <c:extLst>
            <c:ext xmlns:c16="http://schemas.microsoft.com/office/drawing/2014/chart" uri="{C3380CC4-5D6E-409C-BE32-E72D297353CC}">
              <c16:uniqueId val="{00000000-D556-4A9A-B6FE-6975D349C40F}"/>
            </c:ext>
          </c:extLst>
        </c:ser>
        <c:dLbls>
          <c:showLegendKey val="0"/>
          <c:showVal val="0"/>
          <c:showCatName val="0"/>
          <c:showSerName val="0"/>
          <c:showPercent val="0"/>
          <c:showBubbleSize val="0"/>
        </c:dLbls>
        <c:marker val="1"/>
        <c:smooth val="0"/>
        <c:axId val="194014720"/>
        <c:axId val="148766720"/>
      </c:lineChart>
      <c:lineChart>
        <c:grouping val="standard"/>
        <c:varyColors val="0"/>
        <c:ser>
          <c:idx val="0"/>
          <c:order val="0"/>
          <c:tx>
            <c:strRef>
              <c:f>'Инв в ОК год шаг'!$AP$18</c:f>
              <c:strCache>
                <c:ptCount val="1"/>
                <c:pt idx="0">
                  <c:v>Среднегодовая реальная ставка процента MIACR</c:v>
                </c:pt>
              </c:strCache>
            </c:strRef>
          </c:tx>
          <c:spPr>
            <a:ln>
              <a:solidFill>
                <a:schemeClr val="tx2"/>
              </a:solidFill>
            </a:ln>
          </c:spPr>
          <c:marker>
            <c:spPr>
              <a:ln>
                <a:solidFill>
                  <a:schemeClr val="tx2"/>
                </a:solidFill>
              </a:ln>
            </c:spPr>
          </c:marker>
          <c:cat>
            <c:numRef>
              <c:f>'Инв в ОК год шаг'!$AO$19:$AO$39</c:f>
              <c:numCache>
                <c:formatCode>General</c:formatCod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numCache>
            </c:numRef>
          </c:cat>
          <c:val>
            <c:numRef>
              <c:f>'Инв в ОК год шаг'!$AP$19:$AP$39</c:f>
              <c:numCache>
                <c:formatCode>0.000</c:formatCode>
                <c:ptCount val="21"/>
                <c:pt idx="0">
                  <c:v>0.10659993132035966</c:v>
                </c:pt>
                <c:pt idx="1">
                  <c:v>0.13244560192355481</c:v>
                </c:pt>
                <c:pt idx="2">
                  <c:v>0.120794853288403</c:v>
                </c:pt>
                <c:pt idx="3">
                  <c:v>5.6872500471486065E-2</c:v>
                </c:pt>
                <c:pt idx="4">
                  <c:v>1.1247166305523582E-2</c:v>
                </c:pt>
                <c:pt idx="5">
                  <c:v>2.1277960950175145E-2</c:v>
                </c:pt>
                <c:pt idx="6">
                  <c:v>3.4569126808671691E-2</c:v>
                </c:pt>
                <c:pt idx="7">
                  <c:v>2.1259655656898968E-2</c:v>
                </c:pt>
                <c:pt idx="8">
                  <c:v>7.164907478877236E-2</c:v>
                </c:pt>
                <c:pt idx="9">
                  <c:v>0.14057032689264981</c:v>
                </c:pt>
                <c:pt idx="10">
                  <c:v>1.5920790026406839E-2</c:v>
                </c:pt>
                <c:pt idx="11">
                  <c:v>2.1504756280503856E-2</c:v>
                </c:pt>
                <c:pt idx="12">
                  <c:v>5.1572664025320847E-2</c:v>
                </c:pt>
                <c:pt idx="13">
                  <c:v>6.0741315862434642E-2</c:v>
                </c:pt>
                <c:pt idx="14">
                  <c:v>7.8647487460110632E-2</c:v>
                </c:pt>
                <c:pt idx="15">
                  <c:v>0.12433322130807833</c:v>
                </c:pt>
                <c:pt idx="16">
                  <c:v>0.10358020384991035</c:v>
                </c:pt>
                <c:pt idx="17">
                  <c:v>7.3846517559801816E-2</c:v>
                </c:pt>
                <c:pt idx="18">
                  <c:v>4.6905898909034016E-2</c:v>
                </c:pt>
                <c:pt idx="19">
                  <c:v>7.9989855363742035E-2</c:v>
                </c:pt>
              </c:numCache>
            </c:numRef>
          </c:val>
          <c:smooth val="0"/>
          <c:extLst>
            <c:ext xmlns:c16="http://schemas.microsoft.com/office/drawing/2014/chart" uri="{C3380CC4-5D6E-409C-BE32-E72D297353CC}">
              <c16:uniqueId val="{00000001-D556-4A9A-B6FE-6975D349C40F}"/>
            </c:ext>
          </c:extLst>
        </c:ser>
        <c:dLbls>
          <c:showLegendKey val="0"/>
          <c:showVal val="0"/>
          <c:showCatName val="0"/>
          <c:showSerName val="0"/>
          <c:showPercent val="0"/>
          <c:showBubbleSize val="0"/>
        </c:dLbls>
        <c:marker val="1"/>
        <c:smooth val="0"/>
        <c:axId val="195262976"/>
        <c:axId val="148767296"/>
      </c:lineChart>
      <c:catAx>
        <c:axId val="194014720"/>
        <c:scaling>
          <c:orientation val="minMax"/>
        </c:scaling>
        <c:delete val="0"/>
        <c:axPos val="b"/>
        <c:numFmt formatCode="General" sourceLinked="1"/>
        <c:majorTickMark val="out"/>
        <c:minorTickMark val="none"/>
        <c:tickLblPos val="nextTo"/>
        <c:crossAx val="148766720"/>
        <c:crosses val="autoZero"/>
        <c:auto val="1"/>
        <c:lblAlgn val="ctr"/>
        <c:lblOffset val="100"/>
        <c:noMultiLvlLbl val="0"/>
      </c:catAx>
      <c:valAx>
        <c:axId val="148766720"/>
        <c:scaling>
          <c:orientation val="minMax"/>
        </c:scaling>
        <c:delete val="0"/>
        <c:axPos val="l"/>
        <c:majorGridlines/>
        <c:numFmt formatCode="0.0" sourceLinked="1"/>
        <c:majorTickMark val="out"/>
        <c:minorTickMark val="none"/>
        <c:tickLblPos val="nextTo"/>
        <c:crossAx val="194014720"/>
        <c:crosses val="autoZero"/>
        <c:crossBetween val="between"/>
      </c:valAx>
      <c:valAx>
        <c:axId val="148767296"/>
        <c:scaling>
          <c:orientation val="minMax"/>
        </c:scaling>
        <c:delete val="0"/>
        <c:axPos val="r"/>
        <c:numFmt formatCode="0.000" sourceLinked="1"/>
        <c:majorTickMark val="out"/>
        <c:minorTickMark val="none"/>
        <c:tickLblPos val="nextTo"/>
        <c:crossAx val="195262976"/>
        <c:crosses val="max"/>
        <c:crossBetween val="between"/>
      </c:valAx>
      <c:catAx>
        <c:axId val="195262976"/>
        <c:scaling>
          <c:orientation val="minMax"/>
        </c:scaling>
        <c:delete val="1"/>
        <c:axPos val="b"/>
        <c:numFmt formatCode="General" sourceLinked="1"/>
        <c:majorTickMark val="out"/>
        <c:minorTickMark val="none"/>
        <c:tickLblPos val="nextTo"/>
        <c:crossAx val="148767296"/>
        <c:crosses val="autoZero"/>
        <c:auto val="1"/>
        <c:lblAlgn val="ctr"/>
        <c:lblOffset val="100"/>
        <c:noMultiLvlLbl val="0"/>
      </c:catAx>
      <c:spPr>
        <a:solidFill>
          <a:srgbClr val="FFFFCC"/>
        </a:solidFill>
      </c:spPr>
    </c:plotArea>
    <c:legend>
      <c:legendPos val="b"/>
      <c:overlay val="0"/>
      <c:txPr>
        <a:bodyPr/>
        <a:lstStyle/>
        <a:p>
          <a:pPr>
            <a:defRPr sz="1200" baseline="0"/>
          </a:pPr>
          <a:endParaRPr lang="de-DE"/>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0957843392485051E-2"/>
          <c:y val="4.1411309535305356E-2"/>
          <c:w val="0.85336227916557428"/>
          <c:h val="0.91717738092938927"/>
        </c:manualLayout>
      </c:layout>
      <c:lineChart>
        <c:grouping val="standard"/>
        <c:varyColors val="0"/>
        <c:ser>
          <c:idx val="0"/>
          <c:order val="0"/>
          <c:tx>
            <c:strRef>
              <c:f>Graphs!$A$71</c:f>
              <c:strCache>
                <c:ptCount val="1"/>
                <c:pt idx="0">
                  <c:v>Inertial</c:v>
                </c:pt>
              </c:strCache>
            </c:strRef>
          </c:tx>
          <c:dLbls>
            <c:dLbl>
              <c:idx val="5"/>
              <c:layout>
                <c:manualLayout>
                  <c:x val="-7.5728604015835907E-2"/>
                  <c:y val="-3.0520380536029325E-2"/>
                </c:manualLayout>
              </c:layout>
              <c:spPr/>
              <c:txPr>
                <a:bodyPr/>
                <a:lstStyle/>
                <a:p>
                  <a:pPr>
                    <a:defRPr sz="1400" b="0" i="0" u="none" strike="noStrike" baseline="0">
                      <a:solidFill>
                        <a:srgbClr val="000000"/>
                      </a:solidFill>
                      <a:latin typeface="Calibri"/>
                      <a:ea typeface="Calibri"/>
                      <a:cs typeface="Calibri"/>
                    </a:defRPr>
                  </a:pPr>
                  <a:endParaRPr lang="de-DE"/>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B27-46FE-9568-67A57FFCF2A0}"/>
                </c:ext>
              </c:extLst>
            </c:dLbl>
            <c:dLbl>
              <c:idx val="6"/>
              <c:layout>
                <c:manualLayout>
                  <c:x val="-1.5189787528027855E-4"/>
                  <c:y val="1.6969532728103059E-2"/>
                </c:manualLayout>
              </c:layout>
              <c:spPr/>
              <c:txPr>
                <a:bodyPr/>
                <a:lstStyle/>
                <a:p>
                  <a:pPr>
                    <a:defRPr sz="1400" b="0" i="0" u="none" strike="noStrike" baseline="0">
                      <a:solidFill>
                        <a:srgbClr val="000000"/>
                      </a:solidFill>
                      <a:latin typeface="Calibri"/>
                      <a:ea typeface="Calibri"/>
                      <a:cs typeface="Calibri"/>
                    </a:defRPr>
                  </a:pPr>
                  <a:endParaRPr lang="de-DE"/>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B27-46FE-9568-67A57FFCF2A0}"/>
                </c:ext>
              </c:extLst>
            </c:dLbl>
            <c:dLbl>
              <c:idx val="7"/>
              <c:spPr/>
              <c:txPr>
                <a:bodyPr/>
                <a:lstStyle/>
                <a:p>
                  <a:pPr>
                    <a:defRPr sz="1400" b="0" i="0" u="none" strike="noStrike" baseline="0">
                      <a:solidFill>
                        <a:srgbClr val="000000"/>
                      </a:solidFill>
                      <a:latin typeface="Calibri"/>
                      <a:ea typeface="Calibri"/>
                      <a:cs typeface="Calibri"/>
                    </a:defRPr>
                  </a:pPr>
                  <a:endParaRPr lang="de-DE"/>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B27-46FE-9568-67A57FFCF2A0}"/>
                </c:ext>
              </c:extLst>
            </c:dLbl>
            <c:spPr>
              <a:noFill/>
              <a:ln>
                <a:noFill/>
              </a:ln>
              <a:effectLst/>
            </c:spPr>
            <c:txPr>
              <a:bodyPr/>
              <a:lstStyle/>
              <a:p>
                <a:pPr>
                  <a:defRPr sz="1400" baseline="0"/>
                </a:pPr>
                <a:endParaRPr lang="de-DE"/>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Graphs!$B$70:$I$70</c:f>
              <c:strCache>
                <c:ptCount val="8"/>
                <c:pt idx="0">
                  <c:v>2015</c:v>
                </c:pt>
                <c:pt idx="1">
                  <c:v>2016</c:v>
                </c:pt>
                <c:pt idx="2">
                  <c:v>2017</c:v>
                </c:pt>
                <c:pt idx="3">
                  <c:v>2018</c:v>
                </c:pt>
                <c:pt idx="4">
                  <c:v>2019</c:v>
                </c:pt>
                <c:pt idx="5">
                  <c:v>2020</c:v>
                </c:pt>
                <c:pt idx="6">
                  <c:v>2021 (forecast)</c:v>
                </c:pt>
                <c:pt idx="7">
                  <c:v>2022 (forecast)</c:v>
                </c:pt>
              </c:strCache>
            </c:strRef>
          </c:cat>
          <c:val>
            <c:numRef>
              <c:f>Graphs!$B$71:$I$71</c:f>
              <c:numCache>
                <c:formatCode>0.0</c:formatCode>
                <c:ptCount val="8"/>
                <c:pt idx="0">
                  <c:v>-1.9727192264298736</c:v>
                </c:pt>
                <c:pt idx="1">
                  <c:v>0.19367113069873199</c:v>
                </c:pt>
                <c:pt idx="2">
                  <c:v>1.8258093131837683</c:v>
                </c:pt>
                <c:pt idx="3">
                  <c:v>2.8072454104426754</c:v>
                </c:pt>
                <c:pt idx="4">
                  <c:v>2.0329827392337592</c:v>
                </c:pt>
                <c:pt idx="5">
                  <c:v>-2.9512738992011833</c:v>
                </c:pt>
                <c:pt idx="6">
                  <c:v>4.7000000000000028</c:v>
                </c:pt>
                <c:pt idx="7">
                  <c:v>3.2999999999999972</c:v>
                </c:pt>
              </c:numCache>
            </c:numRef>
          </c:val>
          <c:smooth val="0"/>
          <c:extLst>
            <c:ext xmlns:c16="http://schemas.microsoft.com/office/drawing/2014/chart" uri="{C3380CC4-5D6E-409C-BE32-E72D297353CC}">
              <c16:uniqueId val="{00000003-8B27-46FE-9568-67A57FFCF2A0}"/>
            </c:ext>
          </c:extLst>
        </c:ser>
        <c:ser>
          <c:idx val="1"/>
          <c:order val="1"/>
          <c:tx>
            <c:strRef>
              <c:f>Graphs!$A$72</c:f>
              <c:strCache>
                <c:ptCount val="1"/>
                <c:pt idx="0">
                  <c:v>Optimistic</c:v>
                </c:pt>
              </c:strCache>
            </c:strRef>
          </c:tx>
          <c:dLbls>
            <c:dLbl>
              <c:idx val="5"/>
              <c:delete val="1"/>
              <c:extLst>
                <c:ext xmlns:c15="http://schemas.microsoft.com/office/drawing/2012/chart" uri="{CE6537A1-D6FC-4f65-9D91-7224C49458BB}"/>
                <c:ext xmlns:c16="http://schemas.microsoft.com/office/drawing/2014/chart" uri="{C3380CC4-5D6E-409C-BE32-E72D297353CC}">
                  <c16:uniqueId val="{00000004-8B27-46FE-9568-67A57FFCF2A0}"/>
                </c:ext>
              </c:extLst>
            </c:dLbl>
            <c:spPr>
              <a:noFill/>
              <a:ln w="25400">
                <a:noFill/>
              </a:ln>
            </c:spPr>
            <c:txPr>
              <a:bodyPr/>
              <a:lstStyle/>
              <a:p>
                <a:pPr>
                  <a:defRPr sz="1400" b="0" i="0" u="none" strike="noStrike" baseline="0">
                    <a:solidFill>
                      <a:srgbClr val="000000"/>
                    </a:solidFill>
                    <a:latin typeface="Calibri"/>
                    <a:ea typeface="Calibri"/>
                    <a:cs typeface="Calibri"/>
                  </a:defRPr>
                </a:pPr>
                <a:endParaRPr lang="de-DE"/>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Graphs!$B$70:$I$70</c:f>
              <c:strCache>
                <c:ptCount val="8"/>
                <c:pt idx="0">
                  <c:v>2015</c:v>
                </c:pt>
                <c:pt idx="1">
                  <c:v>2016</c:v>
                </c:pt>
                <c:pt idx="2">
                  <c:v>2017</c:v>
                </c:pt>
                <c:pt idx="3">
                  <c:v>2018</c:v>
                </c:pt>
                <c:pt idx="4">
                  <c:v>2019</c:v>
                </c:pt>
                <c:pt idx="5">
                  <c:v>2020</c:v>
                </c:pt>
                <c:pt idx="6">
                  <c:v>2021 (forecast)</c:v>
                </c:pt>
                <c:pt idx="7">
                  <c:v>2022 (forecast)</c:v>
                </c:pt>
              </c:strCache>
            </c:strRef>
          </c:cat>
          <c:val>
            <c:numRef>
              <c:f>Graphs!$B$72:$I$72</c:f>
              <c:numCache>
                <c:formatCode>0.0</c:formatCode>
                <c:ptCount val="8"/>
                <c:pt idx="0">
                  <c:v>-1.9727192264298736</c:v>
                </c:pt>
                <c:pt idx="1">
                  <c:v>0.19367113069873199</c:v>
                </c:pt>
                <c:pt idx="2">
                  <c:v>1.8258093131837683</c:v>
                </c:pt>
                <c:pt idx="3">
                  <c:v>2.8072454104426754</c:v>
                </c:pt>
                <c:pt idx="4">
                  <c:v>2.0329827392337592</c:v>
                </c:pt>
                <c:pt idx="5">
                  <c:v>-2.9512738992011833</c:v>
                </c:pt>
                <c:pt idx="6">
                  <c:v>5.5999999999999943</c:v>
                </c:pt>
                <c:pt idx="7">
                  <c:v>4.2999999999999972</c:v>
                </c:pt>
              </c:numCache>
            </c:numRef>
          </c:val>
          <c:smooth val="0"/>
          <c:extLst>
            <c:ext xmlns:c16="http://schemas.microsoft.com/office/drawing/2014/chart" uri="{C3380CC4-5D6E-409C-BE32-E72D297353CC}">
              <c16:uniqueId val="{00000005-8B27-46FE-9568-67A57FFCF2A0}"/>
            </c:ext>
          </c:extLst>
        </c:ser>
        <c:dLbls>
          <c:showLegendKey val="0"/>
          <c:showVal val="0"/>
          <c:showCatName val="0"/>
          <c:showSerName val="0"/>
          <c:showPercent val="0"/>
          <c:showBubbleSize val="0"/>
        </c:dLbls>
        <c:marker val="1"/>
        <c:smooth val="0"/>
        <c:axId val="195264000"/>
        <c:axId val="148769600"/>
      </c:lineChart>
      <c:catAx>
        <c:axId val="195264000"/>
        <c:scaling>
          <c:orientation val="minMax"/>
        </c:scaling>
        <c:delete val="0"/>
        <c:axPos val="b"/>
        <c:numFmt formatCode="General" sourceLinked="1"/>
        <c:majorTickMark val="none"/>
        <c:minorTickMark val="none"/>
        <c:tickLblPos val="nextTo"/>
        <c:txPr>
          <a:bodyPr rot="-2700000" vert="horz"/>
          <a:lstStyle/>
          <a:p>
            <a:pPr>
              <a:defRPr sz="1200" b="0" i="0" u="none" strike="noStrike" baseline="0">
                <a:solidFill>
                  <a:srgbClr val="000000"/>
                </a:solidFill>
                <a:latin typeface="Calibri"/>
                <a:ea typeface="Calibri"/>
                <a:cs typeface="Calibri"/>
              </a:defRPr>
            </a:pPr>
            <a:endParaRPr lang="de-DE"/>
          </a:p>
        </c:txPr>
        <c:crossAx val="148769600"/>
        <c:crosses val="autoZero"/>
        <c:auto val="1"/>
        <c:lblAlgn val="ctr"/>
        <c:lblOffset val="100"/>
        <c:noMultiLvlLbl val="0"/>
      </c:catAx>
      <c:valAx>
        <c:axId val="148769600"/>
        <c:scaling>
          <c:orientation val="minMax"/>
        </c:scaling>
        <c:delete val="0"/>
        <c:axPos val="l"/>
        <c:numFmt formatCode="0.0" sourceLinked="1"/>
        <c:majorTickMark val="none"/>
        <c:minorTickMark val="none"/>
        <c:tickLblPos val="nextTo"/>
        <c:txPr>
          <a:bodyPr rot="0" vert="horz"/>
          <a:lstStyle/>
          <a:p>
            <a:pPr>
              <a:defRPr sz="1200" b="0" i="0" u="none" strike="noStrike" baseline="0">
                <a:solidFill>
                  <a:srgbClr val="000000"/>
                </a:solidFill>
                <a:latin typeface="Calibri"/>
                <a:ea typeface="Calibri"/>
                <a:cs typeface="Calibri"/>
              </a:defRPr>
            </a:pPr>
            <a:endParaRPr lang="de-DE"/>
          </a:p>
        </c:txPr>
        <c:crossAx val="195264000"/>
        <c:crosses val="autoZero"/>
        <c:crossBetween val="between"/>
      </c:valAx>
      <c:spPr>
        <a:solidFill>
          <a:srgbClr val="FFFF00"/>
        </a:solidFill>
      </c:spPr>
    </c:plotArea>
    <c:legend>
      <c:legendPos val="r"/>
      <c:layout>
        <c:manualLayout>
          <c:xMode val="edge"/>
          <c:yMode val="edge"/>
          <c:x val="0.20385889966001441"/>
          <c:y val="0.91945939222052209"/>
          <c:w val="0.59070916697210607"/>
          <c:h val="6.1613364680125904E-2"/>
        </c:manualLayout>
      </c:layout>
      <c:overlay val="0"/>
      <c:txPr>
        <a:bodyPr/>
        <a:lstStyle/>
        <a:p>
          <a:pPr>
            <a:defRPr sz="1100" b="0" i="0" u="none" strike="noStrike" baseline="0">
              <a:solidFill>
                <a:srgbClr val="000000"/>
              </a:solidFill>
              <a:latin typeface="Calibri"/>
              <a:ea typeface="Calibri"/>
              <a:cs typeface="Calibri"/>
            </a:defRPr>
          </a:pPr>
          <a:endParaRPr lang="de-DE"/>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de-D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9271836482668464E-2"/>
          <c:y val="3.7069385265080398E-2"/>
          <c:w val="0.85645911009851849"/>
          <c:h val="0.92586122946983918"/>
        </c:manualLayout>
      </c:layout>
      <c:lineChart>
        <c:grouping val="standard"/>
        <c:varyColors val="0"/>
        <c:ser>
          <c:idx val="0"/>
          <c:order val="0"/>
          <c:tx>
            <c:strRef>
              <c:f>Graphs!$A$96</c:f>
              <c:strCache>
                <c:ptCount val="1"/>
                <c:pt idx="0">
                  <c:v>Inertial</c:v>
                </c:pt>
              </c:strCache>
            </c:strRef>
          </c:tx>
          <c:dLbls>
            <c:dLbl>
              <c:idx val="0"/>
              <c:delete val="1"/>
              <c:extLst>
                <c:ext xmlns:c15="http://schemas.microsoft.com/office/drawing/2012/chart" uri="{CE6537A1-D6FC-4f65-9D91-7224C49458BB}"/>
                <c:ext xmlns:c16="http://schemas.microsoft.com/office/drawing/2014/chart" uri="{C3380CC4-5D6E-409C-BE32-E72D297353CC}">
                  <c16:uniqueId val="{00000000-D540-4378-BAFE-FCADF46CAF58}"/>
                </c:ext>
              </c:extLst>
            </c:dLbl>
            <c:dLbl>
              <c:idx val="1"/>
              <c:delete val="1"/>
              <c:extLst>
                <c:ext xmlns:c15="http://schemas.microsoft.com/office/drawing/2012/chart" uri="{CE6537A1-D6FC-4f65-9D91-7224C49458BB}"/>
                <c:ext xmlns:c16="http://schemas.microsoft.com/office/drawing/2014/chart" uri="{C3380CC4-5D6E-409C-BE32-E72D297353CC}">
                  <c16:uniqueId val="{00000001-D540-4378-BAFE-FCADF46CAF58}"/>
                </c:ext>
              </c:extLst>
            </c:dLbl>
            <c:dLbl>
              <c:idx val="2"/>
              <c:delete val="1"/>
              <c:extLst>
                <c:ext xmlns:c15="http://schemas.microsoft.com/office/drawing/2012/chart" uri="{CE6537A1-D6FC-4f65-9D91-7224C49458BB}"/>
                <c:ext xmlns:c16="http://schemas.microsoft.com/office/drawing/2014/chart" uri="{C3380CC4-5D6E-409C-BE32-E72D297353CC}">
                  <c16:uniqueId val="{00000002-D540-4378-BAFE-FCADF46CAF58}"/>
                </c:ext>
              </c:extLst>
            </c:dLbl>
            <c:dLbl>
              <c:idx val="3"/>
              <c:delete val="1"/>
              <c:extLst>
                <c:ext xmlns:c15="http://schemas.microsoft.com/office/drawing/2012/chart" uri="{CE6537A1-D6FC-4f65-9D91-7224C49458BB}"/>
                <c:ext xmlns:c16="http://schemas.microsoft.com/office/drawing/2014/chart" uri="{C3380CC4-5D6E-409C-BE32-E72D297353CC}">
                  <c16:uniqueId val="{00000003-D540-4378-BAFE-FCADF46CAF58}"/>
                </c:ext>
              </c:extLst>
            </c:dLbl>
            <c:dLbl>
              <c:idx val="4"/>
              <c:delete val="1"/>
              <c:extLst>
                <c:ext xmlns:c15="http://schemas.microsoft.com/office/drawing/2012/chart" uri="{CE6537A1-D6FC-4f65-9D91-7224C49458BB}"/>
                <c:ext xmlns:c16="http://schemas.microsoft.com/office/drawing/2014/chart" uri="{C3380CC4-5D6E-409C-BE32-E72D297353CC}">
                  <c16:uniqueId val="{00000004-D540-4378-BAFE-FCADF46CAF58}"/>
                </c:ext>
              </c:extLst>
            </c:dLbl>
            <c:dLbl>
              <c:idx val="5"/>
              <c:layout>
                <c:manualLayout>
                  <c:x val="-4.0563299810597871E-2"/>
                  <c:y val="-8.925184863807995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540-4378-BAFE-FCADF46CAF58}"/>
                </c:ext>
              </c:extLst>
            </c:dLbl>
            <c:spPr>
              <a:noFill/>
              <a:ln w="25400">
                <a:noFill/>
              </a:ln>
            </c:spPr>
            <c:txPr>
              <a:bodyPr/>
              <a:lstStyle/>
              <a:p>
                <a:pPr>
                  <a:defRPr sz="1400" b="0" i="0" u="none" strike="noStrike" baseline="0">
                    <a:solidFill>
                      <a:srgbClr val="000000"/>
                    </a:solidFill>
                    <a:latin typeface="Calibri"/>
                    <a:ea typeface="Calibri"/>
                    <a:cs typeface="Calibri"/>
                  </a:defRPr>
                </a:pPr>
                <a:endParaRPr lang="de-DE"/>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Graphs!$B$95:$I$95</c:f>
              <c:strCache>
                <c:ptCount val="8"/>
                <c:pt idx="0">
                  <c:v>2015</c:v>
                </c:pt>
                <c:pt idx="1">
                  <c:v>2016</c:v>
                </c:pt>
                <c:pt idx="2">
                  <c:v>2017</c:v>
                </c:pt>
                <c:pt idx="3">
                  <c:v>2018</c:v>
                </c:pt>
                <c:pt idx="4">
                  <c:v>2019</c:v>
                </c:pt>
                <c:pt idx="5">
                  <c:v>2020</c:v>
                </c:pt>
                <c:pt idx="6">
                  <c:v>2021 (forecast)</c:v>
                </c:pt>
                <c:pt idx="7">
                  <c:v>2022 (forecast)</c:v>
                </c:pt>
              </c:strCache>
            </c:strRef>
          </c:cat>
          <c:val>
            <c:numRef>
              <c:f>Graphs!$B$96:$I$96</c:f>
              <c:numCache>
                <c:formatCode>0.0</c:formatCode>
                <c:ptCount val="8"/>
                <c:pt idx="0">
                  <c:v>-10.099999999999994</c:v>
                </c:pt>
                <c:pt idx="1">
                  <c:v>-0.20000000000000284</c:v>
                </c:pt>
                <c:pt idx="2">
                  <c:v>4.7999999999999972</c:v>
                </c:pt>
                <c:pt idx="3">
                  <c:v>5.4000000000000057</c:v>
                </c:pt>
                <c:pt idx="4">
                  <c:v>1.7000000000000028</c:v>
                </c:pt>
                <c:pt idx="5">
                  <c:v>-1.4000000000000057</c:v>
                </c:pt>
                <c:pt idx="6">
                  <c:v>7.5267659729504288</c:v>
                </c:pt>
                <c:pt idx="7">
                  <c:v>4.9031806050186617</c:v>
                </c:pt>
              </c:numCache>
            </c:numRef>
          </c:val>
          <c:smooth val="0"/>
          <c:extLst>
            <c:ext xmlns:c16="http://schemas.microsoft.com/office/drawing/2014/chart" uri="{C3380CC4-5D6E-409C-BE32-E72D297353CC}">
              <c16:uniqueId val="{00000006-D540-4378-BAFE-FCADF46CAF58}"/>
            </c:ext>
          </c:extLst>
        </c:ser>
        <c:ser>
          <c:idx val="1"/>
          <c:order val="1"/>
          <c:tx>
            <c:strRef>
              <c:f>Graphs!$A$97</c:f>
              <c:strCache>
                <c:ptCount val="1"/>
                <c:pt idx="0">
                  <c:v>Optimistic</c:v>
                </c:pt>
              </c:strCache>
            </c:strRef>
          </c:tx>
          <c:dLbls>
            <c:dLbl>
              <c:idx val="5"/>
              <c:delete val="1"/>
              <c:extLst>
                <c:ext xmlns:c15="http://schemas.microsoft.com/office/drawing/2012/chart" uri="{CE6537A1-D6FC-4f65-9D91-7224C49458BB}"/>
                <c:ext xmlns:c16="http://schemas.microsoft.com/office/drawing/2014/chart" uri="{C3380CC4-5D6E-409C-BE32-E72D297353CC}">
                  <c16:uniqueId val="{00000007-D540-4378-BAFE-FCADF46CAF58}"/>
                </c:ext>
              </c:extLst>
            </c:dLbl>
            <c:spPr>
              <a:noFill/>
              <a:ln w="25400">
                <a:noFill/>
              </a:ln>
            </c:spPr>
            <c:txPr>
              <a:bodyPr/>
              <a:lstStyle/>
              <a:p>
                <a:pPr>
                  <a:defRPr sz="1400" b="0" i="0" u="none" strike="noStrike" baseline="0">
                    <a:solidFill>
                      <a:srgbClr val="000000"/>
                    </a:solidFill>
                    <a:latin typeface="Calibri"/>
                    <a:ea typeface="Calibri"/>
                    <a:cs typeface="Calibri"/>
                  </a:defRPr>
                </a:pPr>
                <a:endParaRPr lang="de-DE"/>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Graphs!$B$95:$I$95</c:f>
              <c:strCache>
                <c:ptCount val="8"/>
                <c:pt idx="0">
                  <c:v>2015</c:v>
                </c:pt>
                <c:pt idx="1">
                  <c:v>2016</c:v>
                </c:pt>
                <c:pt idx="2">
                  <c:v>2017</c:v>
                </c:pt>
                <c:pt idx="3">
                  <c:v>2018</c:v>
                </c:pt>
                <c:pt idx="4">
                  <c:v>2019</c:v>
                </c:pt>
                <c:pt idx="5">
                  <c:v>2020</c:v>
                </c:pt>
                <c:pt idx="6">
                  <c:v>2021 (forecast)</c:v>
                </c:pt>
                <c:pt idx="7">
                  <c:v>2022 (forecast)</c:v>
                </c:pt>
              </c:strCache>
            </c:strRef>
          </c:cat>
          <c:val>
            <c:numRef>
              <c:f>Graphs!$B$97:$I$97</c:f>
              <c:numCache>
                <c:formatCode>0.0</c:formatCode>
                <c:ptCount val="8"/>
                <c:pt idx="0">
                  <c:v>-10.099999999999994</c:v>
                </c:pt>
                <c:pt idx="1">
                  <c:v>-0.20000000000000284</c:v>
                </c:pt>
                <c:pt idx="2">
                  <c:v>4.7999999999999972</c:v>
                </c:pt>
                <c:pt idx="3">
                  <c:v>5.4000000000000057</c:v>
                </c:pt>
                <c:pt idx="4">
                  <c:v>1.7000000000000028</c:v>
                </c:pt>
                <c:pt idx="5">
                  <c:v>-1.4000000000000057</c:v>
                </c:pt>
                <c:pt idx="6">
                  <c:v>9.1566808212955237</c:v>
                </c:pt>
                <c:pt idx="7">
                  <c:v>6.6312497704959412</c:v>
                </c:pt>
              </c:numCache>
            </c:numRef>
          </c:val>
          <c:smooth val="0"/>
          <c:extLst>
            <c:ext xmlns:c16="http://schemas.microsoft.com/office/drawing/2014/chart" uri="{C3380CC4-5D6E-409C-BE32-E72D297353CC}">
              <c16:uniqueId val="{00000008-D540-4378-BAFE-FCADF46CAF58}"/>
            </c:ext>
          </c:extLst>
        </c:ser>
        <c:dLbls>
          <c:showLegendKey val="0"/>
          <c:showVal val="0"/>
          <c:showCatName val="0"/>
          <c:showSerName val="0"/>
          <c:showPercent val="0"/>
          <c:showBubbleSize val="0"/>
        </c:dLbls>
        <c:marker val="1"/>
        <c:smooth val="0"/>
        <c:axId val="195339776"/>
        <c:axId val="148771904"/>
      </c:lineChart>
      <c:catAx>
        <c:axId val="195339776"/>
        <c:scaling>
          <c:orientation val="minMax"/>
        </c:scaling>
        <c:delete val="0"/>
        <c:axPos val="b"/>
        <c:numFmt formatCode="General" sourceLinked="1"/>
        <c:majorTickMark val="out"/>
        <c:minorTickMark val="none"/>
        <c:tickLblPos val="nextTo"/>
        <c:txPr>
          <a:bodyPr rot="-2700000" vert="horz"/>
          <a:lstStyle/>
          <a:p>
            <a:pPr>
              <a:defRPr sz="1200" b="0" i="0" u="none" strike="noStrike" baseline="0">
                <a:solidFill>
                  <a:srgbClr val="000000"/>
                </a:solidFill>
                <a:latin typeface="Calibri"/>
                <a:ea typeface="Calibri"/>
                <a:cs typeface="Calibri"/>
              </a:defRPr>
            </a:pPr>
            <a:endParaRPr lang="de-DE"/>
          </a:p>
        </c:txPr>
        <c:crossAx val="148771904"/>
        <c:crosses val="autoZero"/>
        <c:auto val="1"/>
        <c:lblAlgn val="ctr"/>
        <c:lblOffset val="100"/>
        <c:noMultiLvlLbl val="0"/>
      </c:catAx>
      <c:valAx>
        <c:axId val="148771904"/>
        <c:scaling>
          <c:orientation val="minMax"/>
        </c:scaling>
        <c:delete val="0"/>
        <c:axPos val="l"/>
        <c:majorGridlines/>
        <c:numFmt formatCode="0.0" sourceLinked="1"/>
        <c:majorTickMark val="out"/>
        <c:minorTickMark val="none"/>
        <c:tickLblPos val="nextTo"/>
        <c:txPr>
          <a:bodyPr rot="0" vert="horz"/>
          <a:lstStyle/>
          <a:p>
            <a:pPr>
              <a:defRPr sz="1200" b="0" i="0" u="none" strike="noStrike" baseline="0">
                <a:solidFill>
                  <a:srgbClr val="000000"/>
                </a:solidFill>
                <a:latin typeface="Calibri"/>
                <a:ea typeface="Calibri"/>
                <a:cs typeface="Calibri"/>
              </a:defRPr>
            </a:pPr>
            <a:endParaRPr lang="de-DE"/>
          </a:p>
        </c:txPr>
        <c:crossAx val="195339776"/>
        <c:crosses val="autoZero"/>
        <c:crossBetween val="between"/>
      </c:valAx>
      <c:spPr>
        <a:solidFill>
          <a:srgbClr val="FFFF00"/>
        </a:solidFill>
      </c:spPr>
    </c:plotArea>
    <c:legend>
      <c:legendPos val="r"/>
      <c:layout>
        <c:manualLayout>
          <c:xMode val="edge"/>
          <c:yMode val="edge"/>
          <c:x val="0.21070355670695132"/>
          <c:y val="0.88410884883593577"/>
          <c:w val="0.56565818859352468"/>
          <c:h val="5.4097530698925422E-2"/>
        </c:manualLayout>
      </c:layout>
      <c:overlay val="0"/>
      <c:txPr>
        <a:bodyPr/>
        <a:lstStyle/>
        <a:p>
          <a:pPr>
            <a:defRPr sz="1100" b="0" i="0" u="none" strike="noStrike" baseline="0">
              <a:solidFill>
                <a:srgbClr val="000000"/>
              </a:solidFill>
              <a:latin typeface="Times New Roman"/>
              <a:ea typeface="Times New Roman"/>
              <a:cs typeface="Times New Roman"/>
            </a:defRPr>
          </a:pPr>
          <a:endParaRPr lang="de-DE"/>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de-D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'графики и табл.'!$A$9</c:f>
              <c:strCache>
                <c:ptCount val="1"/>
                <c:pt idx="0">
                  <c:v>Inertial</c:v>
                </c:pt>
              </c:strCache>
            </c:strRef>
          </c:tx>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8F1D-483D-86E5-94F4881A0176}"/>
                </c:ext>
              </c:extLst>
            </c:dLbl>
            <c:dLbl>
              <c:idx val="1"/>
              <c:layout>
                <c:manualLayout>
                  <c:x val="-1.3361169102296452E-2"/>
                  <c:y val="1.6313213703099509E-2"/>
                </c:manualLayout>
              </c:layout>
              <c:spPr/>
              <c:txPr>
                <a:bodyPr/>
                <a:lstStyle/>
                <a:p>
                  <a:pPr>
                    <a:defRPr/>
                  </a:pPr>
                  <a:endParaRPr lang="de-DE"/>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F1D-483D-86E5-94F4881A0176}"/>
                </c:ext>
              </c:extLst>
            </c:dLbl>
            <c:dLbl>
              <c:idx val="2"/>
              <c:layout>
                <c:manualLayout>
                  <c:x val="-3.3402922755741433E-3"/>
                  <c:y val="0"/>
                </c:manualLayout>
              </c:layout>
              <c:spPr/>
              <c:txPr>
                <a:bodyPr/>
                <a:lstStyle/>
                <a:p>
                  <a:pPr>
                    <a:defRPr/>
                  </a:pPr>
                  <a:endParaRPr lang="de-DE"/>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F1D-483D-86E5-94F4881A0176}"/>
                </c:ext>
              </c:extLst>
            </c:dLbl>
            <c:dLbl>
              <c:idx val="13"/>
              <c:layout>
                <c:manualLayout>
                  <c:x val="-8.350730688935281E-3"/>
                  <c:y val="0"/>
                </c:manualLayout>
              </c:layout>
              <c:spPr/>
              <c:txPr>
                <a:bodyPr/>
                <a:lstStyle/>
                <a:p>
                  <a:pPr>
                    <a:defRPr/>
                  </a:pPr>
                  <a:endParaRPr lang="de-DE"/>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F1D-483D-86E5-94F4881A0176}"/>
                </c:ext>
              </c:extLst>
            </c:dLbl>
            <c:dLbl>
              <c:idx val="14"/>
              <c:layout>
                <c:manualLayout>
                  <c:x val="-6.6805845511482258E-3"/>
                  <c:y val="0"/>
                </c:manualLayout>
              </c:layout>
              <c:spPr/>
              <c:txPr>
                <a:bodyPr/>
                <a:lstStyle/>
                <a:p>
                  <a:pPr>
                    <a:defRPr/>
                  </a:pPr>
                  <a:endParaRPr lang="de-DE"/>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F1D-483D-86E5-94F4881A0176}"/>
                </c:ext>
              </c:extLst>
            </c:dLbl>
            <c:dLbl>
              <c:idx val="15"/>
              <c:layout>
                <c:manualLayout>
                  <c:x val="-3.3402922755741129E-3"/>
                  <c:y val="0"/>
                </c:manualLayout>
              </c:layout>
              <c:spPr/>
              <c:txPr>
                <a:bodyPr/>
                <a:lstStyle/>
                <a:p>
                  <a:pPr>
                    <a:defRPr/>
                  </a:pPr>
                  <a:endParaRPr lang="de-DE"/>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F1D-483D-86E5-94F4881A0176}"/>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'графики и табл.'!$B$8:$Q$8</c:f>
              <c:numCache>
                <c:formatCode>General</c:formatCode>
                <c:ptCount val="16"/>
                <c:pt idx="0">
                  <c:v>2020</c:v>
                </c:pt>
                <c:pt idx="1">
                  <c:v>2021</c:v>
                </c:pt>
                <c:pt idx="2">
                  <c:v>2022</c:v>
                </c:pt>
                <c:pt idx="3">
                  <c:v>2023</c:v>
                </c:pt>
                <c:pt idx="4">
                  <c:v>2024</c:v>
                </c:pt>
                <c:pt idx="5">
                  <c:v>2025</c:v>
                </c:pt>
                <c:pt idx="6">
                  <c:v>2026</c:v>
                </c:pt>
                <c:pt idx="7">
                  <c:v>2027</c:v>
                </c:pt>
                <c:pt idx="8">
                  <c:v>2028</c:v>
                </c:pt>
                <c:pt idx="9">
                  <c:v>2029</c:v>
                </c:pt>
                <c:pt idx="10">
                  <c:v>2030</c:v>
                </c:pt>
                <c:pt idx="11">
                  <c:v>2031</c:v>
                </c:pt>
                <c:pt idx="12">
                  <c:v>2032</c:v>
                </c:pt>
                <c:pt idx="13">
                  <c:v>2033</c:v>
                </c:pt>
                <c:pt idx="14">
                  <c:v>2034</c:v>
                </c:pt>
                <c:pt idx="15">
                  <c:v>2035</c:v>
                </c:pt>
              </c:numCache>
            </c:numRef>
          </c:cat>
          <c:val>
            <c:numRef>
              <c:f>'графики и табл.'!$B$9:$Q$9</c:f>
              <c:numCache>
                <c:formatCode>0.0</c:formatCode>
                <c:ptCount val="16"/>
                <c:pt idx="0">
                  <c:v>-3</c:v>
                </c:pt>
                <c:pt idx="1">
                  <c:v>4.7000000000000028</c:v>
                </c:pt>
                <c:pt idx="2">
                  <c:v>3.2999999999999972</c:v>
                </c:pt>
                <c:pt idx="3">
                  <c:v>3.2000000000000028</c:v>
                </c:pt>
                <c:pt idx="4">
                  <c:v>3</c:v>
                </c:pt>
                <c:pt idx="5">
                  <c:v>-2</c:v>
                </c:pt>
                <c:pt idx="6">
                  <c:v>0</c:v>
                </c:pt>
                <c:pt idx="7">
                  <c:v>3</c:v>
                </c:pt>
                <c:pt idx="8">
                  <c:v>3.2000000000000028</c:v>
                </c:pt>
                <c:pt idx="9">
                  <c:v>3.2000000000000028</c:v>
                </c:pt>
                <c:pt idx="10">
                  <c:v>3.2000000000000028</c:v>
                </c:pt>
                <c:pt idx="11">
                  <c:v>-2</c:v>
                </c:pt>
                <c:pt idx="12">
                  <c:v>1</c:v>
                </c:pt>
                <c:pt idx="13">
                  <c:v>3</c:v>
                </c:pt>
                <c:pt idx="14">
                  <c:v>3.2000000000000028</c:v>
                </c:pt>
                <c:pt idx="15">
                  <c:v>3.2000000000000028</c:v>
                </c:pt>
              </c:numCache>
            </c:numRef>
          </c:val>
          <c:extLst>
            <c:ext xmlns:c16="http://schemas.microsoft.com/office/drawing/2014/chart" uri="{C3380CC4-5D6E-409C-BE32-E72D297353CC}">
              <c16:uniqueId val="{00000006-8F1D-483D-86E5-94F4881A0176}"/>
            </c:ext>
          </c:extLst>
        </c:ser>
        <c:ser>
          <c:idx val="1"/>
          <c:order val="1"/>
          <c:tx>
            <c:strRef>
              <c:f>'графики и табл.'!$A$10</c:f>
              <c:strCache>
                <c:ptCount val="1"/>
                <c:pt idx="0">
                  <c:v>Moderately optimistic </c:v>
                </c:pt>
              </c:strCache>
            </c:strRef>
          </c:tx>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7-8F1D-483D-86E5-94F4881A0176}"/>
                </c:ext>
              </c:extLst>
            </c:dLbl>
            <c:dLbl>
              <c:idx val="5"/>
              <c:layout>
                <c:manualLayout>
                  <c:x val="1.1691022964509395E-2"/>
                  <c:y val="-2.6100885023956018E-2"/>
                </c:manualLayout>
              </c:layout>
              <c:spPr/>
              <c:txPr>
                <a:bodyPr/>
                <a:lstStyle/>
                <a:p>
                  <a:pPr>
                    <a:defRPr/>
                  </a:pPr>
                  <a:endParaRPr lang="de-DE"/>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F1D-483D-86E5-94F4881A0176}"/>
                </c:ext>
              </c:extLst>
            </c:dLbl>
            <c:dLbl>
              <c:idx val="12"/>
              <c:layout>
                <c:manualLayout>
                  <c:x val="-8.3507306889354042E-3"/>
                  <c:y val="0"/>
                </c:manualLayout>
              </c:layout>
              <c:spPr/>
              <c:txPr>
                <a:bodyPr/>
                <a:lstStyle/>
                <a:p>
                  <a:pPr>
                    <a:defRPr/>
                  </a:pPr>
                  <a:endParaRPr lang="de-DE"/>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F1D-483D-86E5-94F4881A0176}"/>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'графики и табл.'!$B$8:$Q$8</c:f>
              <c:numCache>
                <c:formatCode>General</c:formatCode>
                <c:ptCount val="16"/>
                <c:pt idx="0">
                  <c:v>2020</c:v>
                </c:pt>
                <c:pt idx="1">
                  <c:v>2021</c:v>
                </c:pt>
                <c:pt idx="2">
                  <c:v>2022</c:v>
                </c:pt>
                <c:pt idx="3">
                  <c:v>2023</c:v>
                </c:pt>
                <c:pt idx="4">
                  <c:v>2024</c:v>
                </c:pt>
                <c:pt idx="5">
                  <c:v>2025</c:v>
                </c:pt>
                <c:pt idx="6">
                  <c:v>2026</c:v>
                </c:pt>
                <c:pt idx="7">
                  <c:v>2027</c:v>
                </c:pt>
                <c:pt idx="8">
                  <c:v>2028</c:v>
                </c:pt>
                <c:pt idx="9">
                  <c:v>2029</c:v>
                </c:pt>
                <c:pt idx="10">
                  <c:v>2030</c:v>
                </c:pt>
                <c:pt idx="11">
                  <c:v>2031</c:v>
                </c:pt>
                <c:pt idx="12">
                  <c:v>2032</c:v>
                </c:pt>
                <c:pt idx="13">
                  <c:v>2033</c:v>
                </c:pt>
                <c:pt idx="14">
                  <c:v>2034</c:v>
                </c:pt>
                <c:pt idx="15">
                  <c:v>2035</c:v>
                </c:pt>
              </c:numCache>
            </c:numRef>
          </c:cat>
          <c:val>
            <c:numRef>
              <c:f>'графики и табл.'!$B$10:$Q$10</c:f>
              <c:numCache>
                <c:formatCode>0.0</c:formatCode>
                <c:ptCount val="16"/>
                <c:pt idx="0">
                  <c:v>-2.9839999999999947</c:v>
                </c:pt>
                <c:pt idx="1">
                  <c:v>5</c:v>
                </c:pt>
                <c:pt idx="2">
                  <c:v>3.7999999999999972</c:v>
                </c:pt>
                <c:pt idx="3">
                  <c:v>4.6760000000000019</c:v>
                </c:pt>
                <c:pt idx="4">
                  <c:v>4.6080000000000041</c:v>
                </c:pt>
                <c:pt idx="5">
                  <c:v>-0.37999999999999545</c:v>
                </c:pt>
                <c:pt idx="6">
                  <c:v>2.0999999999999943</c:v>
                </c:pt>
                <c:pt idx="7">
                  <c:v>5.2369999999999948</c:v>
                </c:pt>
                <c:pt idx="8">
                  <c:v>5.590999999999994</c:v>
                </c:pt>
                <c:pt idx="9">
                  <c:v>5.6029999999999944</c:v>
                </c:pt>
                <c:pt idx="10">
                  <c:v>5.4500000000000028</c:v>
                </c:pt>
                <c:pt idx="11">
                  <c:v>3.9000000000001478E-2</c:v>
                </c:pt>
                <c:pt idx="12">
                  <c:v>3.3269999999999982</c:v>
                </c:pt>
                <c:pt idx="13">
                  <c:v>5.4369999999999976</c:v>
                </c:pt>
                <c:pt idx="14">
                  <c:v>5.8520000000000039</c:v>
                </c:pt>
                <c:pt idx="15">
                  <c:v>5.9189999999999969</c:v>
                </c:pt>
              </c:numCache>
            </c:numRef>
          </c:val>
          <c:extLst>
            <c:ext xmlns:c16="http://schemas.microsoft.com/office/drawing/2014/chart" uri="{C3380CC4-5D6E-409C-BE32-E72D297353CC}">
              <c16:uniqueId val="{0000000A-8F1D-483D-86E5-94F4881A0176}"/>
            </c:ext>
          </c:extLst>
        </c:ser>
        <c:ser>
          <c:idx val="2"/>
          <c:order val="2"/>
          <c:tx>
            <c:strRef>
              <c:f>'графики и табл.'!$A$11</c:f>
              <c:strCache>
                <c:ptCount val="1"/>
                <c:pt idx="0">
                  <c:v>Optimistic</c:v>
                </c:pt>
              </c:strCache>
            </c:strRef>
          </c:tx>
          <c:invertIfNegative val="0"/>
          <c:dLbls>
            <c:dLbl>
              <c:idx val="0"/>
              <c:layout>
                <c:manualLayout>
                  <c:x val="-6.6805845511482258E-3"/>
                  <c:y val="-3.2623858396167039E-3"/>
                </c:manualLayout>
              </c:layout>
              <c:spPr/>
              <c:txPr>
                <a:bodyPr/>
                <a:lstStyle/>
                <a:p>
                  <a:pPr>
                    <a:defRPr/>
                  </a:pPr>
                  <a:endParaRPr lang="de-DE"/>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8F1D-483D-86E5-94F4881A0176}"/>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'графики и табл.'!$B$8:$Q$8</c:f>
              <c:numCache>
                <c:formatCode>General</c:formatCode>
                <c:ptCount val="16"/>
                <c:pt idx="0">
                  <c:v>2020</c:v>
                </c:pt>
                <c:pt idx="1">
                  <c:v>2021</c:v>
                </c:pt>
                <c:pt idx="2">
                  <c:v>2022</c:v>
                </c:pt>
                <c:pt idx="3">
                  <c:v>2023</c:v>
                </c:pt>
                <c:pt idx="4">
                  <c:v>2024</c:v>
                </c:pt>
                <c:pt idx="5">
                  <c:v>2025</c:v>
                </c:pt>
                <c:pt idx="6">
                  <c:v>2026</c:v>
                </c:pt>
                <c:pt idx="7">
                  <c:v>2027</c:v>
                </c:pt>
                <c:pt idx="8">
                  <c:v>2028</c:v>
                </c:pt>
                <c:pt idx="9">
                  <c:v>2029</c:v>
                </c:pt>
                <c:pt idx="10">
                  <c:v>2030</c:v>
                </c:pt>
                <c:pt idx="11">
                  <c:v>2031</c:v>
                </c:pt>
                <c:pt idx="12">
                  <c:v>2032</c:v>
                </c:pt>
                <c:pt idx="13">
                  <c:v>2033</c:v>
                </c:pt>
                <c:pt idx="14">
                  <c:v>2034</c:v>
                </c:pt>
                <c:pt idx="15">
                  <c:v>2035</c:v>
                </c:pt>
              </c:numCache>
            </c:numRef>
          </c:cat>
          <c:val>
            <c:numRef>
              <c:f>'графики и табл.'!$B$11:$Q$11</c:f>
              <c:numCache>
                <c:formatCode>0.0</c:formatCode>
                <c:ptCount val="16"/>
                <c:pt idx="0">
                  <c:v>-3</c:v>
                </c:pt>
                <c:pt idx="1">
                  <c:v>5.5999999999999943</c:v>
                </c:pt>
                <c:pt idx="2">
                  <c:v>4.2999999999999972</c:v>
                </c:pt>
                <c:pt idx="3">
                  <c:v>6.222999999999999</c:v>
                </c:pt>
                <c:pt idx="4">
                  <c:v>6.2409999999999997</c:v>
                </c:pt>
                <c:pt idx="5">
                  <c:v>1.2069999999999936</c:v>
                </c:pt>
                <c:pt idx="6">
                  <c:v>4.0960000000000036</c:v>
                </c:pt>
                <c:pt idx="7">
                  <c:v>7.2710000000000008</c:v>
                </c:pt>
                <c:pt idx="8">
                  <c:v>7.6689999999999969</c:v>
                </c:pt>
                <c:pt idx="9">
                  <c:v>7.5930000000000035</c:v>
                </c:pt>
                <c:pt idx="10">
                  <c:v>7.2180000000000035</c:v>
                </c:pt>
                <c:pt idx="11">
                  <c:v>1.5490000000000066</c:v>
                </c:pt>
                <c:pt idx="12">
                  <c:v>4.992999999999995</c:v>
                </c:pt>
                <c:pt idx="13">
                  <c:v>7.1059999999999945</c:v>
                </c:pt>
                <c:pt idx="14">
                  <c:v>7.6140000000000043</c:v>
                </c:pt>
                <c:pt idx="15">
                  <c:v>7.6749999999999972</c:v>
                </c:pt>
              </c:numCache>
            </c:numRef>
          </c:val>
          <c:extLst>
            <c:ext xmlns:c16="http://schemas.microsoft.com/office/drawing/2014/chart" uri="{C3380CC4-5D6E-409C-BE32-E72D297353CC}">
              <c16:uniqueId val="{0000000C-8F1D-483D-86E5-94F4881A0176}"/>
            </c:ext>
          </c:extLst>
        </c:ser>
        <c:dLbls>
          <c:showLegendKey val="0"/>
          <c:showVal val="0"/>
          <c:showCatName val="0"/>
          <c:showSerName val="0"/>
          <c:showPercent val="0"/>
          <c:showBubbleSize val="0"/>
        </c:dLbls>
        <c:gapWidth val="150"/>
        <c:axId val="195341824"/>
        <c:axId val="148774208"/>
      </c:barChart>
      <c:catAx>
        <c:axId val="195341824"/>
        <c:scaling>
          <c:orientation val="minMax"/>
        </c:scaling>
        <c:delete val="0"/>
        <c:axPos val="b"/>
        <c:numFmt formatCode="General" sourceLinked="1"/>
        <c:majorTickMark val="out"/>
        <c:minorTickMark val="none"/>
        <c:tickLblPos val="nextTo"/>
        <c:crossAx val="148774208"/>
        <c:crosses val="autoZero"/>
        <c:auto val="1"/>
        <c:lblAlgn val="ctr"/>
        <c:lblOffset val="100"/>
        <c:noMultiLvlLbl val="0"/>
      </c:catAx>
      <c:valAx>
        <c:axId val="148774208"/>
        <c:scaling>
          <c:orientation val="minMax"/>
        </c:scaling>
        <c:delete val="0"/>
        <c:axPos val="l"/>
        <c:majorGridlines/>
        <c:numFmt formatCode="0.0" sourceLinked="1"/>
        <c:majorTickMark val="out"/>
        <c:minorTickMark val="none"/>
        <c:tickLblPos val="nextTo"/>
        <c:crossAx val="195341824"/>
        <c:crosses val="autoZero"/>
        <c:crossBetween val="between"/>
      </c:valAx>
      <c:spPr>
        <a:solidFill>
          <a:srgbClr val="FFFF00"/>
        </a:solidFill>
      </c:spPr>
    </c:plotArea>
    <c:legend>
      <c:legendPos val="b"/>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5830528562188443E-2"/>
          <c:y val="3.7766428729119145E-2"/>
          <c:w val="0.90646165048355676"/>
          <c:h val="0.82696092427698875"/>
        </c:manualLayout>
      </c:layout>
      <c:barChart>
        <c:barDir val="col"/>
        <c:grouping val="clustered"/>
        <c:varyColors val="0"/>
        <c:ser>
          <c:idx val="0"/>
          <c:order val="0"/>
          <c:tx>
            <c:strRef>
              <c:f>'графики и табл.'!$A$23</c:f>
              <c:strCache>
                <c:ptCount val="1"/>
                <c:pt idx="0">
                  <c:v>Inertial</c:v>
                </c:pt>
              </c:strCache>
            </c:strRef>
          </c:tx>
          <c:invertIfNegative val="0"/>
          <c:dLbls>
            <c:dLbl>
              <c:idx val="1"/>
              <c:layout>
                <c:manualLayout>
                  <c:x val="-1.1805213969503216E-2"/>
                  <c:y val="3.7383177570093117E-3"/>
                </c:manualLayout>
              </c:layout>
              <c:spPr/>
              <c:txPr>
                <a:bodyPr/>
                <a:lstStyle/>
                <a:p>
                  <a:pPr>
                    <a:defRPr/>
                  </a:pPr>
                  <a:endParaRPr lang="de-DE"/>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BAD-4D8F-85CA-1176D8D1CFEA}"/>
                </c:ext>
              </c:extLst>
            </c:dLbl>
            <c:dLbl>
              <c:idx val="2"/>
              <c:layout>
                <c:manualLayout>
                  <c:x val="-7.8701426463354644E-3"/>
                  <c:y val="0"/>
                </c:manualLayout>
              </c:layout>
              <c:spPr/>
              <c:txPr>
                <a:bodyPr/>
                <a:lstStyle/>
                <a:p>
                  <a:pPr>
                    <a:defRPr/>
                  </a:pPr>
                  <a:endParaRPr lang="de-DE"/>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BAD-4D8F-85CA-1176D8D1CFEA}"/>
                </c:ext>
              </c:extLst>
            </c:dLbl>
            <c:dLbl>
              <c:idx val="3"/>
              <c:layout>
                <c:manualLayout>
                  <c:x val="-7.8701426463354644E-3"/>
                  <c:y val="7.4766355140186919E-3"/>
                </c:manualLayout>
              </c:layout>
              <c:spPr/>
              <c:txPr>
                <a:bodyPr/>
                <a:lstStyle/>
                <a:p>
                  <a:pPr>
                    <a:defRPr/>
                  </a:pPr>
                  <a:endParaRPr lang="de-DE"/>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BAD-4D8F-85CA-1176D8D1CFEA}"/>
                </c:ext>
              </c:extLst>
            </c:dLbl>
            <c:dLbl>
              <c:idx val="14"/>
              <c:layout>
                <c:manualLayout>
                  <c:x val="-5.9026069847517432E-3"/>
                  <c:y val="3.7383177570092774E-3"/>
                </c:manualLayout>
              </c:layout>
              <c:spPr/>
              <c:txPr>
                <a:bodyPr/>
                <a:lstStyle/>
                <a:p>
                  <a:pPr>
                    <a:defRPr/>
                  </a:pPr>
                  <a:endParaRPr lang="de-DE"/>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BAD-4D8F-85CA-1176D8D1CFEA}"/>
                </c:ext>
              </c:extLst>
            </c:dLbl>
            <c:dLbl>
              <c:idx val="15"/>
              <c:layout>
                <c:manualLayout>
                  <c:x val="-1.5740285292670929E-2"/>
                  <c:y val="1.8691588785046662E-2"/>
                </c:manualLayout>
              </c:layout>
              <c:spPr/>
              <c:txPr>
                <a:bodyPr/>
                <a:lstStyle/>
                <a:p>
                  <a:pPr>
                    <a:defRPr/>
                  </a:pPr>
                  <a:endParaRPr lang="de-DE"/>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BAD-4D8F-85CA-1176D8D1CFEA}"/>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'графики и табл.'!$B$22:$Q$22</c:f>
              <c:numCache>
                <c:formatCode>General</c:formatCode>
                <c:ptCount val="16"/>
                <c:pt idx="0">
                  <c:v>2020</c:v>
                </c:pt>
                <c:pt idx="1">
                  <c:v>2021</c:v>
                </c:pt>
                <c:pt idx="2">
                  <c:v>2022</c:v>
                </c:pt>
                <c:pt idx="3">
                  <c:v>2023</c:v>
                </c:pt>
                <c:pt idx="4">
                  <c:v>2024</c:v>
                </c:pt>
                <c:pt idx="5">
                  <c:v>2025</c:v>
                </c:pt>
                <c:pt idx="6">
                  <c:v>2026</c:v>
                </c:pt>
                <c:pt idx="7">
                  <c:v>2027</c:v>
                </c:pt>
                <c:pt idx="8">
                  <c:v>2028</c:v>
                </c:pt>
                <c:pt idx="9">
                  <c:v>2029</c:v>
                </c:pt>
                <c:pt idx="10">
                  <c:v>2030</c:v>
                </c:pt>
                <c:pt idx="11">
                  <c:v>2031</c:v>
                </c:pt>
                <c:pt idx="12">
                  <c:v>2032</c:v>
                </c:pt>
                <c:pt idx="13">
                  <c:v>2033</c:v>
                </c:pt>
                <c:pt idx="14">
                  <c:v>2034</c:v>
                </c:pt>
                <c:pt idx="15">
                  <c:v>2035</c:v>
                </c:pt>
              </c:numCache>
            </c:numRef>
          </c:cat>
          <c:val>
            <c:numRef>
              <c:f>'графики и табл.'!$B$23:$Q$23</c:f>
              <c:numCache>
                <c:formatCode>0.0</c:formatCode>
                <c:ptCount val="16"/>
                <c:pt idx="0">
                  <c:v>-4.0999999999999943</c:v>
                </c:pt>
                <c:pt idx="1">
                  <c:v>7.5</c:v>
                </c:pt>
                <c:pt idx="2">
                  <c:v>4.9000000000000057</c:v>
                </c:pt>
                <c:pt idx="3">
                  <c:v>6.5</c:v>
                </c:pt>
                <c:pt idx="4">
                  <c:v>2.5</c:v>
                </c:pt>
                <c:pt idx="5">
                  <c:v>-10</c:v>
                </c:pt>
                <c:pt idx="6">
                  <c:v>6.5</c:v>
                </c:pt>
                <c:pt idx="7">
                  <c:v>6.5</c:v>
                </c:pt>
                <c:pt idx="8">
                  <c:v>6.5</c:v>
                </c:pt>
                <c:pt idx="9">
                  <c:v>6.5</c:v>
                </c:pt>
                <c:pt idx="10">
                  <c:v>6.5</c:v>
                </c:pt>
                <c:pt idx="11">
                  <c:v>-9</c:v>
                </c:pt>
                <c:pt idx="12">
                  <c:v>3</c:v>
                </c:pt>
                <c:pt idx="13">
                  <c:v>6.5</c:v>
                </c:pt>
                <c:pt idx="14">
                  <c:v>6.5</c:v>
                </c:pt>
                <c:pt idx="15">
                  <c:v>6.5</c:v>
                </c:pt>
              </c:numCache>
            </c:numRef>
          </c:val>
          <c:extLst>
            <c:ext xmlns:c16="http://schemas.microsoft.com/office/drawing/2014/chart" uri="{C3380CC4-5D6E-409C-BE32-E72D297353CC}">
              <c16:uniqueId val="{00000005-3BAD-4D8F-85CA-1176D8D1CFEA}"/>
            </c:ext>
          </c:extLst>
        </c:ser>
        <c:ser>
          <c:idx val="1"/>
          <c:order val="1"/>
          <c:tx>
            <c:strRef>
              <c:f>'графики и табл.'!$A$24</c:f>
              <c:strCache>
                <c:ptCount val="1"/>
                <c:pt idx="0">
                  <c:v>Moderately optimistic </c:v>
                </c:pt>
              </c:strCache>
            </c:strRef>
          </c:tx>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6-3BAD-4D8F-85CA-1176D8D1CFEA}"/>
                </c:ext>
              </c:extLst>
            </c:dLbl>
            <c:dLbl>
              <c:idx val="10"/>
              <c:layout>
                <c:manualLayout>
                  <c:x val="-9.8376783079194025E-3"/>
                  <c:y val="0"/>
                </c:manualLayout>
              </c:layout>
              <c:spPr/>
              <c:txPr>
                <a:bodyPr/>
                <a:lstStyle/>
                <a:p>
                  <a:pPr>
                    <a:defRPr/>
                  </a:pPr>
                  <a:endParaRPr lang="de-DE"/>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BAD-4D8F-85CA-1176D8D1CFEA}"/>
                </c:ext>
              </c:extLst>
            </c:dLbl>
            <c:dLbl>
              <c:idx val="12"/>
              <c:layout>
                <c:manualLayout>
                  <c:x val="-1.5740285292670929E-2"/>
                  <c:y val="3.7383177570093117E-3"/>
                </c:manualLayout>
              </c:layout>
              <c:spPr/>
              <c:txPr>
                <a:bodyPr/>
                <a:lstStyle/>
                <a:p>
                  <a:pPr>
                    <a:defRPr/>
                  </a:pPr>
                  <a:endParaRPr lang="de-DE"/>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BAD-4D8F-85CA-1176D8D1CFEA}"/>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'графики и табл.'!$B$22:$Q$22</c:f>
              <c:numCache>
                <c:formatCode>General</c:formatCode>
                <c:ptCount val="16"/>
                <c:pt idx="0">
                  <c:v>2020</c:v>
                </c:pt>
                <c:pt idx="1">
                  <c:v>2021</c:v>
                </c:pt>
                <c:pt idx="2">
                  <c:v>2022</c:v>
                </c:pt>
                <c:pt idx="3">
                  <c:v>2023</c:v>
                </c:pt>
                <c:pt idx="4">
                  <c:v>2024</c:v>
                </c:pt>
                <c:pt idx="5">
                  <c:v>2025</c:v>
                </c:pt>
                <c:pt idx="6">
                  <c:v>2026</c:v>
                </c:pt>
                <c:pt idx="7">
                  <c:v>2027</c:v>
                </c:pt>
                <c:pt idx="8">
                  <c:v>2028</c:v>
                </c:pt>
                <c:pt idx="9">
                  <c:v>2029</c:v>
                </c:pt>
                <c:pt idx="10">
                  <c:v>2030</c:v>
                </c:pt>
                <c:pt idx="11">
                  <c:v>2031</c:v>
                </c:pt>
                <c:pt idx="12">
                  <c:v>2032</c:v>
                </c:pt>
                <c:pt idx="13">
                  <c:v>2033</c:v>
                </c:pt>
                <c:pt idx="14">
                  <c:v>2034</c:v>
                </c:pt>
                <c:pt idx="15">
                  <c:v>2035</c:v>
                </c:pt>
              </c:numCache>
            </c:numRef>
          </c:cat>
          <c:val>
            <c:numRef>
              <c:f>'графики и табл.'!$B$24:$Q$24</c:f>
              <c:numCache>
                <c:formatCode>0.0</c:formatCode>
                <c:ptCount val="16"/>
                <c:pt idx="0">
                  <c:v>-4.0999999999999943</c:v>
                </c:pt>
                <c:pt idx="1">
                  <c:v>8.4000000000000057</c:v>
                </c:pt>
                <c:pt idx="2">
                  <c:v>5.7999999999999972</c:v>
                </c:pt>
                <c:pt idx="3">
                  <c:v>12.432000000000002</c:v>
                </c:pt>
                <c:pt idx="4">
                  <c:v>7.980000000000004</c:v>
                </c:pt>
                <c:pt idx="5">
                  <c:v>-3.1560000000000059</c:v>
                </c:pt>
                <c:pt idx="6">
                  <c:v>11.629000000000005</c:v>
                </c:pt>
                <c:pt idx="7">
                  <c:v>11.456000000000003</c:v>
                </c:pt>
                <c:pt idx="8">
                  <c:v>11.088999999999999</c:v>
                </c:pt>
                <c:pt idx="9">
                  <c:v>10.097999999999999</c:v>
                </c:pt>
                <c:pt idx="10">
                  <c:v>8.6620000000000061</c:v>
                </c:pt>
                <c:pt idx="11">
                  <c:v>-3.0690000000000026</c:v>
                </c:pt>
                <c:pt idx="12">
                  <c:v>6.5139999999999958</c:v>
                </c:pt>
                <c:pt idx="13">
                  <c:v>9.3299999999999983</c:v>
                </c:pt>
                <c:pt idx="14">
                  <c:v>9.7680000000000007</c:v>
                </c:pt>
                <c:pt idx="15">
                  <c:v>9.5439999999999969</c:v>
                </c:pt>
              </c:numCache>
            </c:numRef>
          </c:val>
          <c:extLst>
            <c:ext xmlns:c16="http://schemas.microsoft.com/office/drawing/2014/chart" uri="{C3380CC4-5D6E-409C-BE32-E72D297353CC}">
              <c16:uniqueId val="{00000009-3BAD-4D8F-85CA-1176D8D1CFEA}"/>
            </c:ext>
          </c:extLst>
        </c:ser>
        <c:ser>
          <c:idx val="2"/>
          <c:order val="2"/>
          <c:tx>
            <c:strRef>
              <c:f>'графики и табл.'!$A$25</c:f>
              <c:strCache>
                <c:ptCount val="1"/>
                <c:pt idx="0">
                  <c:v>Optimistic</c:v>
                </c:pt>
              </c:strCache>
            </c:strRef>
          </c:tx>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A-3BAD-4D8F-85CA-1176D8D1CFEA}"/>
                </c:ext>
              </c:extLst>
            </c:dLbl>
            <c:dLbl>
              <c:idx val="1"/>
              <c:layout>
                <c:manualLayout>
                  <c:x val="1.5740285292670929E-2"/>
                  <c:y val="0"/>
                </c:manualLayout>
              </c:layout>
              <c:spPr/>
              <c:txPr>
                <a:bodyPr/>
                <a:lstStyle/>
                <a:p>
                  <a:pPr>
                    <a:defRPr/>
                  </a:pPr>
                  <a:endParaRPr lang="de-DE"/>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3BAD-4D8F-85CA-1176D8D1CFEA}"/>
                </c:ext>
              </c:extLst>
            </c:dLbl>
            <c:dLbl>
              <c:idx val="2"/>
              <c:layout>
                <c:manualLayout>
                  <c:x val="1.9675356615838301E-3"/>
                  <c:y val="-2.9906542056074768E-2"/>
                </c:manualLayout>
              </c:layout>
              <c:spPr/>
              <c:txPr>
                <a:bodyPr/>
                <a:lstStyle/>
                <a:p>
                  <a:pPr>
                    <a:defRPr/>
                  </a:pPr>
                  <a:endParaRPr lang="de-DE"/>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3BAD-4D8F-85CA-1176D8D1CFEA}"/>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'графики и табл.'!$B$22:$Q$22</c:f>
              <c:numCache>
                <c:formatCode>General</c:formatCode>
                <c:ptCount val="16"/>
                <c:pt idx="0">
                  <c:v>2020</c:v>
                </c:pt>
                <c:pt idx="1">
                  <c:v>2021</c:v>
                </c:pt>
                <c:pt idx="2">
                  <c:v>2022</c:v>
                </c:pt>
                <c:pt idx="3">
                  <c:v>2023</c:v>
                </c:pt>
                <c:pt idx="4">
                  <c:v>2024</c:v>
                </c:pt>
                <c:pt idx="5">
                  <c:v>2025</c:v>
                </c:pt>
                <c:pt idx="6">
                  <c:v>2026</c:v>
                </c:pt>
                <c:pt idx="7">
                  <c:v>2027</c:v>
                </c:pt>
                <c:pt idx="8">
                  <c:v>2028</c:v>
                </c:pt>
                <c:pt idx="9">
                  <c:v>2029</c:v>
                </c:pt>
                <c:pt idx="10">
                  <c:v>2030</c:v>
                </c:pt>
                <c:pt idx="11">
                  <c:v>2031</c:v>
                </c:pt>
                <c:pt idx="12">
                  <c:v>2032</c:v>
                </c:pt>
                <c:pt idx="13">
                  <c:v>2033</c:v>
                </c:pt>
                <c:pt idx="14">
                  <c:v>2034</c:v>
                </c:pt>
                <c:pt idx="15">
                  <c:v>2035</c:v>
                </c:pt>
              </c:numCache>
            </c:numRef>
          </c:cat>
          <c:val>
            <c:numRef>
              <c:f>'графики и табл.'!$B$25:$Q$25</c:f>
              <c:numCache>
                <c:formatCode>0.0</c:formatCode>
                <c:ptCount val="16"/>
                <c:pt idx="0">
                  <c:v>-4.0999999999999943</c:v>
                </c:pt>
                <c:pt idx="1">
                  <c:v>9.2000000000000028</c:v>
                </c:pt>
                <c:pt idx="2">
                  <c:v>6.5999999999999943</c:v>
                </c:pt>
                <c:pt idx="3">
                  <c:v>17.754999999999995</c:v>
                </c:pt>
                <c:pt idx="4">
                  <c:v>12.429000000000002</c:v>
                </c:pt>
                <c:pt idx="5">
                  <c:v>1.9080000000000013</c:v>
                </c:pt>
                <c:pt idx="6">
                  <c:v>14.981999999999999</c:v>
                </c:pt>
                <c:pt idx="7">
                  <c:v>14.456999999999994</c:v>
                </c:pt>
                <c:pt idx="8">
                  <c:v>13.674000000000007</c:v>
                </c:pt>
                <c:pt idx="9">
                  <c:v>11.995999999999995</c:v>
                </c:pt>
                <c:pt idx="10">
                  <c:v>9.7469999999999999</c:v>
                </c:pt>
                <c:pt idx="11">
                  <c:v>-0.17900000000000205</c:v>
                </c:pt>
                <c:pt idx="12">
                  <c:v>8.0769999999999982</c:v>
                </c:pt>
                <c:pt idx="13">
                  <c:v>10.533000000000001</c:v>
                </c:pt>
                <c:pt idx="14">
                  <c:v>11.180999999999997</c:v>
                </c:pt>
                <c:pt idx="15">
                  <c:v>10.924999999999997</c:v>
                </c:pt>
              </c:numCache>
            </c:numRef>
          </c:val>
          <c:extLst>
            <c:ext xmlns:c16="http://schemas.microsoft.com/office/drawing/2014/chart" uri="{C3380CC4-5D6E-409C-BE32-E72D297353CC}">
              <c16:uniqueId val="{0000000D-3BAD-4D8F-85CA-1176D8D1CFEA}"/>
            </c:ext>
          </c:extLst>
        </c:ser>
        <c:dLbls>
          <c:showLegendKey val="0"/>
          <c:showVal val="0"/>
          <c:showCatName val="0"/>
          <c:showSerName val="0"/>
          <c:showPercent val="0"/>
          <c:showBubbleSize val="0"/>
        </c:dLbls>
        <c:gapWidth val="150"/>
        <c:axId val="195567104"/>
        <c:axId val="177784512"/>
      </c:barChart>
      <c:catAx>
        <c:axId val="195567104"/>
        <c:scaling>
          <c:orientation val="minMax"/>
        </c:scaling>
        <c:delete val="0"/>
        <c:axPos val="b"/>
        <c:numFmt formatCode="General" sourceLinked="1"/>
        <c:majorTickMark val="out"/>
        <c:minorTickMark val="none"/>
        <c:tickLblPos val="nextTo"/>
        <c:crossAx val="177784512"/>
        <c:crosses val="autoZero"/>
        <c:auto val="1"/>
        <c:lblAlgn val="ctr"/>
        <c:lblOffset val="100"/>
        <c:noMultiLvlLbl val="0"/>
      </c:catAx>
      <c:valAx>
        <c:axId val="177784512"/>
        <c:scaling>
          <c:orientation val="minMax"/>
        </c:scaling>
        <c:delete val="0"/>
        <c:axPos val="l"/>
        <c:majorGridlines/>
        <c:numFmt formatCode="0.0" sourceLinked="1"/>
        <c:majorTickMark val="out"/>
        <c:minorTickMark val="none"/>
        <c:tickLblPos val="nextTo"/>
        <c:crossAx val="195567104"/>
        <c:crosses val="autoZero"/>
        <c:crossBetween val="between"/>
      </c:valAx>
    </c:plotArea>
    <c:legend>
      <c:legendPos val="b"/>
      <c:overlay val="0"/>
      <c:txPr>
        <a:bodyPr/>
        <a:lstStyle/>
        <a:p>
          <a:pPr>
            <a:defRPr sz="1200" baseline="0"/>
          </a:pPr>
          <a:endParaRPr lang="de-DE"/>
        </a:p>
      </c:txPr>
    </c:legend>
    <c:plotVisOnly val="1"/>
    <c:dispBlanksAs val="gap"/>
    <c:showDLblsOverMax val="0"/>
  </c:chart>
  <c:spPr>
    <a:solidFill>
      <a:srgbClr val="FFFF00"/>
    </a:solidFill>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17ECA081-4007-4834-ADFC-EE9A3159B172}" type="datetimeFigureOut">
              <a:rPr lang="ru-RU" smtClean="0"/>
              <a:t>12.10.2021</a:t>
            </a:fld>
            <a:endParaRPr lang="ru-RU"/>
          </a:p>
        </p:txBody>
      </p:sp>
      <p:sp>
        <p:nvSpPr>
          <p:cNvPr id="4" name="Образ слайда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6117" y="4722694"/>
            <a:ext cx="5408930" cy="4474131"/>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C657B17E-17F2-4FB2-8D97-28390870ED00}" type="slidenum">
              <a:rPr lang="ru-RU" smtClean="0"/>
              <a:t>‹Nr.›</a:t>
            </a:fld>
            <a:endParaRPr lang="ru-RU"/>
          </a:p>
        </p:txBody>
      </p:sp>
    </p:spTree>
    <p:extLst>
      <p:ext uri="{BB962C8B-B14F-4D97-AF65-F5344CB8AC3E}">
        <p14:creationId xmlns:p14="http://schemas.microsoft.com/office/powerpoint/2010/main" val="3686437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AAA14136-9158-4604-8F0F-15EF7D5FCB03}" type="datetime1">
              <a:rPr lang="ru-RU" smtClean="0"/>
              <a:t>12.10.2021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EF4367-DD3C-4F16-9B48-D4EF8A772F9C}" type="slidenum">
              <a:rPr lang="ru-RU" smtClean="0"/>
              <a:t>‹Nr.›</a:t>
            </a:fld>
            <a:endParaRPr lang="ru-RU"/>
          </a:p>
        </p:txBody>
      </p:sp>
    </p:spTree>
    <p:extLst>
      <p:ext uri="{BB962C8B-B14F-4D97-AF65-F5344CB8AC3E}">
        <p14:creationId xmlns:p14="http://schemas.microsoft.com/office/powerpoint/2010/main" val="2403633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1F257767-45D7-4D3D-B672-4319AEC2BEBA}" type="datetime1">
              <a:rPr lang="ru-RU" smtClean="0"/>
              <a:t>12.10.2021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EF4367-DD3C-4F16-9B48-D4EF8A772F9C}" type="slidenum">
              <a:rPr lang="ru-RU" smtClean="0"/>
              <a:t>‹Nr.›</a:t>
            </a:fld>
            <a:endParaRPr lang="ru-RU"/>
          </a:p>
        </p:txBody>
      </p:sp>
    </p:spTree>
    <p:extLst>
      <p:ext uri="{BB962C8B-B14F-4D97-AF65-F5344CB8AC3E}">
        <p14:creationId xmlns:p14="http://schemas.microsoft.com/office/powerpoint/2010/main" val="3916233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47AC7CA-B693-4A11-831F-DA87581380ED}" type="datetime1">
              <a:rPr lang="ru-RU" smtClean="0"/>
              <a:t>12.10.2021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EF4367-DD3C-4F16-9B48-D4EF8A772F9C}" type="slidenum">
              <a:rPr lang="ru-RU" smtClean="0"/>
              <a:t>‹Nr.›</a:t>
            </a:fld>
            <a:endParaRPr lang="ru-RU"/>
          </a:p>
        </p:txBody>
      </p:sp>
    </p:spTree>
    <p:extLst>
      <p:ext uri="{BB962C8B-B14F-4D97-AF65-F5344CB8AC3E}">
        <p14:creationId xmlns:p14="http://schemas.microsoft.com/office/powerpoint/2010/main" val="2102804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8C4C433-287F-4DED-9C94-CD64139EE138}" type="datetime1">
              <a:rPr lang="ru-RU" smtClean="0"/>
              <a:t>12.10.2021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EF4367-DD3C-4F16-9B48-D4EF8A772F9C}" type="slidenum">
              <a:rPr lang="ru-RU" smtClean="0"/>
              <a:t>‹Nr.›</a:t>
            </a:fld>
            <a:endParaRPr lang="ru-RU"/>
          </a:p>
        </p:txBody>
      </p:sp>
    </p:spTree>
    <p:extLst>
      <p:ext uri="{BB962C8B-B14F-4D97-AF65-F5344CB8AC3E}">
        <p14:creationId xmlns:p14="http://schemas.microsoft.com/office/powerpoint/2010/main" val="2857147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404E862F-A1DC-4172-B4C6-DD6B8053DA14}" type="datetime1">
              <a:rPr lang="ru-RU" smtClean="0"/>
              <a:t>12.10.2021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EF4367-DD3C-4F16-9B48-D4EF8A772F9C}" type="slidenum">
              <a:rPr lang="ru-RU" smtClean="0"/>
              <a:t>‹Nr.›</a:t>
            </a:fld>
            <a:endParaRPr lang="ru-RU"/>
          </a:p>
        </p:txBody>
      </p:sp>
    </p:spTree>
    <p:extLst>
      <p:ext uri="{BB962C8B-B14F-4D97-AF65-F5344CB8AC3E}">
        <p14:creationId xmlns:p14="http://schemas.microsoft.com/office/powerpoint/2010/main" val="4219093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760357B4-B287-434A-90C3-A53665C56AAB}" type="datetime1">
              <a:rPr lang="ru-RU" smtClean="0"/>
              <a:t>12.10.2021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2EF4367-DD3C-4F16-9B48-D4EF8A772F9C}" type="slidenum">
              <a:rPr lang="ru-RU" smtClean="0"/>
              <a:t>‹Nr.›</a:t>
            </a:fld>
            <a:endParaRPr lang="ru-RU"/>
          </a:p>
        </p:txBody>
      </p:sp>
    </p:spTree>
    <p:extLst>
      <p:ext uri="{BB962C8B-B14F-4D97-AF65-F5344CB8AC3E}">
        <p14:creationId xmlns:p14="http://schemas.microsoft.com/office/powerpoint/2010/main" val="2923337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FE1FF700-3EEF-4C69-A8D4-43620CCFC0B9}" type="datetime1">
              <a:rPr lang="ru-RU" smtClean="0"/>
              <a:t>12.10.2021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2EF4367-DD3C-4F16-9B48-D4EF8A772F9C}" type="slidenum">
              <a:rPr lang="ru-RU" smtClean="0"/>
              <a:t>‹Nr.›</a:t>
            </a:fld>
            <a:endParaRPr lang="ru-RU"/>
          </a:p>
        </p:txBody>
      </p:sp>
    </p:spTree>
    <p:extLst>
      <p:ext uri="{BB962C8B-B14F-4D97-AF65-F5344CB8AC3E}">
        <p14:creationId xmlns:p14="http://schemas.microsoft.com/office/powerpoint/2010/main" val="53422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A24A641D-D3F5-4CEA-9BCC-FB3DF9E3232A}" type="datetime1">
              <a:rPr lang="ru-RU" smtClean="0"/>
              <a:t>12.10.2021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2EF4367-DD3C-4F16-9B48-D4EF8A772F9C}" type="slidenum">
              <a:rPr lang="ru-RU" smtClean="0"/>
              <a:t>‹Nr.›</a:t>
            </a:fld>
            <a:endParaRPr lang="ru-RU"/>
          </a:p>
        </p:txBody>
      </p:sp>
    </p:spTree>
    <p:extLst>
      <p:ext uri="{BB962C8B-B14F-4D97-AF65-F5344CB8AC3E}">
        <p14:creationId xmlns:p14="http://schemas.microsoft.com/office/powerpoint/2010/main" val="2401367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8CD9C03-1D12-409E-AE7B-226EC8B25DAD}" type="datetime1">
              <a:rPr lang="ru-RU" smtClean="0"/>
              <a:t>12.10.2021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2EF4367-DD3C-4F16-9B48-D4EF8A772F9C}" type="slidenum">
              <a:rPr lang="ru-RU" smtClean="0"/>
              <a:t>‹Nr.›</a:t>
            </a:fld>
            <a:endParaRPr lang="ru-RU"/>
          </a:p>
        </p:txBody>
      </p:sp>
    </p:spTree>
    <p:extLst>
      <p:ext uri="{BB962C8B-B14F-4D97-AF65-F5344CB8AC3E}">
        <p14:creationId xmlns:p14="http://schemas.microsoft.com/office/powerpoint/2010/main" val="3171163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0B3587D-B9CB-42AB-ACA3-75376FF987AD}" type="datetime1">
              <a:rPr lang="ru-RU" smtClean="0"/>
              <a:t>12.10.2021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2EF4367-DD3C-4F16-9B48-D4EF8A772F9C}" type="slidenum">
              <a:rPr lang="ru-RU" smtClean="0"/>
              <a:t>‹Nr.›</a:t>
            </a:fld>
            <a:endParaRPr lang="ru-RU"/>
          </a:p>
        </p:txBody>
      </p:sp>
    </p:spTree>
    <p:extLst>
      <p:ext uri="{BB962C8B-B14F-4D97-AF65-F5344CB8AC3E}">
        <p14:creationId xmlns:p14="http://schemas.microsoft.com/office/powerpoint/2010/main" val="592316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CD37A522-77EA-4F88-80F6-83C4C588AB2C}" type="datetime1">
              <a:rPr lang="ru-RU" smtClean="0"/>
              <a:t>12.10.2021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2EF4367-DD3C-4F16-9B48-D4EF8A772F9C}" type="slidenum">
              <a:rPr lang="ru-RU" smtClean="0"/>
              <a:t>‹Nr.›</a:t>
            </a:fld>
            <a:endParaRPr lang="ru-RU"/>
          </a:p>
        </p:txBody>
      </p:sp>
    </p:spTree>
    <p:extLst>
      <p:ext uri="{BB962C8B-B14F-4D97-AF65-F5344CB8AC3E}">
        <p14:creationId xmlns:p14="http://schemas.microsoft.com/office/powerpoint/2010/main" val="26476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1E9FB">
            <a:alpha val="28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B22AB0-6E05-4966-AE3D-0423BD7EE2D0}" type="datetime1">
              <a:rPr lang="ru-RU" smtClean="0"/>
              <a:t>12.10.2021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EF4367-DD3C-4F16-9B48-D4EF8A772F9C}" type="slidenum">
              <a:rPr lang="ru-RU" smtClean="0"/>
              <a:t>‹Nr.›</a:t>
            </a:fld>
            <a:endParaRPr lang="ru-RU"/>
          </a:p>
        </p:txBody>
      </p:sp>
    </p:spTree>
    <p:extLst>
      <p:ext uri="{BB962C8B-B14F-4D97-AF65-F5344CB8AC3E}">
        <p14:creationId xmlns:p14="http://schemas.microsoft.com/office/powerpoint/2010/main" val="1527032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package" Target="../embeddings/Microsoft_Word_Document5.docx"/><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package" Target="../embeddings/Microsoft_Word_Document6.docx"/><Relationship Id="rId1" Type="http://schemas.openxmlformats.org/officeDocument/2006/relationships/slideLayout" Target="../slideLayouts/slideLayout7.xml"/><Relationship Id="rId5" Type="http://schemas.openxmlformats.org/officeDocument/2006/relationships/image" Target="../media/image10.emf"/><Relationship Id="rId4" Type="http://schemas.openxmlformats.org/officeDocument/2006/relationships/package" Target="../embeddings/Microsoft_Word_Document7.docx"/></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package" Target="../embeddings/Microsoft_Word_Document8.docx"/><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package" Target="../embeddings/Microsoft_Word_Document9.docx"/><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package" Target="../embeddings/Microsoft_Word_Document10.docx"/><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package" Target="../embeddings/Microsoft_Word_Document11.docx"/><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package" Target="../embeddings/Microsoft_Word_Document.docx"/><Relationship Id="rId1" Type="http://schemas.openxmlformats.org/officeDocument/2006/relationships/slideLayout" Target="../slideLayouts/slideLayout6.x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Word_Document1.docx"/><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package" Target="../embeddings/Microsoft_Word_Document2.docx"/><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package" Target="../embeddings/Microsoft_Word_Document3.docx"/><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package" Target="../embeddings/Microsoft_Word_Document4.docx"/><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92696"/>
            <a:ext cx="7772400" cy="2907755"/>
          </a:xfrm>
        </p:spPr>
        <p:txBody>
          <a:bodyPr>
            <a:normAutofit/>
          </a:bodyPr>
          <a:lstStyle/>
          <a:p>
            <a:r>
              <a:rPr lang="sv-SE" sz="2200" b="1" dirty="0">
                <a:latin typeface="Times New Roman" panose="02020603050405020304" pitchFamily="18" charset="0"/>
                <a:cs typeface="Times New Roman" panose="02020603050405020304" pitchFamily="18" charset="0"/>
              </a:rPr>
              <a:t>Alexander O. Baranov, Victor N. Pavlov </a:t>
            </a:r>
            <a:br>
              <a:rPr lang="ru-RU" sz="2200" b="1" dirty="0">
                <a:latin typeface="Times New Roman" panose="02020603050405020304" pitchFamily="18" charset="0"/>
                <a:cs typeface="Times New Roman" panose="02020603050405020304" pitchFamily="18" charset="0"/>
              </a:rPr>
            </a:br>
            <a:br>
              <a:rPr lang="ru-RU" sz="2000"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Forecast of the Russian economy development </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for 2021-2035 (using the DIOM)</a:t>
            </a:r>
            <a:br>
              <a:rPr lang="ru-RU" sz="2400" b="1" dirty="0">
                <a:latin typeface="Times New Roman" panose="02020603050405020304" pitchFamily="18" charset="0"/>
                <a:cs typeface="Times New Roman" panose="02020603050405020304" pitchFamily="18" charset="0"/>
              </a:rPr>
            </a:br>
            <a:br>
              <a:rPr lang="ru-RU" sz="2000" dirty="0">
                <a:latin typeface="Times New Roman" panose="02020603050405020304" pitchFamily="18" charset="0"/>
                <a:cs typeface="Times New Roman" panose="02020603050405020304" pitchFamily="18" charset="0"/>
              </a:rPr>
            </a:br>
            <a:endParaRPr lang="ru-RU" sz="20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259632" y="4581128"/>
            <a:ext cx="6400800" cy="1752600"/>
          </a:xfrm>
        </p:spPr>
        <p:txBody>
          <a:bodyPr>
            <a:normAutofit lnSpcReduction="10000"/>
          </a:bodyPr>
          <a:lstStyle/>
          <a:p>
            <a:endParaRPr lang="ru-RU" sz="2000" dirty="0">
              <a:solidFill>
                <a:schemeClr val="tx1"/>
              </a:solidFill>
            </a:endParaRPr>
          </a:p>
          <a:p>
            <a:endParaRPr lang="ru-RU" sz="2000" dirty="0">
              <a:solidFill>
                <a:schemeClr val="tx1"/>
              </a:solidFill>
            </a:endParaRPr>
          </a:p>
          <a:p>
            <a:r>
              <a:rPr lang="en-US" sz="2000" dirty="0">
                <a:solidFill>
                  <a:schemeClr val="tx1"/>
                </a:solidFill>
                <a:latin typeface="Times New Roman" panose="02020603050405020304" pitchFamily="18" charset="0"/>
                <a:cs typeface="Times New Roman" panose="02020603050405020304" pitchFamily="18" charset="0"/>
              </a:rPr>
              <a:t>INFORUM WORLD CONFERENCE 2021</a:t>
            </a:r>
            <a:endParaRPr lang="ru-RU" sz="2000" dirty="0">
              <a:solidFill>
                <a:schemeClr val="tx1"/>
              </a:solidFill>
              <a:latin typeface="Times New Roman" panose="02020603050405020304" pitchFamily="18" charset="0"/>
              <a:cs typeface="Times New Roman" panose="02020603050405020304" pitchFamily="18" charset="0"/>
            </a:endParaRPr>
          </a:p>
          <a:p>
            <a:endParaRPr lang="ru-RU" sz="2000" dirty="0">
              <a:solidFill>
                <a:schemeClr val="tx1"/>
              </a:solidFill>
              <a:latin typeface="Times New Roman" panose="02020603050405020304" pitchFamily="18" charset="0"/>
              <a:cs typeface="Times New Roman" panose="02020603050405020304" pitchFamily="18" charset="0"/>
            </a:endParaRPr>
          </a:p>
          <a:p>
            <a:r>
              <a:rPr lang="en-US" sz="2000" dirty="0">
                <a:solidFill>
                  <a:schemeClr val="tx1"/>
                </a:solidFill>
                <a:latin typeface="Times New Roman" panose="02020603050405020304" pitchFamily="18" charset="0"/>
                <a:cs typeface="Times New Roman" panose="02020603050405020304" pitchFamily="18" charset="0"/>
              </a:rPr>
              <a:t>12 October</a:t>
            </a:r>
            <a:r>
              <a:rPr lang="ru-RU" sz="2000" dirty="0">
                <a:solidFill>
                  <a:schemeClr val="tx1"/>
                </a:solidFill>
                <a:latin typeface="Times New Roman" panose="02020603050405020304" pitchFamily="18" charset="0"/>
                <a:cs typeface="Times New Roman" panose="02020603050405020304" pitchFamily="18" charset="0"/>
              </a:rPr>
              <a:t> 2021</a:t>
            </a:r>
          </a:p>
        </p:txBody>
      </p:sp>
    </p:spTree>
    <p:extLst>
      <p:ext uri="{BB962C8B-B14F-4D97-AF65-F5344CB8AC3E}">
        <p14:creationId xmlns:p14="http://schemas.microsoft.com/office/powerpoint/2010/main" val="3597320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706090"/>
          </a:xfrm>
        </p:spPr>
        <p:txBody>
          <a:bodyPr>
            <a:normAutofit/>
          </a:bodyPr>
          <a:lstStyle/>
          <a:p>
            <a:r>
              <a:rPr lang="en-US" sz="2800" b="1" dirty="0">
                <a:latin typeface="Times New Roman" panose="02020603050405020304" pitchFamily="18" charset="0"/>
                <a:cs typeface="Times New Roman" panose="02020603050405020304" pitchFamily="18" charset="0"/>
              </a:rPr>
              <a:t>A moderately optimistic scenario</a:t>
            </a:r>
            <a:endParaRPr lang="ru-RU" sz="2800" dirty="0">
              <a:latin typeface="Times New Roman" panose="02020603050405020304" pitchFamily="18" charset="0"/>
              <a:cs typeface="Times New Roman" panose="02020603050405020304" pitchFamily="18" charset="0"/>
            </a:endParaRPr>
          </a:p>
        </p:txBody>
      </p:sp>
      <p:sp>
        <p:nvSpPr>
          <p:cNvPr id="6" name="Текст 5"/>
          <p:cNvSpPr>
            <a:spLocks noGrp="1"/>
          </p:cNvSpPr>
          <p:nvPr>
            <p:ph type="body" idx="1"/>
          </p:nvPr>
        </p:nvSpPr>
        <p:spPr>
          <a:xfrm>
            <a:off x="467544" y="1124744"/>
            <a:ext cx="4040188" cy="360040"/>
          </a:xfrm>
        </p:spPr>
        <p:txBody>
          <a:bodyPr>
            <a:normAutofit lnSpcReduction="10000"/>
          </a:bodyPr>
          <a:lstStyle/>
          <a:p>
            <a:r>
              <a:rPr lang="en-US" sz="1800" i="1" dirty="0">
                <a:latin typeface="Times New Roman" panose="02020603050405020304" pitchFamily="18" charset="0"/>
                <a:cs typeface="Times New Roman" panose="02020603050405020304" pitchFamily="18" charset="0"/>
              </a:rPr>
              <a:t>Economic policy</a:t>
            </a:r>
            <a:endParaRPr lang="ru-RU" sz="1800" i="1" dirty="0">
              <a:latin typeface="Times New Roman" panose="02020603050405020304" pitchFamily="18" charset="0"/>
              <a:cs typeface="Times New Roman" panose="02020603050405020304" pitchFamily="18" charset="0"/>
            </a:endParaRPr>
          </a:p>
        </p:txBody>
      </p:sp>
      <p:sp>
        <p:nvSpPr>
          <p:cNvPr id="7" name="Объект 6"/>
          <p:cNvSpPr>
            <a:spLocks noGrp="1"/>
          </p:cNvSpPr>
          <p:nvPr>
            <p:ph sz="half" idx="2"/>
          </p:nvPr>
        </p:nvSpPr>
        <p:spPr>
          <a:xfrm>
            <a:off x="395536" y="1556792"/>
            <a:ext cx="4040188" cy="4680520"/>
          </a:xfrm>
        </p:spPr>
        <p:txBody>
          <a:bodyPr>
            <a:noAutofit/>
          </a:bodyPr>
          <a:lstStyle/>
          <a:p>
            <a:pPr lvl="0"/>
            <a:r>
              <a:rPr lang="en-US" sz="1400" dirty="0">
                <a:latin typeface="Times New Roman" panose="02020603050405020304" pitchFamily="18" charset="0"/>
                <a:cs typeface="Times New Roman" panose="02020603050405020304" pitchFamily="18" charset="0"/>
              </a:rPr>
              <a:t>Activation of investment activity of the state. </a:t>
            </a:r>
          </a:p>
          <a:p>
            <a:pPr lvl="0"/>
            <a:r>
              <a:rPr lang="en-US" sz="1400" dirty="0">
                <a:latin typeface="Times New Roman" panose="02020603050405020304" pitchFamily="18" charset="0"/>
                <a:cs typeface="Times New Roman" panose="02020603050405020304" pitchFamily="18" charset="0"/>
              </a:rPr>
              <a:t>Accelerating the growth rate of public investments and bringing their share in the total volume of capital investments to 25 % , starting from 2022 . </a:t>
            </a:r>
          </a:p>
          <a:p>
            <a:pPr lvl="0"/>
            <a:r>
              <a:rPr lang="en-US" sz="1400" dirty="0">
                <a:latin typeface="Times New Roman" panose="02020603050405020304" pitchFamily="18" charset="0"/>
                <a:cs typeface="Times New Roman" panose="02020603050405020304" pitchFamily="18" charset="0"/>
              </a:rPr>
              <a:t>A soft monetary policy that promotes investment growth through low interest rates. </a:t>
            </a:r>
          </a:p>
          <a:p>
            <a:pPr lvl="0"/>
            <a:r>
              <a:rPr lang="en-US" sz="1400" dirty="0">
                <a:latin typeface="Times New Roman" panose="02020603050405020304" pitchFamily="18" charset="0"/>
                <a:cs typeface="Times New Roman" panose="02020603050405020304" pitchFamily="18" charset="0"/>
              </a:rPr>
              <a:t>The main objective of the Bank of Russia's policy is to promote economic growth and increase employment. </a:t>
            </a:r>
          </a:p>
          <a:p>
            <a:pPr lvl="0"/>
            <a:r>
              <a:rPr lang="en-US" sz="1400" dirty="0">
                <a:latin typeface="Times New Roman" panose="02020603050405020304" pitchFamily="18" charset="0"/>
                <a:cs typeface="Times New Roman" panose="02020603050405020304" pitchFamily="18" charset="0"/>
              </a:rPr>
              <a:t>Tax incentives for capital investments at the federal level. </a:t>
            </a:r>
          </a:p>
          <a:p>
            <a:pPr lvl="0"/>
            <a:r>
              <a:rPr lang="en-US" sz="1400" dirty="0">
                <a:latin typeface="Times New Roman" panose="02020603050405020304" pitchFamily="18" charset="0"/>
                <a:cs typeface="Times New Roman" panose="02020603050405020304" pitchFamily="18" charset="0"/>
              </a:rPr>
              <a:t>Granting preferences on the mortgage interest rate to the entire population of AR (not only to the population of the Far Eastern Federal District), preferences to the population of AR on personal income tax for tuition fees at universities and colleges located in AR.</a:t>
            </a:r>
          </a:p>
        </p:txBody>
      </p:sp>
      <p:sp>
        <p:nvSpPr>
          <p:cNvPr id="8" name="Текст 7"/>
          <p:cNvSpPr>
            <a:spLocks noGrp="1"/>
          </p:cNvSpPr>
          <p:nvPr>
            <p:ph type="body" sz="quarter" idx="3"/>
          </p:nvPr>
        </p:nvSpPr>
        <p:spPr>
          <a:xfrm>
            <a:off x="4716016" y="1124744"/>
            <a:ext cx="4041775" cy="360040"/>
          </a:xfrm>
        </p:spPr>
        <p:txBody>
          <a:bodyPr>
            <a:noAutofit/>
          </a:bodyPr>
          <a:lstStyle/>
          <a:p>
            <a:r>
              <a:rPr lang="en-US" sz="1800" i="1" dirty="0">
                <a:latin typeface="Times New Roman" panose="02020603050405020304" pitchFamily="18" charset="0"/>
                <a:cs typeface="Times New Roman" panose="02020603050405020304" pitchFamily="18" charset="0"/>
              </a:rPr>
              <a:t>Regional policy</a:t>
            </a:r>
            <a:endParaRPr lang="ru-RU" sz="1800" i="1" dirty="0">
              <a:latin typeface="Times New Roman" panose="02020603050405020304" pitchFamily="18" charset="0"/>
              <a:cs typeface="Times New Roman" panose="02020603050405020304" pitchFamily="18" charset="0"/>
            </a:endParaRPr>
          </a:p>
        </p:txBody>
      </p:sp>
      <p:sp>
        <p:nvSpPr>
          <p:cNvPr id="9" name="Объект 8"/>
          <p:cNvSpPr>
            <a:spLocks noGrp="1"/>
          </p:cNvSpPr>
          <p:nvPr>
            <p:ph sz="quarter" idx="4"/>
          </p:nvPr>
        </p:nvSpPr>
        <p:spPr>
          <a:xfrm>
            <a:off x="4644008" y="1556792"/>
            <a:ext cx="4041775" cy="4209331"/>
          </a:xfrm>
        </p:spPr>
        <p:txBody>
          <a:bodyPr>
            <a:normAutofit fontScale="77500" lnSpcReduction="20000"/>
          </a:bodyPr>
          <a:lstStyle/>
          <a:p>
            <a:r>
              <a:rPr lang="en-US" dirty="0">
                <a:latin typeface="Times New Roman" panose="02020603050405020304" pitchFamily="18" charset="0"/>
                <a:cs typeface="Times New Roman" panose="02020603050405020304" pitchFamily="18" charset="0"/>
              </a:rPr>
              <a:t>An increase in the share of taxes that remain at the disposal of the regions of the AR. </a:t>
            </a:r>
          </a:p>
          <a:p>
            <a:r>
              <a:rPr lang="en-US" dirty="0">
                <a:latin typeface="Times New Roman" panose="02020603050405020304" pitchFamily="18" charset="0"/>
                <a:cs typeface="Times New Roman" panose="02020603050405020304" pitchFamily="18" charset="0"/>
              </a:rPr>
              <a:t>More active state investment with the use of public-private partnership in the development of the infrastructure of the AR regions: airports, highways, for example, Yekaterinburg - Vladivostok (two lanes in each direction) and railways, part of the North Siberian railway Nizhnevartovsk - Bely </a:t>
            </a:r>
            <a:r>
              <a:rPr lang="en-US" dirty="0" err="1">
                <a:latin typeface="Times New Roman" panose="02020603050405020304" pitchFamily="18" charset="0"/>
                <a:cs typeface="Times New Roman" panose="02020603050405020304" pitchFamily="18" charset="0"/>
              </a:rPr>
              <a:t>Yar</a:t>
            </a:r>
            <a:r>
              <a:rPr lang="en-US" dirty="0">
                <a:latin typeface="Times New Roman" panose="02020603050405020304" pitchFamily="18" charset="0"/>
                <a:cs typeface="Times New Roman" panose="02020603050405020304" pitchFamily="18" charset="0"/>
              </a:rPr>
              <a:t> (as part of increasing connectivity of the northern and southern regions of Siberia), accelerated continuation of work on the modernization of the BAM, </a:t>
            </a:r>
            <a:r>
              <a:rPr lang="en-US" dirty="0" err="1">
                <a:latin typeface="Times New Roman" panose="02020603050405020304" pitchFamily="18" charset="0"/>
                <a:cs typeface="Times New Roman" panose="02020603050405020304" pitchFamily="18" charset="0"/>
              </a:rPr>
              <a:t>Transsib</a:t>
            </a:r>
            <a:r>
              <a:rPr lang="en-US" dirty="0">
                <a:latin typeface="Times New Roman" panose="02020603050405020304" pitchFamily="18" charset="0"/>
                <a:cs typeface="Times New Roman" panose="02020603050405020304" pitchFamily="18" charset="0"/>
              </a:rPr>
              <a:t>, etc.</a:t>
            </a:r>
          </a:p>
          <a:p>
            <a:pPr marL="0" indent="0">
              <a:buNone/>
            </a:pP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
        <p:nvSpPr>
          <p:cNvPr id="2" name="Нижний колонтитул 1"/>
          <p:cNvSpPr>
            <a:spLocks noGrp="1"/>
          </p:cNvSpPr>
          <p:nvPr>
            <p:ph type="ftr" sz="quarter" idx="11"/>
          </p:nvPr>
        </p:nvSpPr>
        <p:spPr/>
        <p:txBody>
          <a:bodyPr/>
          <a:lstStyle/>
          <a:p>
            <a:endParaRPr lang="ru-RU"/>
          </a:p>
        </p:txBody>
      </p:sp>
      <p:sp>
        <p:nvSpPr>
          <p:cNvPr id="3" name="Номер слайда 2"/>
          <p:cNvSpPr>
            <a:spLocks noGrp="1"/>
          </p:cNvSpPr>
          <p:nvPr>
            <p:ph type="sldNum" sz="quarter" idx="12"/>
          </p:nvPr>
        </p:nvSpPr>
        <p:spPr/>
        <p:txBody>
          <a:bodyPr/>
          <a:lstStyle/>
          <a:p>
            <a:fld id="{32EF4367-DD3C-4F16-9B48-D4EF8A772F9C}" type="slidenum">
              <a:rPr lang="ru-RU" smtClean="0"/>
              <a:t>10</a:t>
            </a:fld>
            <a:endParaRPr lang="ru-RU" dirty="0"/>
          </a:p>
        </p:txBody>
      </p:sp>
    </p:spTree>
    <p:extLst>
      <p:ext uri="{BB962C8B-B14F-4D97-AF65-F5344CB8AC3E}">
        <p14:creationId xmlns:p14="http://schemas.microsoft.com/office/powerpoint/2010/main" val="1968962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ижний колонтитул 1"/>
          <p:cNvSpPr>
            <a:spLocks noGrp="1"/>
          </p:cNvSpPr>
          <p:nvPr>
            <p:ph type="ftr" sz="quarter" idx="11"/>
          </p:nvPr>
        </p:nvSpPr>
        <p:spPr/>
        <p:txBody>
          <a:bodyPr/>
          <a:lstStyle/>
          <a:p>
            <a:endParaRPr lang="ru-RU"/>
          </a:p>
        </p:txBody>
      </p:sp>
      <p:sp>
        <p:nvSpPr>
          <p:cNvPr id="3" name="Номер слайда 2"/>
          <p:cNvSpPr>
            <a:spLocks noGrp="1"/>
          </p:cNvSpPr>
          <p:nvPr>
            <p:ph type="sldNum" sz="quarter" idx="12"/>
          </p:nvPr>
        </p:nvSpPr>
        <p:spPr/>
        <p:txBody>
          <a:bodyPr/>
          <a:lstStyle/>
          <a:p>
            <a:fld id="{32EF4367-DD3C-4F16-9B48-D4EF8A772F9C}" type="slidenum">
              <a:rPr lang="ru-RU" smtClean="0"/>
              <a:t>11</a:t>
            </a:fld>
            <a:endParaRPr lang="ru-RU"/>
          </a:p>
        </p:txBody>
      </p:sp>
      <p:graphicFrame>
        <p:nvGraphicFramePr>
          <p:cNvPr id="5" name="Объект 4"/>
          <p:cNvGraphicFramePr>
            <a:graphicFrameLocks noChangeAspect="1"/>
          </p:cNvGraphicFramePr>
          <p:nvPr>
            <p:extLst>
              <p:ext uri="{D42A27DB-BD31-4B8C-83A1-F6EECF244321}">
                <p14:modId xmlns:p14="http://schemas.microsoft.com/office/powerpoint/2010/main" val="2244606860"/>
              </p:ext>
            </p:extLst>
          </p:nvPr>
        </p:nvGraphicFramePr>
        <p:xfrm>
          <a:off x="395536" y="476671"/>
          <a:ext cx="8424936" cy="5579189"/>
        </p:xfrm>
        <a:graphic>
          <a:graphicData uri="http://schemas.openxmlformats.org/presentationml/2006/ole">
            <mc:AlternateContent xmlns:mc="http://schemas.openxmlformats.org/markup-compatibility/2006">
              <mc:Choice xmlns:v="urn:schemas-microsoft-com:vml" Requires="v">
                <p:oleObj name="Документ" r:id="rId2" imgW="5954934" imgH="3943998" progId="Word.Document.12">
                  <p:embed/>
                </p:oleObj>
              </mc:Choice>
              <mc:Fallback>
                <p:oleObj name="Документ" r:id="rId2" imgW="5954934" imgH="3943998" progId="Word.Document.12">
                  <p:embed/>
                  <p:pic>
                    <p:nvPicPr>
                      <p:cNvPr id="0" name=""/>
                      <p:cNvPicPr/>
                      <p:nvPr/>
                    </p:nvPicPr>
                    <p:blipFill>
                      <a:blip r:embed="rId3"/>
                      <a:stretch>
                        <a:fillRect/>
                      </a:stretch>
                    </p:blipFill>
                    <p:spPr>
                      <a:xfrm>
                        <a:off x="395536" y="476671"/>
                        <a:ext cx="8424936" cy="5579189"/>
                      </a:xfrm>
                      <a:prstGeom prst="rect">
                        <a:avLst/>
                      </a:prstGeom>
                    </p:spPr>
                  </p:pic>
                </p:oleObj>
              </mc:Fallback>
            </mc:AlternateContent>
          </a:graphicData>
        </a:graphic>
      </p:graphicFrame>
    </p:spTree>
    <p:extLst>
      <p:ext uri="{BB962C8B-B14F-4D97-AF65-F5344CB8AC3E}">
        <p14:creationId xmlns:p14="http://schemas.microsoft.com/office/powerpoint/2010/main" val="1272607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ижний колонтитул 1"/>
          <p:cNvSpPr>
            <a:spLocks noGrp="1"/>
          </p:cNvSpPr>
          <p:nvPr>
            <p:ph type="ftr" sz="quarter" idx="11"/>
          </p:nvPr>
        </p:nvSpPr>
        <p:spPr/>
        <p:txBody>
          <a:bodyPr/>
          <a:lstStyle/>
          <a:p>
            <a:endParaRPr lang="ru-RU"/>
          </a:p>
        </p:txBody>
      </p:sp>
      <p:sp>
        <p:nvSpPr>
          <p:cNvPr id="3" name="Номер слайда 2"/>
          <p:cNvSpPr>
            <a:spLocks noGrp="1"/>
          </p:cNvSpPr>
          <p:nvPr>
            <p:ph type="sldNum" sz="quarter" idx="12"/>
          </p:nvPr>
        </p:nvSpPr>
        <p:spPr/>
        <p:txBody>
          <a:bodyPr/>
          <a:lstStyle/>
          <a:p>
            <a:fld id="{32EF4367-DD3C-4F16-9B48-D4EF8A772F9C}" type="slidenum">
              <a:rPr lang="ru-RU" smtClean="0"/>
              <a:t>12</a:t>
            </a:fld>
            <a:endParaRPr lang="ru-RU"/>
          </a:p>
        </p:txBody>
      </p:sp>
      <p:graphicFrame>
        <p:nvGraphicFramePr>
          <p:cNvPr id="4" name="Объект 3"/>
          <p:cNvGraphicFramePr>
            <a:graphicFrameLocks noChangeAspect="1"/>
          </p:cNvGraphicFramePr>
          <p:nvPr>
            <p:extLst>
              <p:ext uri="{D42A27DB-BD31-4B8C-83A1-F6EECF244321}">
                <p14:modId xmlns:p14="http://schemas.microsoft.com/office/powerpoint/2010/main" val="3114436146"/>
              </p:ext>
            </p:extLst>
          </p:nvPr>
        </p:nvGraphicFramePr>
        <p:xfrm>
          <a:off x="463550" y="404813"/>
          <a:ext cx="8008938" cy="6284912"/>
        </p:xfrm>
        <a:graphic>
          <a:graphicData uri="http://schemas.openxmlformats.org/presentationml/2006/ole">
            <mc:AlternateContent xmlns:mc="http://schemas.openxmlformats.org/markup-compatibility/2006">
              <mc:Choice xmlns:v="urn:schemas-microsoft-com:vml" Requires="v">
                <p:oleObj name="Документ" r:id="rId2" imgW="5954934" imgH="4659028" progId="Word.Document.12">
                  <p:embed/>
                </p:oleObj>
              </mc:Choice>
              <mc:Fallback>
                <p:oleObj name="Документ" r:id="rId2" imgW="5954934" imgH="4659028" progId="Word.Document.12">
                  <p:embed/>
                  <p:pic>
                    <p:nvPicPr>
                      <p:cNvPr id="0" name=""/>
                      <p:cNvPicPr/>
                      <p:nvPr/>
                    </p:nvPicPr>
                    <p:blipFill>
                      <a:blip r:embed="rId3"/>
                      <a:stretch>
                        <a:fillRect/>
                      </a:stretch>
                    </p:blipFill>
                    <p:spPr>
                      <a:xfrm>
                        <a:off x="463550" y="404813"/>
                        <a:ext cx="8008938" cy="6284912"/>
                      </a:xfrm>
                      <a:prstGeom prst="rect">
                        <a:avLst/>
                      </a:prstGeom>
                    </p:spPr>
                  </p:pic>
                </p:oleObj>
              </mc:Fallback>
            </mc:AlternateContent>
          </a:graphicData>
        </a:graphic>
      </p:graphicFrame>
      <p:graphicFrame>
        <p:nvGraphicFramePr>
          <p:cNvPr id="5" name="Объект 4"/>
          <p:cNvGraphicFramePr>
            <a:graphicFrameLocks noChangeAspect="1"/>
          </p:cNvGraphicFramePr>
          <p:nvPr>
            <p:extLst>
              <p:ext uri="{D42A27DB-BD31-4B8C-83A1-F6EECF244321}">
                <p14:modId xmlns:p14="http://schemas.microsoft.com/office/powerpoint/2010/main" val="1077627794"/>
              </p:ext>
            </p:extLst>
          </p:nvPr>
        </p:nvGraphicFramePr>
        <p:xfrm>
          <a:off x="463550" y="1631950"/>
          <a:ext cx="8216900" cy="2176463"/>
        </p:xfrm>
        <a:graphic>
          <a:graphicData uri="http://schemas.openxmlformats.org/presentationml/2006/ole">
            <mc:AlternateContent xmlns:mc="http://schemas.openxmlformats.org/markup-compatibility/2006">
              <mc:Choice xmlns:v="urn:schemas-microsoft-com:vml" Requires="v">
                <p:oleObj name="Документ" r:id="rId4" imgW="5954934" imgH="1576520" progId="Word.Document.12">
                  <p:embed/>
                </p:oleObj>
              </mc:Choice>
              <mc:Fallback>
                <p:oleObj name="Документ" r:id="rId4" imgW="5954934" imgH="1576520" progId="Word.Document.12">
                  <p:embed/>
                  <p:pic>
                    <p:nvPicPr>
                      <p:cNvPr id="0" name=""/>
                      <p:cNvPicPr/>
                      <p:nvPr/>
                    </p:nvPicPr>
                    <p:blipFill>
                      <a:blip r:embed="rId5"/>
                      <a:stretch>
                        <a:fillRect/>
                      </a:stretch>
                    </p:blipFill>
                    <p:spPr>
                      <a:xfrm>
                        <a:off x="463550" y="1631950"/>
                        <a:ext cx="8216900" cy="2176463"/>
                      </a:xfrm>
                      <a:prstGeom prst="rect">
                        <a:avLst/>
                      </a:prstGeom>
                    </p:spPr>
                  </p:pic>
                </p:oleObj>
              </mc:Fallback>
            </mc:AlternateContent>
          </a:graphicData>
        </a:graphic>
      </p:graphicFrame>
    </p:spTree>
    <p:extLst>
      <p:ext uri="{BB962C8B-B14F-4D97-AF65-F5344CB8AC3E}">
        <p14:creationId xmlns:p14="http://schemas.microsoft.com/office/powerpoint/2010/main" val="735144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ижний колонтитул 1"/>
          <p:cNvSpPr>
            <a:spLocks noGrp="1"/>
          </p:cNvSpPr>
          <p:nvPr>
            <p:ph type="ftr" sz="quarter" idx="11"/>
          </p:nvPr>
        </p:nvSpPr>
        <p:spPr/>
        <p:txBody>
          <a:bodyPr/>
          <a:lstStyle/>
          <a:p>
            <a:endParaRPr lang="ru-RU"/>
          </a:p>
        </p:txBody>
      </p:sp>
      <p:sp>
        <p:nvSpPr>
          <p:cNvPr id="3" name="Номер слайда 2"/>
          <p:cNvSpPr>
            <a:spLocks noGrp="1"/>
          </p:cNvSpPr>
          <p:nvPr>
            <p:ph type="sldNum" sz="quarter" idx="12"/>
          </p:nvPr>
        </p:nvSpPr>
        <p:spPr/>
        <p:txBody>
          <a:bodyPr/>
          <a:lstStyle/>
          <a:p>
            <a:fld id="{32EF4367-DD3C-4F16-9B48-D4EF8A772F9C}" type="slidenum">
              <a:rPr lang="ru-RU" smtClean="0"/>
              <a:t>13</a:t>
            </a:fld>
            <a:endParaRPr lang="ru-RU"/>
          </a:p>
        </p:txBody>
      </p:sp>
      <p:graphicFrame>
        <p:nvGraphicFramePr>
          <p:cNvPr id="6" name="Объект 5"/>
          <p:cNvGraphicFramePr>
            <a:graphicFrameLocks noChangeAspect="1"/>
          </p:cNvGraphicFramePr>
          <p:nvPr>
            <p:extLst>
              <p:ext uri="{D42A27DB-BD31-4B8C-83A1-F6EECF244321}">
                <p14:modId xmlns:p14="http://schemas.microsoft.com/office/powerpoint/2010/main" val="1398981236"/>
              </p:ext>
            </p:extLst>
          </p:nvPr>
        </p:nvGraphicFramePr>
        <p:xfrm>
          <a:off x="660400" y="693738"/>
          <a:ext cx="7580313" cy="5475287"/>
        </p:xfrm>
        <a:graphic>
          <a:graphicData uri="http://schemas.openxmlformats.org/presentationml/2006/ole">
            <mc:AlternateContent xmlns:mc="http://schemas.openxmlformats.org/markup-compatibility/2006">
              <mc:Choice xmlns:v="urn:schemas-microsoft-com:vml" Requires="v">
                <p:oleObj name="Документ" r:id="rId2" imgW="7870863" imgH="5668418" progId="Word.Document.12">
                  <p:embed/>
                </p:oleObj>
              </mc:Choice>
              <mc:Fallback>
                <p:oleObj name="Документ" r:id="rId2" imgW="7870863" imgH="5668418" progId="Word.Document.12">
                  <p:embed/>
                  <p:pic>
                    <p:nvPicPr>
                      <p:cNvPr id="0" name=""/>
                      <p:cNvPicPr/>
                      <p:nvPr/>
                    </p:nvPicPr>
                    <p:blipFill>
                      <a:blip r:embed="rId3"/>
                      <a:stretch>
                        <a:fillRect/>
                      </a:stretch>
                    </p:blipFill>
                    <p:spPr>
                      <a:xfrm>
                        <a:off x="660400" y="693738"/>
                        <a:ext cx="7580313" cy="5475287"/>
                      </a:xfrm>
                      <a:prstGeom prst="rect">
                        <a:avLst/>
                      </a:prstGeom>
                    </p:spPr>
                  </p:pic>
                </p:oleObj>
              </mc:Fallback>
            </mc:AlternateContent>
          </a:graphicData>
        </a:graphic>
      </p:graphicFrame>
    </p:spTree>
    <p:extLst>
      <p:ext uri="{BB962C8B-B14F-4D97-AF65-F5344CB8AC3E}">
        <p14:creationId xmlns:p14="http://schemas.microsoft.com/office/powerpoint/2010/main" val="3079218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en-US" sz="2000" b="1" dirty="0">
                <a:latin typeface="Times New Roman" panose="02020603050405020304" pitchFamily="18" charset="0"/>
                <a:cs typeface="Times New Roman" panose="02020603050405020304" pitchFamily="18" charset="0"/>
              </a:rPr>
              <a:t>Figure</a:t>
            </a:r>
            <a:r>
              <a:rPr lang="ru-RU" sz="2000" b="1" dirty="0">
                <a:latin typeface="Times New Roman" panose="02020603050405020304" pitchFamily="18" charset="0"/>
                <a:cs typeface="Times New Roman" panose="02020603050405020304" pitchFamily="18" charset="0"/>
              </a:rPr>
              <a:t>. 1. </a:t>
            </a:r>
            <a:r>
              <a:rPr lang="en-US" sz="2000" b="1" i="1" dirty="0">
                <a:latin typeface="Times New Roman" panose="02020603050405020304" pitchFamily="18" charset="0"/>
                <a:cs typeface="Times New Roman" panose="02020603050405020304" pitchFamily="18" charset="0"/>
              </a:rPr>
              <a:t>The growth rate of real GDP (red curve) and the average annual real MIACR rate (blue curve) right scale) in the Russian Federation in 2000-2019, % (correlation coefficient - 58%, R2 = 30%, the MIACR rate is statistically significant).</a:t>
            </a:r>
            <a:endParaRPr lang="ru-RU" sz="2000" b="1" i="1" dirty="0">
              <a:latin typeface="Times New Roman" panose="02020603050405020304" pitchFamily="18" charset="0"/>
              <a:cs typeface="Times New Roman" panose="02020603050405020304" pitchFamily="18" charset="0"/>
            </a:endParaRPr>
          </a:p>
        </p:txBody>
      </p:sp>
      <p:sp>
        <p:nvSpPr>
          <p:cNvPr id="2" name="Нижний колонтитул 1"/>
          <p:cNvSpPr>
            <a:spLocks noGrp="1"/>
          </p:cNvSpPr>
          <p:nvPr>
            <p:ph type="ftr" sz="quarter" idx="11"/>
          </p:nvPr>
        </p:nvSpPr>
        <p:spPr/>
        <p:txBody>
          <a:bodyPr/>
          <a:lstStyle/>
          <a:p>
            <a:endParaRPr lang="ru-RU"/>
          </a:p>
        </p:txBody>
      </p:sp>
      <p:sp>
        <p:nvSpPr>
          <p:cNvPr id="3" name="Номер слайда 2"/>
          <p:cNvSpPr>
            <a:spLocks noGrp="1"/>
          </p:cNvSpPr>
          <p:nvPr>
            <p:ph type="sldNum" sz="quarter" idx="12"/>
          </p:nvPr>
        </p:nvSpPr>
        <p:spPr/>
        <p:txBody>
          <a:bodyPr/>
          <a:lstStyle/>
          <a:p>
            <a:fld id="{32EF4367-DD3C-4F16-9B48-D4EF8A772F9C}" type="slidenum">
              <a:rPr lang="ru-RU" smtClean="0"/>
              <a:t>14</a:t>
            </a:fld>
            <a:endParaRPr lang="ru-RU"/>
          </a:p>
        </p:txBody>
      </p:sp>
      <p:graphicFrame>
        <p:nvGraphicFramePr>
          <p:cNvPr id="5" name="Диаграмма 4"/>
          <p:cNvGraphicFramePr/>
          <p:nvPr>
            <p:extLst>
              <p:ext uri="{D42A27DB-BD31-4B8C-83A1-F6EECF244321}">
                <p14:modId xmlns:p14="http://schemas.microsoft.com/office/powerpoint/2010/main" val="816577647"/>
              </p:ext>
            </p:extLst>
          </p:nvPr>
        </p:nvGraphicFramePr>
        <p:xfrm>
          <a:off x="467544" y="1556792"/>
          <a:ext cx="8280920" cy="46085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78817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2000" b="1" dirty="0">
                <a:latin typeface="Times New Roman" panose="02020603050405020304" pitchFamily="18" charset="0"/>
                <a:cs typeface="Times New Roman" panose="02020603050405020304" pitchFamily="18" charset="0"/>
              </a:rPr>
              <a:t>Figure</a:t>
            </a:r>
            <a:r>
              <a:rPr lang="ru-RU" sz="2000" b="1" dirty="0">
                <a:latin typeface="Times New Roman" panose="02020603050405020304" pitchFamily="18" charset="0"/>
                <a:cs typeface="Times New Roman" panose="02020603050405020304" pitchFamily="18" charset="0"/>
              </a:rPr>
              <a:t>. 2. </a:t>
            </a:r>
            <a:r>
              <a:rPr lang="en-US" sz="2000" b="1" i="1" dirty="0">
                <a:latin typeface="Times New Roman" panose="02020603050405020304" pitchFamily="18" charset="0"/>
                <a:cs typeface="Times New Roman" panose="02020603050405020304" pitchFamily="18" charset="0"/>
              </a:rPr>
              <a:t>The increase of capital investments in constant prices (red curve, </a:t>
            </a:r>
            <a:r>
              <a:rPr lang="en-US" sz="2000" b="1" i="1" dirty="0" err="1">
                <a:latin typeface="Times New Roman" panose="02020603050405020304" pitchFamily="18" charset="0"/>
                <a:cs typeface="Times New Roman" panose="02020603050405020304" pitchFamily="18" charset="0"/>
              </a:rPr>
              <a:t>bln</a:t>
            </a:r>
            <a:r>
              <a:rPr lang="en-US" sz="2000" b="1" i="1" dirty="0">
                <a:latin typeface="Times New Roman" panose="02020603050405020304" pitchFamily="18" charset="0"/>
                <a:cs typeface="Times New Roman" panose="02020603050405020304" pitchFamily="18" charset="0"/>
              </a:rPr>
              <a:t>. Rub.) and the average annual real rate of MIACR (%, blue curve, right scale) in the Russian Federation in 2000 - 2019. (the correlation coefficient is -72%, R2 = 50%, the MIACR rate is statistically significant).</a:t>
            </a:r>
            <a:endParaRPr lang="ru-RU" sz="2000" b="1" i="1"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2EF4367-DD3C-4F16-9B48-D4EF8A772F9C}" type="slidenum">
              <a:rPr lang="ru-RU" smtClean="0"/>
              <a:t>15</a:t>
            </a:fld>
            <a:endParaRPr lang="ru-RU"/>
          </a:p>
        </p:txBody>
      </p:sp>
      <p:graphicFrame>
        <p:nvGraphicFramePr>
          <p:cNvPr id="5" name="Диаграмма 4"/>
          <p:cNvGraphicFramePr/>
          <p:nvPr>
            <p:extLst>
              <p:ext uri="{D42A27DB-BD31-4B8C-83A1-F6EECF244321}">
                <p14:modId xmlns:p14="http://schemas.microsoft.com/office/powerpoint/2010/main" val="3653545148"/>
              </p:ext>
            </p:extLst>
          </p:nvPr>
        </p:nvGraphicFramePr>
        <p:xfrm>
          <a:off x="467544" y="1556792"/>
          <a:ext cx="8208912" cy="47525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607150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p:cNvSpPr>
            <a:spLocks noGrp="1"/>
          </p:cNvSpPr>
          <p:nvPr>
            <p:ph type="body" idx="1"/>
          </p:nvPr>
        </p:nvSpPr>
        <p:spPr>
          <a:xfrm>
            <a:off x="323528" y="404664"/>
            <a:ext cx="4040188" cy="504056"/>
          </a:xfrm>
        </p:spPr>
        <p:txBody>
          <a:bodyPr/>
          <a:lstStyle/>
          <a:p>
            <a:pPr algn="ctr"/>
            <a:r>
              <a:rPr lang="en-US" i="1" dirty="0">
                <a:latin typeface="Times New Roman" panose="02020603050405020304" pitchFamily="18" charset="0"/>
                <a:cs typeface="Times New Roman" panose="02020603050405020304" pitchFamily="18" charset="0"/>
              </a:rPr>
              <a:t>Regional policy</a:t>
            </a:r>
            <a:endParaRPr lang="ru-RU" i="1" dirty="0">
              <a:latin typeface="Times New Roman" panose="02020603050405020304" pitchFamily="18" charset="0"/>
              <a:cs typeface="Times New Roman" panose="02020603050405020304" pitchFamily="18" charset="0"/>
            </a:endParaRPr>
          </a:p>
        </p:txBody>
      </p:sp>
      <p:sp>
        <p:nvSpPr>
          <p:cNvPr id="8" name="Текст 7"/>
          <p:cNvSpPr>
            <a:spLocks noGrp="1"/>
          </p:cNvSpPr>
          <p:nvPr>
            <p:ph type="body" sz="quarter" idx="3"/>
          </p:nvPr>
        </p:nvSpPr>
        <p:spPr>
          <a:xfrm>
            <a:off x="4644008" y="404664"/>
            <a:ext cx="4041775" cy="504056"/>
          </a:xfrm>
        </p:spPr>
        <p:txBody>
          <a:bodyPr>
            <a:normAutofit/>
          </a:bodyPr>
          <a:lstStyle/>
          <a:p>
            <a:r>
              <a:rPr lang="en-US" i="1" dirty="0">
                <a:latin typeface="Times New Roman" panose="02020603050405020304" pitchFamily="18" charset="0"/>
                <a:cs typeface="Times New Roman" panose="02020603050405020304" pitchFamily="18" charset="0"/>
              </a:rPr>
              <a:t>Foreign economic conditions.</a:t>
            </a:r>
            <a:endParaRPr lang="ru-RU" dirty="0">
              <a:latin typeface="Times New Roman" panose="02020603050405020304" pitchFamily="18" charset="0"/>
              <a:cs typeface="Times New Roman" panose="02020603050405020304" pitchFamily="18" charset="0"/>
            </a:endParaRPr>
          </a:p>
        </p:txBody>
      </p:sp>
      <p:sp>
        <p:nvSpPr>
          <p:cNvPr id="9" name="Объект 8"/>
          <p:cNvSpPr>
            <a:spLocks noGrp="1"/>
          </p:cNvSpPr>
          <p:nvPr>
            <p:ph sz="quarter" idx="4"/>
          </p:nvPr>
        </p:nvSpPr>
        <p:spPr>
          <a:xfrm>
            <a:off x="4716016" y="1052736"/>
            <a:ext cx="4041775" cy="3951288"/>
          </a:xfrm>
        </p:spPr>
        <p:txBody>
          <a:bodyPr>
            <a:normAutofit fontScale="70000" lnSpcReduction="20000"/>
          </a:bodyPr>
          <a:lstStyle/>
          <a:p>
            <a:r>
              <a:rPr lang="en-US" sz="2600" dirty="0">
                <a:latin typeface="Times New Roman" panose="02020603050405020304" pitchFamily="18" charset="0"/>
                <a:cs typeface="Times New Roman" panose="02020603050405020304" pitchFamily="18" charset="0"/>
              </a:rPr>
              <a:t>Gradual easing of sanctions by the West  as a result of the reduction of geopolitical tensions (unlikely). </a:t>
            </a:r>
          </a:p>
          <a:p>
            <a:r>
              <a:rPr lang="en-US" sz="2600" dirty="0">
                <a:latin typeface="Times New Roman" panose="02020603050405020304" pitchFamily="18" charset="0"/>
                <a:cs typeface="Times New Roman" panose="02020603050405020304" pitchFamily="18" charset="0"/>
              </a:rPr>
              <a:t>The oil price is at the level of $ 70-75 per barrel due to a more active than in the inertial and moderately optimistic version of the development of the world economy. </a:t>
            </a:r>
          </a:p>
          <a:p>
            <a:r>
              <a:rPr lang="en-US" sz="2600" dirty="0">
                <a:latin typeface="Times New Roman" panose="02020603050405020304" pitchFamily="18" charset="0"/>
                <a:cs typeface="Times New Roman" panose="02020603050405020304" pitchFamily="18" charset="0"/>
              </a:rPr>
              <a:t>There is no significant negative impact of the introduction of "green" technologies on economic growth in Russia – a decrease in oil production is offset by an increase in gas production.</a:t>
            </a:r>
          </a:p>
          <a:p>
            <a:r>
              <a:rPr lang="en-US" sz="2600" dirty="0">
                <a:latin typeface="Times New Roman" panose="02020603050405020304" pitchFamily="18" charset="0"/>
                <a:cs typeface="Times New Roman" panose="02020603050405020304" pitchFamily="18" charset="0"/>
              </a:rPr>
              <a:t>The average annual growth rate of world GDP is about 4.0%.</a:t>
            </a:r>
          </a:p>
          <a:p>
            <a:pPr marL="0" indent="0">
              <a:buNone/>
            </a:pPr>
            <a:endParaRPr lang="ru-RU" dirty="0">
              <a:latin typeface="Times New Roman" panose="02020603050405020304" pitchFamily="18" charset="0"/>
              <a:cs typeface="Times New Roman" panose="02020603050405020304" pitchFamily="18" charset="0"/>
            </a:endParaRPr>
          </a:p>
        </p:txBody>
      </p:sp>
      <p:sp>
        <p:nvSpPr>
          <p:cNvPr id="2" name="Нижний колонтитул 1"/>
          <p:cNvSpPr>
            <a:spLocks noGrp="1"/>
          </p:cNvSpPr>
          <p:nvPr>
            <p:ph type="ftr" sz="quarter" idx="11"/>
          </p:nvPr>
        </p:nvSpPr>
        <p:spPr/>
        <p:txBody>
          <a:bodyPr/>
          <a:lstStyle/>
          <a:p>
            <a:endParaRPr lang="ru-RU"/>
          </a:p>
        </p:txBody>
      </p:sp>
      <p:sp>
        <p:nvSpPr>
          <p:cNvPr id="3" name="Номер слайда 2"/>
          <p:cNvSpPr>
            <a:spLocks noGrp="1"/>
          </p:cNvSpPr>
          <p:nvPr>
            <p:ph type="sldNum" sz="quarter" idx="12"/>
          </p:nvPr>
        </p:nvSpPr>
        <p:spPr/>
        <p:txBody>
          <a:bodyPr/>
          <a:lstStyle/>
          <a:p>
            <a:fld id="{32EF4367-DD3C-4F16-9B48-D4EF8A772F9C}" type="slidenum">
              <a:rPr lang="ru-RU" smtClean="0"/>
              <a:t>16</a:t>
            </a:fld>
            <a:endParaRPr lang="ru-RU"/>
          </a:p>
        </p:txBody>
      </p:sp>
      <p:graphicFrame>
        <p:nvGraphicFramePr>
          <p:cNvPr id="4" name="Объект 3"/>
          <p:cNvGraphicFramePr>
            <a:graphicFrameLocks noChangeAspect="1"/>
          </p:cNvGraphicFramePr>
          <p:nvPr>
            <p:extLst>
              <p:ext uri="{D42A27DB-BD31-4B8C-83A1-F6EECF244321}">
                <p14:modId xmlns:p14="http://schemas.microsoft.com/office/powerpoint/2010/main" val="3888952731"/>
              </p:ext>
            </p:extLst>
          </p:nvPr>
        </p:nvGraphicFramePr>
        <p:xfrm>
          <a:off x="1041401" y="4792663"/>
          <a:ext cx="7131000" cy="2050052"/>
        </p:xfrm>
        <a:graphic>
          <a:graphicData uri="http://schemas.openxmlformats.org/presentationml/2006/ole">
            <mc:AlternateContent xmlns:mc="http://schemas.openxmlformats.org/markup-compatibility/2006">
              <mc:Choice xmlns:v="urn:schemas-microsoft-com:vml" Requires="v">
                <p:oleObj name="Документ" r:id="rId2" imgW="5954934" imgH="1715423" progId="Word.Document.12">
                  <p:embed/>
                </p:oleObj>
              </mc:Choice>
              <mc:Fallback>
                <p:oleObj name="Документ" r:id="rId2" imgW="5954934" imgH="1715423" progId="Word.Document.12">
                  <p:embed/>
                  <p:pic>
                    <p:nvPicPr>
                      <p:cNvPr id="0" name=""/>
                      <p:cNvPicPr/>
                      <p:nvPr/>
                    </p:nvPicPr>
                    <p:blipFill>
                      <a:blip r:embed="rId3"/>
                      <a:stretch>
                        <a:fillRect/>
                      </a:stretch>
                    </p:blipFill>
                    <p:spPr>
                      <a:xfrm>
                        <a:off x="1041401" y="4792663"/>
                        <a:ext cx="7131000" cy="2050052"/>
                      </a:xfrm>
                      <a:prstGeom prst="rect">
                        <a:avLst/>
                      </a:prstGeom>
                    </p:spPr>
                  </p:pic>
                </p:oleObj>
              </mc:Fallback>
            </mc:AlternateContent>
          </a:graphicData>
        </a:graphic>
      </p:graphicFrame>
      <p:sp>
        <p:nvSpPr>
          <p:cNvPr id="5" name="Объект 4"/>
          <p:cNvSpPr>
            <a:spLocks noGrp="1"/>
          </p:cNvSpPr>
          <p:nvPr>
            <p:ph sz="half" idx="2"/>
          </p:nvPr>
        </p:nvSpPr>
        <p:spPr>
          <a:xfrm>
            <a:off x="611560" y="1124744"/>
            <a:ext cx="4040188" cy="3951288"/>
          </a:xfrm>
        </p:spPr>
        <p:txBody>
          <a:bodyPr>
            <a:normAutofit fontScale="85000" lnSpcReduction="20000"/>
          </a:bodyPr>
          <a:lstStyle/>
          <a:p>
            <a:pPr marL="0" indent="360363" algn="just"/>
            <a:r>
              <a:rPr lang="en-US" dirty="0">
                <a:latin typeface="Times New Roman" panose="02020603050405020304" pitchFamily="18" charset="0"/>
                <a:cs typeface="Times New Roman" panose="02020603050405020304" pitchFamily="18" charset="0"/>
              </a:rPr>
              <a:t>Increase in the share of taxes that remain at the disposal of the Regions of the Asian Russia (AR). </a:t>
            </a:r>
          </a:p>
          <a:p>
            <a:pPr marL="0" indent="360363" algn="just"/>
            <a:r>
              <a:rPr lang="en-US" dirty="0">
                <a:latin typeface="Times New Roman" panose="02020603050405020304" pitchFamily="18" charset="0"/>
                <a:cs typeface="Times New Roman" panose="02020603050405020304" pitchFamily="18" charset="0"/>
              </a:rPr>
              <a:t>More active state investment with the use of public-private partnership in the development of the infrastructure of the AR regions (airports, roads and railways: Yekaterinburg - Vladivostok (two lanes in each direction), construction of the entire North Siberian railway Nizhnevartovsk - </a:t>
            </a:r>
            <a:r>
              <a:rPr lang="en-US" dirty="0" err="1">
                <a:latin typeface="Times New Roman" panose="02020603050405020304" pitchFamily="18" charset="0"/>
                <a:cs typeface="Times New Roman" panose="02020603050405020304" pitchFamily="18" charset="0"/>
              </a:rPr>
              <a:t>Ust-Ilyimsk</a:t>
            </a:r>
            <a:r>
              <a:rPr lang="en-US" dirty="0">
                <a:latin typeface="Times New Roman" panose="02020603050405020304" pitchFamily="18" charset="0"/>
                <a:cs typeface="Times New Roman" panose="02020603050405020304" pitchFamily="18" charset="0"/>
              </a:rPr>
              <a:t>, accelerated continuation of work on the modernization of the BAM, </a:t>
            </a:r>
            <a:r>
              <a:rPr lang="en-US" dirty="0" err="1">
                <a:latin typeface="Times New Roman" panose="02020603050405020304" pitchFamily="18" charset="0"/>
                <a:cs typeface="Times New Roman" panose="02020603050405020304" pitchFamily="18" charset="0"/>
              </a:rPr>
              <a:t>Transsib</a:t>
            </a:r>
            <a:r>
              <a:rPr lang="en-US" dirty="0">
                <a:latin typeface="Times New Roman" panose="02020603050405020304" pitchFamily="18" charset="0"/>
                <a:cs typeface="Times New Roman" panose="02020603050405020304" pitchFamily="18" charset="0"/>
              </a:rPr>
              <a:t>, etc.).</a:t>
            </a:r>
          </a:p>
          <a:p>
            <a:endParaRPr lang="ru-RU" dirty="0"/>
          </a:p>
        </p:txBody>
      </p:sp>
    </p:spTree>
    <p:extLst>
      <p:ext uri="{BB962C8B-B14F-4D97-AF65-F5344CB8AC3E}">
        <p14:creationId xmlns:p14="http://schemas.microsoft.com/office/powerpoint/2010/main" val="15235821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ижний колонтитул 1"/>
          <p:cNvSpPr>
            <a:spLocks noGrp="1"/>
          </p:cNvSpPr>
          <p:nvPr>
            <p:ph type="ftr" sz="quarter" idx="11"/>
          </p:nvPr>
        </p:nvSpPr>
        <p:spPr/>
        <p:txBody>
          <a:bodyPr/>
          <a:lstStyle/>
          <a:p>
            <a:endParaRPr lang="ru-RU"/>
          </a:p>
        </p:txBody>
      </p:sp>
      <p:sp>
        <p:nvSpPr>
          <p:cNvPr id="3" name="Номер слайда 2"/>
          <p:cNvSpPr>
            <a:spLocks noGrp="1"/>
          </p:cNvSpPr>
          <p:nvPr>
            <p:ph type="sldNum" sz="quarter" idx="12"/>
          </p:nvPr>
        </p:nvSpPr>
        <p:spPr/>
        <p:txBody>
          <a:bodyPr/>
          <a:lstStyle/>
          <a:p>
            <a:fld id="{32EF4367-DD3C-4F16-9B48-D4EF8A772F9C}" type="slidenum">
              <a:rPr lang="ru-RU" smtClean="0"/>
              <a:t>17</a:t>
            </a:fld>
            <a:endParaRPr lang="ru-RU"/>
          </a:p>
        </p:txBody>
      </p:sp>
      <p:graphicFrame>
        <p:nvGraphicFramePr>
          <p:cNvPr id="4" name="Объект 3"/>
          <p:cNvGraphicFramePr>
            <a:graphicFrameLocks noChangeAspect="1"/>
          </p:cNvGraphicFramePr>
          <p:nvPr>
            <p:extLst>
              <p:ext uri="{D42A27DB-BD31-4B8C-83A1-F6EECF244321}">
                <p14:modId xmlns:p14="http://schemas.microsoft.com/office/powerpoint/2010/main" val="2223093281"/>
              </p:ext>
            </p:extLst>
          </p:nvPr>
        </p:nvGraphicFramePr>
        <p:xfrm>
          <a:off x="590550" y="1354138"/>
          <a:ext cx="8008938" cy="3959225"/>
        </p:xfrm>
        <a:graphic>
          <a:graphicData uri="http://schemas.openxmlformats.org/presentationml/2006/ole">
            <mc:AlternateContent xmlns:mc="http://schemas.openxmlformats.org/markup-compatibility/2006">
              <mc:Choice xmlns:v="urn:schemas-microsoft-com:vml" Requires="v">
                <p:oleObj name="Документ" r:id="rId2" imgW="5954934" imgH="2938926" progId="Word.Document.12">
                  <p:embed/>
                </p:oleObj>
              </mc:Choice>
              <mc:Fallback>
                <p:oleObj name="Документ" r:id="rId2" imgW="5954934" imgH="2938926" progId="Word.Document.12">
                  <p:embed/>
                  <p:pic>
                    <p:nvPicPr>
                      <p:cNvPr id="0" name=""/>
                      <p:cNvPicPr/>
                      <p:nvPr/>
                    </p:nvPicPr>
                    <p:blipFill>
                      <a:blip r:embed="rId3"/>
                      <a:stretch>
                        <a:fillRect/>
                      </a:stretch>
                    </p:blipFill>
                    <p:spPr>
                      <a:xfrm>
                        <a:off x="590550" y="1354138"/>
                        <a:ext cx="8008938" cy="3959225"/>
                      </a:xfrm>
                      <a:prstGeom prst="rect">
                        <a:avLst/>
                      </a:prstGeom>
                    </p:spPr>
                  </p:pic>
                </p:oleObj>
              </mc:Fallback>
            </mc:AlternateContent>
          </a:graphicData>
        </a:graphic>
      </p:graphicFrame>
    </p:spTree>
    <p:extLst>
      <p:ext uri="{BB962C8B-B14F-4D97-AF65-F5344CB8AC3E}">
        <p14:creationId xmlns:p14="http://schemas.microsoft.com/office/powerpoint/2010/main" val="2235954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642194"/>
          </a:xfrm>
        </p:spPr>
        <p:txBody>
          <a:bodyPr>
            <a:normAutofit fontScale="90000"/>
          </a:bodyPr>
          <a:lstStyle/>
          <a:p>
            <a:r>
              <a:rPr lang="en-US" sz="2700" b="1" dirty="0">
                <a:latin typeface="Times New Roman" panose="02020603050405020304" pitchFamily="18" charset="0"/>
                <a:cs typeface="Times New Roman" panose="02020603050405020304" pitchFamily="18" charset="0"/>
              </a:rPr>
              <a:t>III. Results of calculations</a:t>
            </a:r>
            <a:br>
              <a:rPr lang="en-US" sz="2700" b="1" dirty="0">
                <a:latin typeface="Times New Roman" panose="02020603050405020304" pitchFamily="18" charset="0"/>
                <a:cs typeface="Times New Roman" panose="02020603050405020304" pitchFamily="18" charset="0"/>
              </a:rPr>
            </a:br>
            <a:br>
              <a:rPr lang="en-US" sz="2700" b="1" dirty="0">
                <a:latin typeface="Times New Roman" panose="02020603050405020304" pitchFamily="18" charset="0"/>
                <a:cs typeface="Times New Roman" panose="02020603050405020304" pitchFamily="18" charset="0"/>
              </a:rPr>
            </a:br>
            <a:r>
              <a:rPr lang="en-US" sz="2000" i="1" dirty="0">
                <a:latin typeface="Times New Roman" panose="02020603050405020304" pitchFamily="18" charset="0"/>
                <a:cs typeface="Times New Roman" panose="02020603050405020304" pitchFamily="18" charset="0"/>
              </a:rPr>
              <a:t>Table 3. </a:t>
            </a:r>
            <a:r>
              <a:rPr lang="en-US" sz="2000" b="1" dirty="0">
                <a:latin typeface="Times New Roman" panose="02020603050405020304" pitchFamily="18" charset="0"/>
                <a:cs typeface="Times New Roman" panose="02020603050405020304" pitchFamily="18" charset="0"/>
              </a:rPr>
              <a:t>Average annual growth rates of the most important macro indicators of the Russian Federation in 2021-2035 by forecast scenarios, %</a:t>
            </a:r>
            <a:br>
              <a:rPr lang="en-US" sz="2000" b="1"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The result of the calculation using DIOM</a:t>
            </a:r>
            <a:endParaRPr lang="ru-RU" sz="2000"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6516216" y="6381328"/>
            <a:ext cx="2133600" cy="365125"/>
          </a:xfrm>
        </p:spPr>
        <p:txBody>
          <a:bodyPr/>
          <a:lstStyle/>
          <a:p>
            <a:fld id="{32EF4367-DD3C-4F16-9B48-D4EF8A772F9C}" type="slidenum">
              <a:rPr lang="ru-RU" smtClean="0"/>
              <a:t>18</a:t>
            </a:fld>
            <a:endParaRPr lang="ru-RU"/>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2204864"/>
            <a:ext cx="8668089" cy="2328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66278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1800" b="1" i="1" dirty="0">
                <a:latin typeface="Times New Roman" panose="02020603050405020304" pitchFamily="18" charset="0"/>
                <a:cs typeface="Times New Roman" panose="02020603050405020304" pitchFamily="18" charset="0"/>
              </a:rPr>
              <a:t>Figure</a:t>
            </a:r>
            <a:r>
              <a:rPr lang="ru-RU" sz="1800" b="1" i="1" dirty="0">
                <a:latin typeface="Times New Roman" panose="02020603050405020304" pitchFamily="18" charset="0"/>
                <a:cs typeface="Times New Roman" panose="02020603050405020304" pitchFamily="18" charset="0"/>
              </a:rPr>
              <a:t>. 3. </a:t>
            </a:r>
            <a:r>
              <a:rPr lang="en-US" sz="1800" b="1" i="1" dirty="0">
                <a:latin typeface="Times New Roman" panose="02020603050405020304" pitchFamily="18" charset="0"/>
                <a:cs typeface="Times New Roman" panose="02020603050405020304" pitchFamily="18" charset="0"/>
              </a:rPr>
              <a:t>The GDP growth rate of the Russian economy in 2015-2022, %. </a:t>
            </a:r>
            <a:br>
              <a:rPr lang="en-US" sz="1800" b="1" i="1"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For 2015-2020 – actual values, 2021-2022 - forecast using to  quarterly econometric model </a:t>
            </a:r>
            <a:endParaRPr lang="ru-RU" sz="1800"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2EF4367-DD3C-4F16-9B48-D4EF8A772F9C}" type="slidenum">
              <a:rPr lang="ru-RU" smtClean="0"/>
              <a:t>19</a:t>
            </a:fld>
            <a:endParaRPr lang="ru-RU"/>
          </a:p>
        </p:txBody>
      </p:sp>
      <p:graphicFrame>
        <p:nvGraphicFramePr>
          <p:cNvPr id="7" name="Диаграмма 6"/>
          <p:cNvGraphicFramePr>
            <a:graphicFrameLocks/>
          </p:cNvGraphicFramePr>
          <p:nvPr>
            <p:extLst>
              <p:ext uri="{D42A27DB-BD31-4B8C-83A1-F6EECF244321}">
                <p14:modId xmlns:p14="http://schemas.microsoft.com/office/powerpoint/2010/main" val="3757259056"/>
              </p:ext>
            </p:extLst>
          </p:nvPr>
        </p:nvGraphicFramePr>
        <p:xfrm>
          <a:off x="323528" y="1268760"/>
          <a:ext cx="8424936" cy="48245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46002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b="1" dirty="0">
                <a:latin typeface="Times New Roman" panose="02020603050405020304" pitchFamily="18" charset="0"/>
                <a:cs typeface="Times New Roman" panose="02020603050405020304" pitchFamily="18" charset="0"/>
              </a:rPr>
              <a:t>Content</a:t>
            </a:r>
            <a:endParaRPr lang="ru-RU" sz="3200" b="1" dirty="0">
              <a:latin typeface="Times New Roman" panose="02020603050405020304" pitchFamily="18" charset="0"/>
              <a:cs typeface="Times New Roman" panose="02020603050405020304" pitchFamily="18" charset="0"/>
            </a:endParaRPr>
          </a:p>
        </p:txBody>
      </p:sp>
      <p:sp>
        <p:nvSpPr>
          <p:cNvPr id="6" name="Объект 5"/>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I</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Russian economy development in </a:t>
            </a:r>
            <a:r>
              <a:rPr lang="ru-RU" dirty="0">
                <a:latin typeface="Times New Roman" panose="02020603050405020304" pitchFamily="18" charset="0"/>
                <a:cs typeface="Times New Roman" panose="02020603050405020304" pitchFamily="18" charset="0"/>
              </a:rPr>
              <a:t>2010 – 2021.</a:t>
            </a:r>
          </a:p>
          <a:p>
            <a:r>
              <a:rPr lang="en-US" dirty="0">
                <a:latin typeface="Times New Roman" panose="02020603050405020304" pitchFamily="18" charset="0"/>
                <a:cs typeface="Times New Roman" panose="02020603050405020304" pitchFamily="18" charset="0"/>
              </a:rPr>
              <a:t>II</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Scenario conditions of the forecast.</a:t>
            </a:r>
            <a:endParaRPr lang="ru-RU"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III. Results of the calculations</a:t>
            </a:r>
            <a:endParaRPr lang="ru-RU"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2EF4367-DD3C-4F16-9B48-D4EF8A772F9C}" type="slidenum">
              <a:rPr lang="ru-RU" smtClean="0"/>
              <a:t>2</a:t>
            </a:fld>
            <a:endParaRPr lang="ru-RU"/>
          </a:p>
        </p:txBody>
      </p:sp>
    </p:spTree>
    <p:extLst>
      <p:ext uri="{BB962C8B-B14F-4D97-AF65-F5344CB8AC3E}">
        <p14:creationId xmlns:p14="http://schemas.microsoft.com/office/powerpoint/2010/main" val="19057854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2000" b="1" i="1" dirty="0">
                <a:latin typeface="Times New Roman" panose="02020603050405020304" pitchFamily="18" charset="0"/>
                <a:cs typeface="Times New Roman" panose="02020603050405020304" pitchFamily="18" charset="0"/>
              </a:rPr>
              <a:t>Figure 4. Capital investment growth rate of the Russian economy in 2015-2022, %. </a:t>
            </a:r>
            <a:r>
              <a:rPr lang="en-US" sz="2000" dirty="0">
                <a:latin typeface="Times New Roman" panose="02020603050405020304" pitchFamily="18" charset="0"/>
                <a:cs typeface="Times New Roman" panose="02020603050405020304" pitchFamily="18" charset="0"/>
              </a:rPr>
              <a:t>For 2015-2020 – actual values, 2021-2022 - forecast using to  quarterly econometric model </a:t>
            </a:r>
            <a:br>
              <a:rPr lang="ru-RU" sz="2700" dirty="0">
                <a:latin typeface="Times New Roman" panose="02020603050405020304" pitchFamily="18" charset="0"/>
                <a:cs typeface="Times New Roman" panose="02020603050405020304" pitchFamily="18" charset="0"/>
              </a:rPr>
            </a:br>
            <a:endParaRPr lang="ru-RU" sz="2200" dirty="0"/>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2EF4367-DD3C-4F16-9B48-D4EF8A772F9C}" type="slidenum">
              <a:rPr lang="ru-RU" smtClean="0"/>
              <a:t>20</a:t>
            </a:fld>
            <a:endParaRPr lang="ru-RU"/>
          </a:p>
        </p:txBody>
      </p:sp>
      <p:graphicFrame>
        <p:nvGraphicFramePr>
          <p:cNvPr id="7" name="Диаграмма 6"/>
          <p:cNvGraphicFramePr>
            <a:graphicFrameLocks/>
          </p:cNvGraphicFramePr>
          <p:nvPr>
            <p:extLst>
              <p:ext uri="{D42A27DB-BD31-4B8C-83A1-F6EECF244321}">
                <p14:modId xmlns:p14="http://schemas.microsoft.com/office/powerpoint/2010/main" val="462247372"/>
              </p:ext>
            </p:extLst>
          </p:nvPr>
        </p:nvGraphicFramePr>
        <p:xfrm>
          <a:off x="323528" y="1268760"/>
          <a:ext cx="8424936" cy="46805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448911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26170"/>
          </a:xfrm>
        </p:spPr>
        <p:txBody>
          <a:bodyPr>
            <a:normAutofit/>
          </a:bodyPr>
          <a:lstStyle/>
          <a:p>
            <a:r>
              <a:rPr lang="en-US" sz="1800" b="1" i="1" dirty="0">
                <a:latin typeface="Times New Roman" panose="02020603050405020304" pitchFamily="18" charset="0"/>
                <a:cs typeface="Times New Roman" panose="02020603050405020304" pitchFamily="18" charset="0"/>
              </a:rPr>
              <a:t>Figure</a:t>
            </a:r>
            <a:r>
              <a:rPr lang="ru-RU" sz="1800" b="1" i="1" dirty="0">
                <a:latin typeface="Times New Roman" panose="02020603050405020304" pitchFamily="18" charset="0"/>
                <a:cs typeface="Times New Roman" panose="02020603050405020304" pitchFamily="18" charset="0"/>
              </a:rPr>
              <a:t> 5. </a:t>
            </a:r>
            <a:r>
              <a:rPr lang="en-US" sz="1800" b="1" i="1" dirty="0">
                <a:latin typeface="Times New Roman" panose="02020603050405020304" pitchFamily="18" charset="0"/>
                <a:cs typeface="Times New Roman" panose="02020603050405020304" pitchFamily="18" charset="0"/>
              </a:rPr>
              <a:t>The forecast of the GDP growth rate of Russian economy for 2020-2035, %. </a:t>
            </a:r>
            <a:br>
              <a:rPr lang="en-US" sz="1800" b="1" i="1"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Made using DIOM</a:t>
            </a:r>
            <a:endParaRPr lang="ru-RU" sz="1800"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2EF4367-DD3C-4F16-9B48-D4EF8A772F9C}" type="slidenum">
              <a:rPr lang="ru-RU" smtClean="0"/>
              <a:t>21</a:t>
            </a:fld>
            <a:endParaRPr lang="ru-RU"/>
          </a:p>
        </p:txBody>
      </p:sp>
      <p:graphicFrame>
        <p:nvGraphicFramePr>
          <p:cNvPr id="7" name="Диаграмма 6"/>
          <p:cNvGraphicFramePr>
            <a:graphicFrameLocks/>
          </p:cNvGraphicFramePr>
          <p:nvPr>
            <p:extLst>
              <p:ext uri="{D42A27DB-BD31-4B8C-83A1-F6EECF244321}">
                <p14:modId xmlns:p14="http://schemas.microsoft.com/office/powerpoint/2010/main" val="2827651520"/>
              </p:ext>
            </p:extLst>
          </p:nvPr>
        </p:nvGraphicFramePr>
        <p:xfrm>
          <a:off x="1115616" y="1484784"/>
          <a:ext cx="7326709" cy="490987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382064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200" b="1" i="1" dirty="0">
                <a:latin typeface="Times New Roman" panose="02020603050405020304" pitchFamily="18" charset="0"/>
                <a:cs typeface="Times New Roman" panose="02020603050405020304" pitchFamily="18" charset="0"/>
              </a:rPr>
              <a:t>Figure</a:t>
            </a:r>
            <a:r>
              <a:rPr lang="ru-RU" sz="2200" b="1" i="1" dirty="0">
                <a:latin typeface="Times New Roman" panose="02020603050405020304" pitchFamily="18" charset="0"/>
                <a:cs typeface="Times New Roman" panose="02020603050405020304" pitchFamily="18" charset="0"/>
              </a:rPr>
              <a:t> 6. </a:t>
            </a:r>
            <a:r>
              <a:rPr lang="en-US" sz="2200" b="1" i="1" dirty="0">
                <a:latin typeface="Times New Roman" panose="02020603050405020304" pitchFamily="18" charset="0"/>
                <a:cs typeface="Times New Roman" panose="02020603050405020304" pitchFamily="18" charset="0"/>
              </a:rPr>
              <a:t> The forecast of capital investment  growth of the Russian economy for 2020-2035, %. </a:t>
            </a:r>
            <a:br>
              <a:rPr lang="en-US" sz="2200" b="1" i="1" dirty="0">
                <a:latin typeface="Times New Roman" panose="02020603050405020304" pitchFamily="18" charset="0"/>
                <a:cs typeface="Times New Roman" panose="02020603050405020304" pitchFamily="18" charset="0"/>
              </a:rPr>
            </a:br>
            <a:r>
              <a:rPr lang="en-US" sz="2200" dirty="0">
                <a:latin typeface="Times New Roman" panose="02020603050405020304" pitchFamily="18" charset="0"/>
                <a:cs typeface="Times New Roman" panose="02020603050405020304" pitchFamily="18" charset="0"/>
              </a:rPr>
              <a:t>Made using DIOM</a:t>
            </a:r>
            <a:endParaRPr lang="ru-RU" sz="2000"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2EF4367-DD3C-4F16-9B48-D4EF8A772F9C}" type="slidenum">
              <a:rPr lang="ru-RU" smtClean="0"/>
              <a:t>22</a:t>
            </a:fld>
            <a:endParaRPr lang="ru-RU" dirty="0"/>
          </a:p>
        </p:txBody>
      </p:sp>
      <p:graphicFrame>
        <p:nvGraphicFramePr>
          <p:cNvPr id="7" name="Диаграмма 6"/>
          <p:cNvGraphicFramePr>
            <a:graphicFrameLocks/>
          </p:cNvGraphicFramePr>
          <p:nvPr>
            <p:extLst>
              <p:ext uri="{D42A27DB-BD31-4B8C-83A1-F6EECF244321}">
                <p14:modId xmlns:p14="http://schemas.microsoft.com/office/powerpoint/2010/main" val="2321791786"/>
              </p:ext>
            </p:extLst>
          </p:nvPr>
        </p:nvGraphicFramePr>
        <p:xfrm>
          <a:off x="683568" y="1628800"/>
          <a:ext cx="8208912" cy="44644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746271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1143000"/>
          </a:xfrm>
        </p:spPr>
        <p:txBody>
          <a:bodyPr>
            <a:noAutofit/>
          </a:bodyPr>
          <a:lstStyle/>
          <a:p>
            <a:r>
              <a:rPr lang="en-US" sz="2800" b="1" dirty="0">
                <a:latin typeface="Times New Roman" panose="02020603050405020304" pitchFamily="18" charset="0"/>
                <a:cs typeface="Times New Roman" panose="02020603050405020304" pitchFamily="18" charset="0"/>
              </a:rPr>
              <a:t>Approaches to the spatial aspect of macroeconomic forecasting</a:t>
            </a:r>
            <a:endParaRPr lang="ru-RU" sz="2800" b="1"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2EF4367-DD3C-4F16-9B48-D4EF8A772F9C}" type="slidenum">
              <a:rPr lang="ru-RU" smtClean="0"/>
              <a:t>23</a:t>
            </a:fld>
            <a:endParaRPr lang="ru-RU"/>
          </a:p>
        </p:txBody>
      </p:sp>
      <p:graphicFrame>
        <p:nvGraphicFramePr>
          <p:cNvPr id="6" name="Объект 5"/>
          <p:cNvGraphicFramePr>
            <a:graphicFrameLocks noChangeAspect="1"/>
          </p:cNvGraphicFramePr>
          <p:nvPr>
            <p:extLst>
              <p:ext uri="{D42A27DB-BD31-4B8C-83A1-F6EECF244321}">
                <p14:modId xmlns:p14="http://schemas.microsoft.com/office/powerpoint/2010/main" val="2195937522"/>
              </p:ext>
            </p:extLst>
          </p:nvPr>
        </p:nvGraphicFramePr>
        <p:xfrm>
          <a:off x="1620838" y="984250"/>
          <a:ext cx="6492875" cy="5589588"/>
        </p:xfrm>
        <a:graphic>
          <a:graphicData uri="http://schemas.openxmlformats.org/presentationml/2006/ole">
            <mc:AlternateContent xmlns:mc="http://schemas.openxmlformats.org/markup-compatibility/2006">
              <mc:Choice xmlns:v="urn:schemas-microsoft-com:vml" Requires="v">
                <p:oleObj name="Документ" r:id="rId2" imgW="5954934" imgH="5118921" progId="Word.Document.12">
                  <p:embed/>
                </p:oleObj>
              </mc:Choice>
              <mc:Fallback>
                <p:oleObj name="Документ" r:id="rId2" imgW="5954934" imgH="5118921" progId="Word.Document.12">
                  <p:embed/>
                  <p:pic>
                    <p:nvPicPr>
                      <p:cNvPr id="0" name=""/>
                      <p:cNvPicPr/>
                      <p:nvPr/>
                    </p:nvPicPr>
                    <p:blipFill>
                      <a:blip r:embed="rId3"/>
                      <a:stretch>
                        <a:fillRect/>
                      </a:stretch>
                    </p:blipFill>
                    <p:spPr>
                      <a:xfrm>
                        <a:off x="1620838" y="984250"/>
                        <a:ext cx="6492875" cy="5589588"/>
                      </a:xfrm>
                      <a:prstGeom prst="rect">
                        <a:avLst/>
                      </a:prstGeom>
                    </p:spPr>
                  </p:pic>
                </p:oleObj>
              </mc:Fallback>
            </mc:AlternateContent>
          </a:graphicData>
        </a:graphic>
      </p:graphicFrame>
    </p:spTree>
    <p:extLst>
      <p:ext uri="{BB962C8B-B14F-4D97-AF65-F5344CB8AC3E}">
        <p14:creationId xmlns:p14="http://schemas.microsoft.com/office/powerpoint/2010/main" val="7556590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708920"/>
            <a:ext cx="8229600" cy="1143000"/>
          </a:xfrm>
        </p:spPr>
        <p:txBody>
          <a:bodyPr/>
          <a:lstStyle/>
          <a:p>
            <a:r>
              <a:rPr lang="en-US" b="1" dirty="0">
                <a:latin typeface="Times New Roman" panose="02020603050405020304" pitchFamily="18" charset="0"/>
                <a:cs typeface="Times New Roman" panose="02020603050405020304" pitchFamily="18" charset="0"/>
              </a:rPr>
              <a:t>THANK YOU</a:t>
            </a:r>
            <a:endParaRPr lang="ru-RU" b="1"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2EF4367-DD3C-4F16-9B48-D4EF8A772F9C}" type="slidenum">
              <a:rPr lang="ru-RU" smtClean="0"/>
              <a:t>24</a:t>
            </a:fld>
            <a:endParaRPr lang="ru-RU"/>
          </a:p>
        </p:txBody>
      </p:sp>
    </p:spTree>
    <p:extLst>
      <p:ext uri="{BB962C8B-B14F-4D97-AF65-F5344CB8AC3E}">
        <p14:creationId xmlns:p14="http://schemas.microsoft.com/office/powerpoint/2010/main" val="2855093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6406" y="476672"/>
            <a:ext cx="8229600" cy="778098"/>
          </a:xfrm>
        </p:spPr>
        <p:txBody>
          <a:bodyPr>
            <a:normAutofit fontScale="90000"/>
          </a:bodyPr>
          <a:lstStyle/>
          <a:p>
            <a:r>
              <a:rPr lang="en-US" sz="3200" b="1" dirty="0">
                <a:latin typeface="Times New Roman" panose="02020603050405020304" pitchFamily="18" charset="0"/>
                <a:cs typeface="Times New Roman" panose="02020603050405020304" pitchFamily="18" charset="0"/>
              </a:rPr>
              <a:t>I. Russian economy development in 2010 – 2021.</a:t>
            </a:r>
            <a:br>
              <a:rPr lang="en-US" sz="32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Table 1.</a:t>
            </a:r>
            <a:r>
              <a:rPr lang="en-US" sz="3200" b="1"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The GDP growth rate of  ten largest economies in the world in 2010-2020, %.</a:t>
            </a:r>
            <a:endParaRPr lang="ru-RU" sz="2000" b="1"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32EF4367-DD3C-4F16-9B48-D4EF8A772F9C}" type="slidenum">
              <a:rPr lang="ru-RU" smtClean="0"/>
              <a:t>3</a:t>
            </a:fld>
            <a:endParaRPr lang="ru-RU"/>
          </a:p>
        </p:txBody>
      </p:sp>
      <p:graphicFrame>
        <p:nvGraphicFramePr>
          <p:cNvPr id="5" name="Объект 4"/>
          <p:cNvGraphicFramePr>
            <a:graphicFrameLocks noChangeAspect="1"/>
          </p:cNvGraphicFramePr>
          <p:nvPr>
            <p:extLst>
              <p:ext uri="{D42A27DB-BD31-4B8C-83A1-F6EECF244321}">
                <p14:modId xmlns:p14="http://schemas.microsoft.com/office/powerpoint/2010/main" val="2576075152"/>
              </p:ext>
            </p:extLst>
          </p:nvPr>
        </p:nvGraphicFramePr>
        <p:xfrm>
          <a:off x="612775" y="5880100"/>
          <a:ext cx="8021638" cy="347663"/>
        </p:xfrm>
        <a:graphic>
          <a:graphicData uri="http://schemas.openxmlformats.org/presentationml/2006/ole">
            <mc:AlternateContent xmlns:mc="http://schemas.openxmlformats.org/markup-compatibility/2006">
              <mc:Choice xmlns:v="urn:schemas-microsoft-com:vml" Requires="v">
                <p:oleObj name="Документ" r:id="rId2" imgW="5811663" imgH="254057" progId="Word.Document.12">
                  <p:embed/>
                </p:oleObj>
              </mc:Choice>
              <mc:Fallback>
                <p:oleObj name="Документ" r:id="rId2" imgW="5811663" imgH="254057" progId="Word.Document.12">
                  <p:embed/>
                  <p:pic>
                    <p:nvPicPr>
                      <p:cNvPr id="0" name=""/>
                      <p:cNvPicPr/>
                      <p:nvPr/>
                    </p:nvPicPr>
                    <p:blipFill>
                      <a:blip r:embed="rId3"/>
                      <a:stretch>
                        <a:fillRect/>
                      </a:stretch>
                    </p:blipFill>
                    <p:spPr>
                      <a:xfrm>
                        <a:off x="612775" y="5880100"/>
                        <a:ext cx="8021638" cy="347663"/>
                      </a:xfrm>
                      <a:prstGeom prst="rect">
                        <a:avLst/>
                      </a:prstGeom>
                    </p:spPr>
                  </p:pic>
                </p:oleObj>
              </mc:Fallback>
            </mc:AlternateContent>
          </a:graphicData>
        </a:graphic>
      </p:graphicFrame>
      <p:pic>
        <p:nvPicPr>
          <p:cNvPr id="37946" name="Picture 5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1" y="1844824"/>
            <a:ext cx="8784976" cy="23936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5049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2800" b="1" dirty="0">
                <a:latin typeface="Times New Roman" panose="02020603050405020304" pitchFamily="18" charset="0"/>
                <a:cs typeface="Times New Roman" panose="02020603050405020304" pitchFamily="18" charset="0"/>
              </a:rPr>
              <a:t>Brief conclusions on the comparative analysis of the development of the Russian economy and the largest economies of the world in 2010-2020</a:t>
            </a:r>
            <a:endParaRPr lang="ru-RU" sz="2800" b="1"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2EF4367-DD3C-4F16-9B48-D4EF8A772F9C}" type="slidenum">
              <a:rPr lang="ru-RU" smtClean="0"/>
              <a:t>4</a:t>
            </a:fld>
            <a:endParaRPr lang="ru-RU"/>
          </a:p>
        </p:txBody>
      </p:sp>
      <p:graphicFrame>
        <p:nvGraphicFramePr>
          <p:cNvPr id="6" name="Объект 5"/>
          <p:cNvGraphicFramePr>
            <a:graphicFrameLocks noChangeAspect="1"/>
          </p:cNvGraphicFramePr>
          <p:nvPr>
            <p:extLst>
              <p:ext uri="{D42A27DB-BD31-4B8C-83A1-F6EECF244321}">
                <p14:modId xmlns:p14="http://schemas.microsoft.com/office/powerpoint/2010/main" val="2727701339"/>
              </p:ext>
            </p:extLst>
          </p:nvPr>
        </p:nvGraphicFramePr>
        <p:xfrm>
          <a:off x="254000" y="1771650"/>
          <a:ext cx="8439150" cy="3981450"/>
        </p:xfrm>
        <a:graphic>
          <a:graphicData uri="http://schemas.openxmlformats.org/presentationml/2006/ole">
            <mc:AlternateContent xmlns:mc="http://schemas.openxmlformats.org/markup-compatibility/2006">
              <mc:Choice xmlns:v="urn:schemas-microsoft-com:vml" Requires="v">
                <p:oleObj name="Документ" r:id="rId2" imgW="5954934" imgH="2802902" progId="Word.Document.12">
                  <p:embed/>
                </p:oleObj>
              </mc:Choice>
              <mc:Fallback>
                <p:oleObj name="Документ" r:id="rId2" imgW="5954934" imgH="2802902" progId="Word.Document.12">
                  <p:embed/>
                  <p:pic>
                    <p:nvPicPr>
                      <p:cNvPr id="0" name=""/>
                      <p:cNvPicPr/>
                      <p:nvPr/>
                    </p:nvPicPr>
                    <p:blipFill>
                      <a:blip r:embed="rId3"/>
                      <a:stretch>
                        <a:fillRect/>
                      </a:stretch>
                    </p:blipFill>
                    <p:spPr>
                      <a:xfrm>
                        <a:off x="254000" y="1771650"/>
                        <a:ext cx="8439150" cy="3981450"/>
                      </a:xfrm>
                      <a:prstGeom prst="rect">
                        <a:avLst/>
                      </a:prstGeom>
                    </p:spPr>
                  </p:pic>
                </p:oleObj>
              </mc:Fallback>
            </mc:AlternateContent>
          </a:graphicData>
        </a:graphic>
      </p:graphicFrame>
    </p:spTree>
    <p:extLst>
      <p:ext uri="{BB962C8B-B14F-4D97-AF65-F5344CB8AC3E}">
        <p14:creationId xmlns:p14="http://schemas.microsoft.com/office/powerpoint/2010/main" val="280602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r>
              <a:rPr lang="en-US" sz="3200" b="1" dirty="0">
                <a:latin typeface="Times New Roman" panose="02020603050405020304" pitchFamily="18" charset="0"/>
                <a:cs typeface="Times New Roman" panose="02020603050405020304" pitchFamily="18" charset="0"/>
              </a:rPr>
              <a:t>Reasons for the slowdown in economic growth in Russia</a:t>
            </a:r>
            <a:endParaRPr lang="ru-RU" sz="3200" b="1" dirty="0">
              <a:latin typeface="Times New Roman" panose="02020603050405020304" pitchFamily="18" charset="0"/>
              <a:cs typeface="Times New Roman" panose="02020603050405020304" pitchFamily="18" charset="0"/>
            </a:endParaRPr>
          </a:p>
        </p:txBody>
      </p:sp>
      <p:sp>
        <p:nvSpPr>
          <p:cNvPr id="2" name="Нижний колонтитул 1"/>
          <p:cNvSpPr>
            <a:spLocks noGrp="1"/>
          </p:cNvSpPr>
          <p:nvPr>
            <p:ph type="ftr" sz="quarter" idx="11"/>
          </p:nvPr>
        </p:nvSpPr>
        <p:spPr/>
        <p:txBody>
          <a:bodyPr/>
          <a:lstStyle/>
          <a:p>
            <a:endParaRPr lang="ru-RU"/>
          </a:p>
        </p:txBody>
      </p:sp>
      <p:sp>
        <p:nvSpPr>
          <p:cNvPr id="3" name="Номер слайда 2"/>
          <p:cNvSpPr>
            <a:spLocks noGrp="1"/>
          </p:cNvSpPr>
          <p:nvPr>
            <p:ph type="sldNum" sz="quarter" idx="12"/>
          </p:nvPr>
        </p:nvSpPr>
        <p:spPr/>
        <p:txBody>
          <a:bodyPr/>
          <a:lstStyle/>
          <a:p>
            <a:fld id="{32EF4367-DD3C-4F16-9B48-D4EF8A772F9C}" type="slidenum">
              <a:rPr lang="ru-RU" smtClean="0"/>
              <a:t>5</a:t>
            </a:fld>
            <a:endParaRPr lang="ru-RU"/>
          </a:p>
        </p:txBody>
      </p:sp>
      <p:graphicFrame>
        <p:nvGraphicFramePr>
          <p:cNvPr id="6" name="Объект 5"/>
          <p:cNvGraphicFramePr>
            <a:graphicFrameLocks noChangeAspect="1"/>
          </p:cNvGraphicFramePr>
          <p:nvPr>
            <p:extLst>
              <p:ext uri="{D42A27DB-BD31-4B8C-83A1-F6EECF244321}">
                <p14:modId xmlns:p14="http://schemas.microsoft.com/office/powerpoint/2010/main" val="1274880355"/>
              </p:ext>
            </p:extLst>
          </p:nvPr>
        </p:nvGraphicFramePr>
        <p:xfrm>
          <a:off x="463550" y="1839913"/>
          <a:ext cx="8542338" cy="3438525"/>
        </p:xfrm>
        <a:graphic>
          <a:graphicData uri="http://schemas.openxmlformats.org/presentationml/2006/ole">
            <mc:AlternateContent xmlns:mc="http://schemas.openxmlformats.org/markup-compatibility/2006">
              <mc:Choice xmlns:v="urn:schemas-microsoft-com:vml" Requires="v">
                <p:oleObj name="Документ" r:id="rId2" imgW="5954934" imgH="2387990" progId="Word.Document.12">
                  <p:embed/>
                </p:oleObj>
              </mc:Choice>
              <mc:Fallback>
                <p:oleObj name="Документ" r:id="rId2" imgW="5954934" imgH="2387990" progId="Word.Document.12">
                  <p:embed/>
                  <p:pic>
                    <p:nvPicPr>
                      <p:cNvPr id="0" name=""/>
                      <p:cNvPicPr/>
                      <p:nvPr/>
                    </p:nvPicPr>
                    <p:blipFill>
                      <a:blip r:embed="rId3"/>
                      <a:stretch>
                        <a:fillRect/>
                      </a:stretch>
                    </p:blipFill>
                    <p:spPr>
                      <a:xfrm>
                        <a:off x="463550" y="1839913"/>
                        <a:ext cx="8542338" cy="3438525"/>
                      </a:xfrm>
                      <a:prstGeom prst="rect">
                        <a:avLst/>
                      </a:prstGeom>
                    </p:spPr>
                  </p:pic>
                </p:oleObj>
              </mc:Fallback>
            </mc:AlternateContent>
          </a:graphicData>
        </a:graphic>
      </p:graphicFrame>
    </p:spTree>
    <p:extLst>
      <p:ext uri="{BB962C8B-B14F-4D97-AF65-F5344CB8AC3E}">
        <p14:creationId xmlns:p14="http://schemas.microsoft.com/office/powerpoint/2010/main" val="762806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2000" b="1" dirty="0">
                <a:latin typeface="Times New Roman" panose="02020603050405020304" pitchFamily="18" charset="0"/>
                <a:cs typeface="Times New Roman" panose="02020603050405020304" pitchFamily="18" charset="0"/>
              </a:rPr>
              <a:t>THE DEVELOPMENT OF THE RUSSIAN ECONOMY IN 2020-2021 - the crisis and the way out of it</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Table</a:t>
            </a:r>
            <a:r>
              <a:rPr lang="ru-RU" sz="1800" b="1" dirty="0">
                <a:latin typeface="Times New Roman" panose="02020603050405020304" pitchFamily="18" charset="0"/>
                <a:cs typeface="Times New Roman" panose="02020603050405020304" pitchFamily="18" charset="0"/>
              </a:rPr>
              <a:t> 2. </a:t>
            </a:r>
            <a:r>
              <a:rPr lang="en-US" sz="1800" b="1" dirty="0">
                <a:latin typeface="Times New Roman" panose="02020603050405020304" pitchFamily="18" charset="0"/>
                <a:cs typeface="Times New Roman" panose="02020603050405020304" pitchFamily="18" charset="0"/>
              </a:rPr>
              <a:t>The growth rate of the main macroeconomic indicators of the Russian economy in 2020 and in the first half of 2021</a:t>
            </a:r>
            <a:r>
              <a:rPr lang="ru-RU" sz="1800" b="1" dirty="0">
                <a:latin typeface="Times New Roman" panose="02020603050405020304" pitchFamily="18" charset="0"/>
                <a:cs typeface="Times New Roman" panose="02020603050405020304" pitchFamily="18" charset="0"/>
              </a:rPr>
              <a:t>, %.</a:t>
            </a:r>
            <a:br>
              <a:rPr lang="ru-RU" sz="1800" b="1"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Sources</a:t>
            </a:r>
            <a:r>
              <a:rPr lang="ru-RU"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Rosstat</a:t>
            </a:r>
            <a:r>
              <a:rPr lang="ru-RU" sz="1600" dirty="0">
                <a:latin typeface="Times New Roman" panose="02020603050405020304" pitchFamily="18" charset="0"/>
                <a:cs typeface="Times New Roman" panose="02020603050405020304" pitchFamily="18" charset="0"/>
              </a:rPr>
              <a:t>: http://www.gks.ru/bgd/free/B04_03/IssWWW.exe/Stg/d01/19.htm (01.0</a:t>
            </a:r>
            <a:r>
              <a:rPr lang="en-US" sz="1600" dirty="0">
                <a:latin typeface="Times New Roman" panose="02020603050405020304" pitchFamily="18" charset="0"/>
                <a:cs typeface="Times New Roman" panose="02020603050405020304" pitchFamily="18" charset="0"/>
              </a:rPr>
              <a:t>9</a:t>
            </a:r>
            <a:r>
              <a:rPr lang="ru-RU" sz="1600" dirty="0">
                <a:latin typeface="Times New Roman" panose="02020603050405020304" pitchFamily="18" charset="0"/>
                <a:cs typeface="Times New Roman" panose="02020603050405020304" pitchFamily="18" charset="0"/>
              </a:rPr>
              <a:t>.2021), </a:t>
            </a:r>
            <a:r>
              <a:rPr lang="en-US" sz="1600" dirty="0">
                <a:latin typeface="Times New Roman" panose="02020603050405020304" pitchFamily="18" charset="0"/>
                <a:cs typeface="Times New Roman" panose="02020603050405020304" pitchFamily="18" charset="0"/>
              </a:rPr>
              <a:t>Socio-economic situation of Russia. January-June 2021, calculations of the authors.</a:t>
            </a:r>
            <a:endParaRPr lang="ru-RU" sz="1600"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2EF4367-DD3C-4F16-9B48-D4EF8A772F9C}" type="slidenum">
              <a:rPr lang="ru-RU" smtClean="0"/>
              <a:t>6</a:t>
            </a:fld>
            <a:endParaRPr lang="ru-RU"/>
          </a:p>
        </p:txBody>
      </p:sp>
      <p:pic>
        <p:nvPicPr>
          <p:cNvPr id="440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1628801"/>
            <a:ext cx="6042508" cy="5035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3879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2EF4367-DD3C-4F16-9B48-D4EF8A772F9C}" type="slidenum">
              <a:rPr lang="ru-RU" smtClean="0"/>
              <a:t>7</a:t>
            </a:fld>
            <a:endParaRPr lang="ru-RU"/>
          </a:p>
        </p:txBody>
      </p:sp>
      <p:graphicFrame>
        <p:nvGraphicFramePr>
          <p:cNvPr id="2" name="Объект 1"/>
          <p:cNvGraphicFramePr>
            <a:graphicFrameLocks noChangeAspect="1"/>
          </p:cNvGraphicFramePr>
          <p:nvPr>
            <p:extLst>
              <p:ext uri="{D42A27DB-BD31-4B8C-83A1-F6EECF244321}">
                <p14:modId xmlns:p14="http://schemas.microsoft.com/office/powerpoint/2010/main" val="3391057728"/>
              </p:ext>
            </p:extLst>
          </p:nvPr>
        </p:nvGraphicFramePr>
        <p:xfrm>
          <a:off x="682625" y="1412875"/>
          <a:ext cx="7685088" cy="3390900"/>
        </p:xfrm>
        <a:graphic>
          <a:graphicData uri="http://schemas.openxmlformats.org/presentationml/2006/ole">
            <mc:AlternateContent xmlns:mc="http://schemas.openxmlformats.org/markup-compatibility/2006">
              <mc:Choice xmlns:v="urn:schemas-microsoft-com:vml" Requires="v">
                <p:oleObj name="Документ" r:id="rId2" imgW="5954934" imgH="2627653" progId="Word.Document.12">
                  <p:embed/>
                </p:oleObj>
              </mc:Choice>
              <mc:Fallback>
                <p:oleObj name="Документ" r:id="rId2" imgW="5954934" imgH="2627653" progId="Word.Document.12">
                  <p:embed/>
                  <p:pic>
                    <p:nvPicPr>
                      <p:cNvPr id="0" name=""/>
                      <p:cNvPicPr/>
                      <p:nvPr/>
                    </p:nvPicPr>
                    <p:blipFill>
                      <a:blip r:embed="rId3"/>
                      <a:stretch>
                        <a:fillRect/>
                      </a:stretch>
                    </p:blipFill>
                    <p:spPr>
                      <a:xfrm>
                        <a:off x="682625" y="1412875"/>
                        <a:ext cx="7685088" cy="3390900"/>
                      </a:xfrm>
                      <a:prstGeom prst="rect">
                        <a:avLst/>
                      </a:prstGeom>
                    </p:spPr>
                  </p:pic>
                </p:oleObj>
              </mc:Fallback>
            </mc:AlternateContent>
          </a:graphicData>
        </a:graphic>
      </p:graphicFrame>
    </p:spTree>
    <p:extLst>
      <p:ext uri="{BB962C8B-B14F-4D97-AF65-F5344CB8AC3E}">
        <p14:creationId xmlns:p14="http://schemas.microsoft.com/office/powerpoint/2010/main" val="689527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en-US" sz="2400" b="1" dirty="0">
                <a:latin typeface="Times New Roman" panose="02020603050405020304" pitchFamily="18" charset="0"/>
                <a:cs typeface="Times New Roman" panose="02020603050405020304" pitchFamily="18" charset="0"/>
              </a:rPr>
              <a:t>II. Scenario conditions of the forecast.</a:t>
            </a:r>
            <a:br>
              <a:rPr lang="en-US" sz="24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Inertial scenario</a:t>
            </a:r>
            <a:endParaRPr lang="ru-RU" sz="2400" dirty="0">
              <a:latin typeface="Times New Roman" panose="02020603050405020304" pitchFamily="18" charset="0"/>
              <a:cs typeface="Times New Roman" panose="02020603050405020304" pitchFamily="18" charset="0"/>
            </a:endParaRPr>
          </a:p>
        </p:txBody>
      </p:sp>
      <p:sp>
        <p:nvSpPr>
          <p:cNvPr id="6" name="Текст 5"/>
          <p:cNvSpPr>
            <a:spLocks noGrp="1"/>
          </p:cNvSpPr>
          <p:nvPr>
            <p:ph type="body" idx="1"/>
          </p:nvPr>
        </p:nvSpPr>
        <p:spPr>
          <a:xfrm>
            <a:off x="395536" y="1340768"/>
            <a:ext cx="4040188" cy="360040"/>
          </a:xfrm>
        </p:spPr>
        <p:txBody>
          <a:bodyPr>
            <a:normAutofit lnSpcReduction="10000"/>
          </a:bodyPr>
          <a:lstStyle/>
          <a:p>
            <a:r>
              <a:rPr lang="en-US" sz="1800" i="1" dirty="0">
                <a:latin typeface="Times New Roman" panose="02020603050405020304" pitchFamily="18" charset="0"/>
                <a:cs typeface="Times New Roman" panose="02020603050405020304" pitchFamily="18" charset="0"/>
              </a:rPr>
              <a:t>Economic policy</a:t>
            </a:r>
            <a:endParaRPr lang="ru-RU" sz="1800" i="1" dirty="0">
              <a:latin typeface="Times New Roman" panose="02020603050405020304" pitchFamily="18" charset="0"/>
              <a:cs typeface="Times New Roman" panose="02020603050405020304" pitchFamily="18" charset="0"/>
            </a:endParaRPr>
          </a:p>
        </p:txBody>
      </p:sp>
      <p:sp>
        <p:nvSpPr>
          <p:cNvPr id="7" name="Объект 6"/>
          <p:cNvSpPr>
            <a:spLocks noGrp="1"/>
          </p:cNvSpPr>
          <p:nvPr>
            <p:ph sz="half" idx="2"/>
          </p:nvPr>
        </p:nvSpPr>
        <p:spPr>
          <a:xfrm>
            <a:off x="467544" y="1772816"/>
            <a:ext cx="4040188" cy="4464496"/>
          </a:xfrm>
        </p:spPr>
        <p:txBody>
          <a:bodyPr>
            <a:noAutofit/>
          </a:bodyPr>
          <a:lstStyle/>
          <a:p>
            <a:pPr>
              <a:lnSpc>
                <a:spcPct val="120000"/>
              </a:lnSpc>
            </a:pPr>
            <a:r>
              <a:rPr lang="en-US" sz="1500" dirty="0">
                <a:latin typeface="Times New Roman" panose="02020603050405020304" pitchFamily="18" charset="0"/>
                <a:cs typeface="Times New Roman" panose="02020603050405020304" pitchFamily="18" charset="0"/>
              </a:rPr>
              <a:t>Low growth rate of public investments, maintaining their share at the level of 17-19% of total capital investments (level of 2019-2020).</a:t>
            </a:r>
          </a:p>
          <a:p>
            <a:pPr>
              <a:lnSpc>
                <a:spcPct val="120000"/>
              </a:lnSpc>
            </a:pPr>
            <a:r>
              <a:rPr lang="en-US" sz="1500" dirty="0">
                <a:latin typeface="Times New Roman" panose="02020603050405020304" pitchFamily="18" charset="0"/>
                <a:cs typeface="Times New Roman" panose="02020603050405020304" pitchFamily="18" charset="0"/>
              </a:rPr>
              <a:t>Tight monetary policy, continued targeting of inflation, ignoring the impact of this policy on economic growth and employment. </a:t>
            </a:r>
          </a:p>
          <a:p>
            <a:pPr>
              <a:lnSpc>
                <a:spcPct val="120000"/>
              </a:lnSpc>
            </a:pPr>
            <a:r>
              <a:rPr lang="en-US" sz="1500" dirty="0">
                <a:latin typeface="Times New Roman" panose="02020603050405020304" pitchFamily="18" charset="0"/>
                <a:cs typeface="Times New Roman" panose="02020603050405020304" pitchFamily="18" charset="0"/>
              </a:rPr>
              <a:t>Lack of active investment incentives through tax policy. </a:t>
            </a:r>
          </a:p>
          <a:p>
            <a:pPr>
              <a:lnSpc>
                <a:spcPct val="120000"/>
              </a:lnSpc>
            </a:pPr>
            <a:r>
              <a:rPr lang="en-US" sz="1500" dirty="0">
                <a:latin typeface="Times New Roman" panose="02020603050405020304" pitchFamily="18" charset="0"/>
                <a:cs typeface="Times New Roman" panose="02020603050405020304" pitchFamily="18" charset="0"/>
              </a:rPr>
              <a:t>Continuation of low rates of renewal of fixed capital (insignificant coefficients of fixed assets replacement). The rate of fixed assets replacement = 0.7%.</a:t>
            </a:r>
          </a:p>
          <a:p>
            <a:pPr>
              <a:lnSpc>
                <a:spcPct val="120000"/>
              </a:lnSpc>
            </a:pPr>
            <a:r>
              <a:rPr lang="en-US" sz="1500" dirty="0">
                <a:latin typeface="Times New Roman" panose="02020603050405020304" pitchFamily="18" charset="0"/>
                <a:cs typeface="Times New Roman" panose="02020603050405020304" pitchFamily="18" charset="0"/>
              </a:rPr>
              <a:t>The rate of accumulation of GDP is about 20%</a:t>
            </a:r>
          </a:p>
          <a:p>
            <a:pPr>
              <a:lnSpc>
                <a:spcPct val="120000"/>
              </a:lnSpc>
            </a:pPr>
            <a:endParaRPr lang="ru-RU" sz="1500" dirty="0">
              <a:latin typeface="Times New Roman" panose="02020603050405020304" pitchFamily="18" charset="0"/>
              <a:cs typeface="Times New Roman" panose="02020603050405020304" pitchFamily="18" charset="0"/>
            </a:endParaRPr>
          </a:p>
        </p:txBody>
      </p:sp>
      <p:sp>
        <p:nvSpPr>
          <p:cNvPr id="8" name="Текст 7"/>
          <p:cNvSpPr>
            <a:spLocks noGrp="1"/>
          </p:cNvSpPr>
          <p:nvPr>
            <p:ph type="body" sz="quarter" idx="3"/>
          </p:nvPr>
        </p:nvSpPr>
        <p:spPr>
          <a:xfrm>
            <a:off x="4644008" y="1340768"/>
            <a:ext cx="4041775" cy="360040"/>
          </a:xfrm>
        </p:spPr>
        <p:txBody>
          <a:bodyPr>
            <a:normAutofit lnSpcReduction="10000"/>
          </a:bodyPr>
          <a:lstStyle/>
          <a:p>
            <a:r>
              <a:rPr lang="en-US" sz="1800" i="1" dirty="0">
                <a:latin typeface="Times New Roman" panose="02020603050405020304" pitchFamily="18" charset="0"/>
                <a:cs typeface="Times New Roman" panose="02020603050405020304" pitchFamily="18" charset="0"/>
              </a:rPr>
              <a:t>Regional policy</a:t>
            </a:r>
            <a:endParaRPr lang="ru-RU" sz="1800" i="1" dirty="0">
              <a:latin typeface="Times New Roman" panose="02020603050405020304" pitchFamily="18" charset="0"/>
              <a:cs typeface="Times New Roman" panose="02020603050405020304" pitchFamily="18" charset="0"/>
            </a:endParaRPr>
          </a:p>
        </p:txBody>
      </p:sp>
      <p:sp>
        <p:nvSpPr>
          <p:cNvPr id="9" name="Объект 8"/>
          <p:cNvSpPr>
            <a:spLocks noGrp="1"/>
          </p:cNvSpPr>
          <p:nvPr>
            <p:ph sz="quarter" idx="4"/>
          </p:nvPr>
        </p:nvSpPr>
        <p:spPr>
          <a:xfrm>
            <a:off x="4644008" y="1628800"/>
            <a:ext cx="4041775" cy="5112568"/>
          </a:xfrm>
        </p:spPr>
        <p:txBody>
          <a:bodyPr>
            <a:noAutofit/>
          </a:bodyPr>
          <a:lstStyle/>
          <a:p>
            <a:r>
              <a:rPr lang="en-US" sz="1500" dirty="0">
                <a:latin typeface="Times New Roman" panose="02020603050405020304" pitchFamily="18" charset="0"/>
                <a:cs typeface="Times New Roman" panose="02020603050405020304" pitchFamily="18" charset="0"/>
              </a:rPr>
              <a:t>Continuation of the passive policy towards the regions of Asian Russia (AR).</a:t>
            </a:r>
          </a:p>
          <a:p>
            <a:r>
              <a:rPr lang="en-US" sz="1500" dirty="0">
                <a:latin typeface="Times New Roman" panose="02020603050405020304" pitchFamily="18" charset="0"/>
                <a:cs typeface="Times New Roman" panose="02020603050405020304" pitchFamily="18" charset="0"/>
              </a:rPr>
              <a:t> Continued withdrawal of the main financial resources from the consolidated budgets of the subjects of the Russian Federation located in AR. </a:t>
            </a:r>
          </a:p>
          <a:p>
            <a:r>
              <a:rPr lang="en-US" sz="1500" dirty="0">
                <a:latin typeface="Times New Roman" panose="02020603050405020304" pitchFamily="18" charset="0"/>
                <a:cs typeface="Times New Roman" panose="02020603050405020304" pitchFamily="18" charset="0"/>
              </a:rPr>
              <a:t> Lack of additional incentives for economic growth in Russia and significant preferences for the population of the eastern regions of the Russian Federation. </a:t>
            </a:r>
          </a:p>
          <a:p>
            <a:r>
              <a:rPr lang="en-US" sz="1500" dirty="0">
                <a:latin typeface="Times New Roman" panose="02020603050405020304" pitchFamily="18" charset="0"/>
                <a:cs typeface="Times New Roman" panose="02020603050405020304" pitchFamily="18" charset="0"/>
              </a:rPr>
              <a:t> Low level of investment activity of the state in AR. </a:t>
            </a:r>
          </a:p>
          <a:p>
            <a:r>
              <a:rPr lang="en-US" sz="1500" dirty="0">
                <a:latin typeface="Times New Roman" panose="02020603050405020304" pitchFamily="18" charset="0"/>
                <a:cs typeface="Times New Roman" panose="02020603050405020304" pitchFamily="18" charset="0"/>
              </a:rPr>
              <a:t> Implementation of major projects only in European Russia (for example, the Moscow-Kazan road). </a:t>
            </a:r>
          </a:p>
          <a:p>
            <a:r>
              <a:rPr lang="en-US" sz="1500" dirty="0">
                <a:latin typeface="Times New Roman" panose="02020603050405020304" pitchFamily="18" charset="0"/>
                <a:cs typeface="Times New Roman" panose="02020603050405020304" pitchFamily="18" charset="0"/>
              </a:rPr>
              <a:t> Strengthening of the income gap of the AR population in relation to Moscow, St. Petersburg, the South of Russia. </a:t>
            </a:r>
          </a:p>
          <a:p>
            <a:r>
              <a:rPr lang="en-US" sz="1500" dirty="0">
                <a:latin typeface="Times New Roman" panose="02020603050405020304" pitchFamily="18" charset="0"/>
                <a:cs typeface="Times New Roman" panose="02020603050405020304" pitchFamily="18" charset="0"/>
              </a:rPr>
              <a:t> Further reduction of the AR population with dangerous geopolitical consequences.</a:t>
            </a:r>
            <a:endParaRPr lang="ru-RU" sz="1500"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2EF4367-DD3C-4F16-9B48-D4EF8A772F9C}" type="slidenum">
              <a:rPr lang="ru-RU" smtClean="0"/>
              <a:t>8</a:t>
            </a:fld>
            <a:endParaRPr lang="ru-RU"/>
          </a:p>
        </p:txBody>
      </p:sp>
    </p:spTree>
    <p:extLst>
      <p:ext uri="{BB962C8B-B14F-4D97-AF65-F5344CB8AC3E}">
        <p14:creationId xmlns:p14="http://schemas.microsoft.com/office/powerpoint/2010/main" val="1634586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ижний колонтитул 1"/>
          <p:cNvSpPr>
            <a:spLocks noGrp="1"/>
          </p:cNvSpPr>
          <p:nvPr>
            <p:ph type="ftr" sz="quarter" idx="11"/>
          </p:nvPr>
        </p:nvSpPr>
        <p:spPr/>
        <p:txBody>
          <a:bodyPr/>
          <a:lstStyle/>
          <a:p>
            <a:endParaRPr lang="ru-RU"/>
          </a:p>
        </p:txBody>
      </p:sp>
      <p:sp>
        <p:nvSpPr>
          <p:cNvPr id="3" name="Номер слайда 2"/>
          <p:cNvSpPr>
            <a:spLocks noGrp="1"/>
          </p:cNvSpPr>
          <p:nvPr>
            <p:ph type="sldNum" sz="quarter" idx="12"/>
          </p:nvPr>
        </p:nvSpPr>
        <p:spPr/>
        <p:txBody>
          <a:bodyPr/>
          <a:lstStyle/>
          <a:p>
            <a:fld id="{32EF4367-DD3C-4F16-9B48-D4EF8A772F9C}" type="slidenum">
              <a:rPr lang="ru-RU" smtClean="0"/>
              <a:t>9</a:t>
            </a:fld>
            <a:endParaRPr lang="ru-RU"/>
          </a:p>
        </p:txBody>
      </p:sp>
      <p:graphicFrame>
        <p:nvGraphicFramePr>
          <p:cNvPr id="5" name="Объект 4"/>
          <p:cNvGraphicFramePr>
            <a:graphicFrameLocks noChangeAspect="1"/>
          </p:cNvGraphicFramePr>
          <p:nvPr>
            <p:extLst>
              <p:ext uri="{D42A27DB-BD31-4B8C-83A1-F6EECF244321}">
                <p14:modId xmlns:p14="http://schemas.microsoft.com/office/powerpoint/2010/main" val="1336187769"/>
              </p:ext>
            </p:extLst>
          </p:nvPr>
        </p:nvGraphicFramePr>
        <p:xfrm>
          <a:off x="463550" y="625475"/>
          <a:ext cx="8332788" cy="5359400"/>
        </p:xfrm>
        <a:graphic>
          <a:graphicData uri="http://schemas.openxmlformats.org/presentationml/2006/ole">
            <mc:AlternateContent xmlns:mc="http://schemas.openxmlformats.org/markup-compatibility/2006">
              <mc:Choice xmlns:v="urn:schemas-microsoft-com:vml" Requires="v">
                <p:oleObj name="Документ" r:id="rId2" imgW="5954934" imgH="3816970" progId="Word.Document.12">
                  <p:embed/>
                </p:oleObj>
              </mc:Choice>
              <mc:Fallback>
                <p:oleObj name="Документ" r:id="rId2" imgW="5954934" imgH="3816970" progId="Word.Document.12">
                  <p:embed/>
                  <p:pic>
                    <p:nvPicPr>
                      <p:cNvPr id="0" name=""/>
                      <p:cNvPicPr/>
                      <p:nvPr/>
                    </p:nvPicPr>
                    <p:blipFill>
                      <a:blip r:embed="rId3"/>
                      <a:stretch>
                        <a:fillRect/>
                      </a:stretch>
                    </p:blipFill>
                    <p:spPr>
                      <a:xfrm>
                        <a:off x="463550" y="625475"/>
                        <a:ext cx="8332788" cy="5359400"/>
                      </a:xfrm>
                      <a:prstGeom prst="rect">
                        <a:avLst/>
                      </a:prstGeom>
                    </p:spPr>
                  </p:pic>
                </p:oleObj>
              </mc:Fallback>
            </mc:AlternateContent>
          </a:graphicData>
        </a:graphic>
      </p:graphicFrame>
    </p:spTree>
    <p:extLst>
      <p:ext uri="{BB962C8B-B14F-4D97-AF65-F5344CB8AC3E}">
        <p14:creationId xmlns:p14="http://schemas.microsoft.com/office/powerpoint/2010/main" val="386679504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1151</Words>
  <Application>Microsoft Office PowerPoint</Application>
  <PresentationFormat>Bildschirmpräsentation (4:3)</PresentationFormat>
  <Paragraphs>80</Paragraphs>
  <Slides>24</Slides>
  <Notes>0</Notes>
  <HiddenSlides>0</HiddenSlides>
  <MMClips>0</MMClips>
  <ScaleCrop>false</ScaleCrop>
  <HeadingPairs>
    <vt:vector size="8" baseType="variant">
      <vt:variant>
        <vt:lpstr>Verwendete Schriftarten</vt:lpstr>
      </vt:variant>
      <vt:variant>
        <vt:i4>3</vt:i4>
      </vt:variant>
      <vt:variant>
        <vt:lpstr>Design</vt:lpstr>
      </vt:variant>
      <vt:variant>
        <vt:i4>1</vt:i4>
      </vt:variant>
      <vt:variant>
        <vt:lpstr>Eingebettete OLE-Server</vt:lpstr>
      </vt:variant>
      <vt:variant>
        <vt:i4>1</vt:i4>
      </vt:variant>
      <vt:variant>
        <vt:lpstr>Folientitel</vt:lpstr>
      </vt:variant>
      <vt:variant>
        <vt:i4>24</vt:i4>
      </vt:variant>
    </vt:vector>
  </HeadingPairs>
  <TitlesOfParts>
    <vt:vector size="29" baseType="lpstr">
      <vt:lpstr>Arial</vt:lpstr>
      <vt:lpstr>Calibri</vt:lpstr>
      <vt:lpstr>Times New Roman</vt:lpstr>
      <vt:lpstr>Тема Office</vt:lpstr>
      <vt:lpstr>Документ</vt:lpstr>
      <vt:lpstr>Alexander O. Baranov, Victor N. Pavlov   Forecast of the Russian economy development  for 2021-2035 (using the DIOM)  </vt:lpstr>
      <vt:lpstr>Content</vt:lpstr>
      <vt:lpstr>I. Russian economy development in 2010 – 2021. Table 1. The GDP growth rate of  ten largest economies in the world in 2010-2020, %.</vt:lpstr>
      <vt:lpstr>Brief conclusions on the comparative analysis of the development of the Russian economy and the largest economies of the world in 2010-2020</vt:lpstr>
      <vt:lpstr>Reasons for the slowdown in economic growth in Russia</vt:lpstr>
      <vt:lpstr>THE DEVELOPMENT OF THE RUSSIAN ECONOMY IN 2020-2021 - the crisis and the way out of it Table 2. The growth rate of the main macroeconomic indicators of the Russian economy in 2020 and in the first half of 2021, %. Sources: Rosstat: http://www.gks.ru/bgd/free/B04_03/IssWWW.exe/Stg/d01/19.htm (01.09.2021), Socio-economic situation of Russia. January-June 2021, calculations of the authors.</vt:lpstr>
      <vt:lpstr>PowerPoint-Präsentation</vt:lpstr>
      <vt:lpstr>II. Scenario conditions of the forecast. Inertial scenario</vt:lpstr>
      <vt:lpstr>PowerPoint-Präsentation</vt:lpstr>
      <vt:lpstr>A moderately optimistic scenario</vt:lpstr>
      <vt:lpstr>PowerPoint-Präsentation</vt:lpstr>
      <vt:lpstr>PowerPoint-Präsentation</vt:lpstr>
      <vt:lpstr>PowerPoint-Präsentation</vt:lpstr>
      <vt:lpstr>Figure. 1. The growth rate of real GDP (red curve) and the average annual real MIACR rate (blue curve) right scale) in the Russian Federation in 2000-2019, % (correlation coefficient - 58%, R2 = 30%, the MIACR rate is statistically significant).</vt:lpstr>
      <vt:lpstr>Figure. 2. The increase of capital investments in constant prices (red curve, bln. Rub.) and the average annual real rate of MIACR (%, blue curve, right scale) in the Russian Federation in 2000 - 2019. (the correlation coefficient is -72%, R2 = 50%, the MIACR rate is statistically significant).</vt:lpstr>
      <vt:lpstr>PowerPoint-Präsentation</vt:lpstr>
      <vt:lpstr>PowerPoint-Präsentation</vt:lpstr>
      <vt:lpstr>III. Results of calculations  Table 3. Average annual growth rates of the most important macro indicators of the Russian Federation in 2021-2035 by forecast scenarios, % The result of the calculation using DIOM</vt:lpstr>
      <vt:lpstr>Figure. 3. The GDP growth rate of the Russian economy in 2015-2022, %.  For 2015-2020 – actual values, 2021-2022 - forecast using to  quarterly econometric model </vt:lpstr>
      <vt:lpstr>Figure 4. Capital investment growth rate of the Russian economy in 2015-2022, %. For 2015-2020 – actual values, 2021-2022 - forecast using to  quarterly econometric model  </vt:lpstr>
      <vt:lpstr>Figure 5. The forecast of the GDP growth rate of Russian economy for 2020-2035, %.  Made using DIOM</vt:lpstr>
      <vt:lpstr>Figure 6.  The forecast of capital investment  growth of the Russian economy for 2020-2035, %.  Made using DIOM</vt:lpstr>
      <vt:lpstr>Approaches to the spatial aspect of macroeconomic forecasting</vt:lpstr>
      <vt:lpstr>THANK YOU</vt:lpstr>
    </vt:vector>
  </TitlesOfParts>
  <Company>ieie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А.О. Баранов, Ю.М. Слепенкова  Динамика  населения и человеческого капитала Азиатской России и сценарные условия ее развития  Подпроект 4.  Концептуальное осмысление комплексного освоения и инвестиционной политики развития территорий Азиатской России во взаимосвязи, а также и в системе внешних взаимодействий для обеспечения устойчивого развития Российской экономики и повышения ее конкурентоспособности</dc:title>
  <dc:creator>Alexander</dc:creator>
  <cp:lastModifiedBy>Frederik Parton</cp:lastModifiedBy>
  <cp:revision>177</cp:revision>
  <cp:lastPrinted>2021-09-08T09:22:01Z</cp:lastPrinted>
  <dcterms:created xsi:type="dcterms:W3CDTF">2021-05-21T05:52:51Z</dcterms:created>
  <dcterms:modified xsi:type="dcterms:W3CDTF">2021-10-12T09:18:17Z</dcterms:modified>
</cp:coreProperties>
</file>